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064AB-DDBD-4CBE-8B61-AE41776D288A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DFF69-8CD5-4965-80C7-04AF4FD2CF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21560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064AB-DDBD-4CBE-8B61-AE41776D288A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DFF69-8CD5-4965-80C7-04AF4FD2CF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3778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064AB-DDBD-4CBE-8B61-AE41776D288A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DFF69-8CD5-4965-80C7-04AF4FD2CF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38942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064AB-DDBD-4CBE-8B61-AE41776D288A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DFF69-8CD5-4965-80C7-04AF4FD2CF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0665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064AB-DDBD-4CBE-8B61-AE41776D288A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DFF69-8CD5-4965-80C7-04AF4FD2CF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28207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064AB-DDBD-4CBE-8B61-AE41776D288A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DFF69-8CD5-4965-80C7-04AF4FD2CF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95819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064AB-DDBD-4CBE-8B61-AE41776D288A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DFF69-8CD5-4965-80C7-04AF4FD2CF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86854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064AB-DDBD-4CBE-8B61-AE41776D288A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DFF69-8CD5-4965-80C7-04AF4FD2CF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82825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064AB-DDBD-4CBE-8B61-AE41776D288A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DFF69-8CD5-4965-80C7-04AF4FD2CF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12306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064AB-DDBD-4CBE-8B61-AE41776D288A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DFF69-8CD5-4965-80C7-04AF4FD2CF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91406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064AB-DDBD-4CBE-8B61-AE41776D288A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DFF69-8CD5-4965-80C7-04AF4FD2CF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29636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D064AB-DDBD-4CBE-8B61-AE41776D288A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CDFF69-8CD5-4965-80C7-04AF4FD2CF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9075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dirty="0" smtClean="0"/>
              <a:t>DIGITÁLNÍDIGITÁLNÍ UČEBNÍ MATERIÁL</a:t>
            </a:r>
            <a:endParaRPr lang="cs-CZ" sz="3600" dirty="0"/>
          </a:p>
        </p:txBody>
      </p:sp>
      <p:pic>
        <p:nvPicPr>
          <p:cNvPr id="5" name="Picture 5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4788" y="1477963"/>
            <a:ext cx="6194425" cy="3962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4875" y="5301208"/>
            <a:ext cx="479266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70768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Lomené výrazy</a:t>
            </a:r>
            <a:endParaRPr lang="cs-CZ" sz="7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TEST</a:t>
            </a:r>
            <a:endParaRPr lang="cs-CZ" sz="44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309829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Napiš podmínky řešitelnosti:</a:t>
            </a:r>
            <a:endParaRPr lang="cs-CZ" sz="48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/>
            <p:txBody>
              <a:bodyPr>
                <a:normAutofit fontScale="70000" lnSpcReduction="20000"/>
              </a:bodyPr>
              <a:lstStyle/>
              <a:p>
                <a:pPr marL="0" indent="0" algn="ctr">
                  <a:buNone/>
                </a:pPr>
                <a:r>
                  <a:rPr lang="cs-CZ" sz="5400" b="1" dirty="0" smtClean="0">
                    <a:solidFill>
                      <a:srgbClr val="7030A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A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5400" b="1" i="1" smtClean="0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5400" b="1" i="1" smtClean="0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  <m:r>
                          <a:rPr lang="cs-CZ" sz="5400" b="1" i="1" smtClean="0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𝒂</m:t>
                        </m:r>
                      </m:num>
                      <m:den>
                        <m:r>
                          <a:rPr lang="cs-CZ" sz="5400" b="1" i="1" smtClean="0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𝒂</m:t>
                        </m:r>
                        <m:r>
                          <a:rPr lang="cs-CZ" sz="5400" b="1" i="1" baseline="30000" smtClean="0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5400" b="1" dirty="0">
                    <a:solidFill>
                      <a:srgbClr val="7030A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5400" b="1" i="1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5400" b="1" i="1" smtClean="0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5400" b="1" i="1" smtClean="0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𝒂</m:t>
                        </m:r>
                        <m:r>
                          <a:rPr lang="cs-CZ" sz="5400" b="1" i="1" smtClean="0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−</m:t>
                        </m:r>
                        <m:r>
                          <a:rPr lang="cs-CZ" sz="5400" b="1" i="1" smtClean="0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sz="5400" b="1" dirty="0" smtClean="0">
                  <a:solidFill>
                    <a:srgbClr val="7030A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5400" b="1" i="1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5400" b="1" i="1" smtClean="0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𝒂</m:t>
                        </m:r>
                      </m:num>
                      <m:den>
                        <m:r>
                          <a:rPr lang="cs-CZ" sz="5400" b="1" i="1" smtClean="0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endParaRPr lang="cs-CZ" sz="5400" b="1" dirty="0" smtClean="0">
                  <a:solidFill>
                    <a:srgbClr val="7030A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5400" b="1" i="1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5400" b="1" i="1" smtClean="0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𝒂</m:t>
                        </m:r>
                        <m:r>
                          <a:rPr lang="cs-CZ" sz="5400" b="1" i="1" smtClean="0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−</m:t>
                        </m:r>
                        <m:r>
                          <a:rPr lang="cs-CZ" sz="5400" b="1" i="1" smtClean="0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5400" b="1" i="1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  <m:r>
                          <a:rPr lang="cs-CZ" sz="5400" b="1" i="1" smtClean="0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𝒂</m:t>
                        </m:r>
                      </m:den>
                    </m:f>
                  </m:oMath>
                </a14:m>
                <a:r>
                  <a:rPr lang="cs-CZ" sz="5400" b="1" dirty="0">
                    <a:solidFill>
                      <a:srgbClr val="7030A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 rotWithShape="1">
                <a:blip r:embed="rId2"/>
                <a:stretch>
                  <a:fillRect t="-47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/>
            <p:txBody>
              <a:bodyPr>
                <a:normAutofit fontScale="70000" lnSpcReduction="20000"/>
              </a:bodyPr>
              <a:lstStyle/>
              <a:p>
                <a:pPr marL="0" indent="0" algn="ctr">
                  <a:buNone/>
                </a:pPr>
                <a:r>
                  <a:rPr lang="cs-CZ" sz="5400" b="1" dirty="0" smtClean="0">
                    <a:solidFill>
                      <a:schemeClr val="accent3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B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5400" b="1" i="1">
                            <a:solidFill>
                              <a:schemeClr val="accent3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5400" b="1" i="1" smtClean="0">
                            <a:solidFill>
                              <a:schemeClr val="accent3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  <m:r>
                          <a:rPr lang="cs-CZ" sz="5400" b="1" i="1" smtClean="0">
                            <a:solidFill>
                              <a:schemeClr val="accent3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𝒃</m:t>
                        </m:r>
                      </m:num>
                      <m:den>
                        <m:r>
                          <a:rPr lang="cs-CZ" sz="5400" b="1" i="1" smtClean="0">
                            <a:solidFill>
                              <a:schemeClr val="accent3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𝒃</m:t>
                        </m:r>
                        <m:r>
                          <a:rPr lang="cs-CZ" sz="5400" b="1" i="1" baseline="30000">
                            <a:solidFill>
                              <a:schemeClr val="accent3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5400" b="1" dirty="0">
                    <a:solidFill>
                      <a:schemeClr val="accent3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5400" b="1" i="1">
                            <a:solidFill>
                              <a:schemeClr val="accent3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5400" b="1" i="1">
                            <a:solidFill>
                              <a:schemeClr val="accent3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5400" b="1" i="1">
                            <a:solidFill>
                              <a:schemeClr val="accent3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  <m:r>
                          <a:rPr lang="cs-CZ" sz="5400" b="1" i="1" smtClean="0">
                            <a:solidFill>
                              <a:schemeClr val="accent3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−</m:t>
                        </m:r>
                        <m:r>
                          <a:rPr lang="cs-CZ" sz="5400" b="1" i="1" smtClean="0">
                            <a:solidFill>
                              <a:schemeClr val="accent3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𝒃</m:t>
                        </m:r>
                      </m:den>
                    </m:f>
                  </m:oMath>
                </a14:m>
                <a:endParaRPr lang="cs-CZ" sz="5400" b="1" dirty="0">
                  <a:solidFill>
                    <a:schemeClr val="accent3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5400" b="1" i="1">
                            <a:solidFill>
                              <a:schemeClr val="accent3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5400" b="1" i="1" smtClean="0">
                            <a:solidFill>
                              <a:schemeClr val="accent3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𝒃</m:t>
                        </m:r>
                      </m:num>
                      <m:den>
                        <m:r>
                          <a:rPr lang="cs-CZ" sz="5400" b="1" i="1" smtClean="0">
                            <a:solidFill>
                              <a:schemeClr val="accent3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𝟔</m:t>
                        </m:r>
                      </m:den>
                    </m:f>
                  </m:oMath>
                </a14:m>
                <a:endParaRPr lang="cs-CZ" sz="5400" b="1" dirty="0">
                  <a:solidFill>
                    <a:schemeClr val="accent3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5400" b="1" i="1">
                            <a:solidFill>
                              <a:schemeClr val="accent3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5400" b="1" i="1" smtClean="0">
                            <a:solidFill>
                              <a:schemeClr val="accent3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𝒃</m:t>
                        </m:r>
                        <m:r>
                          <a:rPr lang="cs-CZ" sz="5400" b="1" i="1">
                            <a:solidFill>
                              <a:schemeClr val="accent3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−</m:t>
                        </m:r>
                        <m:r>
                          <a:rPr lang="cs-CZ" sz="5400" b="1" i="1" smtClean="0">
                            <a:solidFill>
                              <a:schemeClr val="accent3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5400" b="1" i="1" smtClean="0">
                            <a:solidFill>
                              <a:schemeClr val="accent3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  <m:r>
                          <a:rPr lang="cs-CZ" sz="5400" b="1" i="1" smtClean="0">
                            <a:solidFill>
                              <a:schemeClr val="accent3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𝒃</m:t>
                        </m:r>
                      </m:den>
                    </m:f>
                  </m:oMath>
                </a14:m>
                <a:endParaRPr lang="cs-CZ" sz="5400" b="1" dirty="0">
                  <a:solidFill>
                    <a:srgbClr val="92D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blipFill rotWithShape="1">
                <a:blip r:embed="rId3"/>
                <a:stretch>
                  <a:fillRect t="-47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547930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856984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Zapiš podmínky řešitelnosti a uprav:</a:t>
            </a:r>
            <a:endParaRPr lang="cs-CZ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/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:r>
                  <a:rPr lang="cs-CZ" sz="5400" b="1" dirty="0" smtClean="0">
                    <a:solidFill>
                      <a:srgbClr val="7030A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A</a:t>
                </a:r>
                <a:endParaRPr lang="cs-CZ" sz="5400" b="1" dirty="0">
                  <a:solidFill>
                    <a:srgbClr val="7030A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5400" b="1" i="1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5400" b="1" i="1" smtClean="0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𝟔</m:t>
                        </m:r>
                      </m:num>
                      <m:den>
                        <m:r>
                          <a:rPr lang="cs-CZ" sz="5400" b="1" i="1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𝒂</m:t>
                        </m:r>
                        <m:r>
                          <a:rPr lang="cs-CZ" sz="5400" b="1" i="1" smtClean="0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+</m:t>
                        </m:r>
                        <m:r>
                          <a:rPr lang="cs-CZ" sz="5400" b="1" i="1" smtClean="0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den>
                    </m:f>
                    <m:r>
                      <a:rPr lang="cs-CZ" sz="5400" b="1" i="1" smtClean="0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 </m:t>
                    </m:r>
                  </m:oMath>
                </a14:m>
                <a:r>
                  <a:rPr lang="cs-CZ" sz="5400" dirty="0" smtClean="0">
                    <a:solidFill>
                      <a:srgbClr val="7030A0"/>
                    </a:solidFill>
                  </a:rPr>
                  <a:t>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5400" b="1" i="1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5400" b="1" i="1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𝒂</m:t>
                        </m:r>
                        <m:r>
                          <a:rPr lang="cs-CZ" sz="5400" b="1" i="1" smtClean="0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+</m:t>
                        </m:r>
                        <m:r>
                          <a:rPr lang="cs-CZ" sz="5400" b="1" i="1" smtClean="0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5400" b="1" i="1" smtClean="0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sz="5400" b="1" dirty="0">
                    <a:solidFill>
                      <a:srgbClr val="7030A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</a:p>
              <a:p>
                <a:pPr marL="0" indent="0">
                  <a:buNone/>
                </a:pPr>
                <a:endParaRPr lang="cs-CZ" sz="5400" dirty="0">
                  <a:solidFill>
                    <a:srgbClr val="7030A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 rotWithShape="1">
                <a:blip r:embed="rId2"/>
                <a:stretch>
                  <a:fillRect t="-40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/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:r>
                  <a:rPr lang="cs-CZ" sz="5400" b="1" dirty="0" smtClean="0">
                    <a:solidFill>
                      <a:schemeClr val="accent3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B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5400" b="1" i="1" smtClean="0">
                            <a:solidFill>
                              <a:schemeClr val="accent3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5400" b="1" i="1" smtClean="0">
                            <a:solidFill>
                              <a:schemeClr val="accent3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𝟕</m:t>
                        </m:r>
                      </m:num>
                      <m:den>
                        <m:r>
                          <a:rPr lang="cs-CZ" sz="5400" b="1" i="1" smtClean="0">
                            <a:solidFill>
                              <a:schemeClr val="accent3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𝒃</m:t>
                        </m:r>
                        <m:r>
                          <a:rPr lang="cs-CZ" sz="5400" b="1" i="1" smtClean="0">
                            <a:solidFill>
                              <a:schemeClr val="accent3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+</m:t>
                        </m:r>
                        <m:r>
                          <a:rPr lang="cs-CZ" sz="5400" b="1" i="1" smtClean="0">
                            <a:solidFill>
                              <a:schemeClr val="accent3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den>
                    </m:f>
                  </m:oMath>
                </a14:m>
                <a:r>
                  <a:rPr lang="cs-CZ" sz="5400" b="1" dirty="0">
                    <a:solidFill>
                      <a:schemeClr val="accent3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r>
                  <a:rPr lang="cs-CZ" sz="5400" b="1" dirty="0" smtClean="0">
                    <a:solidFill>
                      <a:schemeClr val="accent3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5400" b="1" i="1">
                            <a:solidFill>
                              <a:schemeClr val="accent3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5400" b="1" i="1" smtClean="0">
                            <a:solidFill>
                              <a:schemeClr val="accent3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  <m:r>
                          <a:rPr lang="cs-CZ" sz="5400" b="1" i="1" smtClean="0">
                            <a:solidFill>
                              <a:schemeClr val="accent3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+</m:t>
                        </m:r>
                        <m:r>
                          <a:rPr lang="cs-CZ" sz="5400" b="1" i="1" smtClean="0">
                            <a:solidFill>
                              <a:schemeClr val="accent3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𝒃</m:t>
                        </m:r>
                      </m:num>
                      <m:den>
                        <m:r>
                          <a:rPr lang="cs-CZ" sz="5400" b="1" i="1" smtClean="0">
                            <a:solidFill>
                              <a:schemeClr val="accent3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sz="5400" b="1" dirty="0">
                  <a:solidFill>
                    <a:schemeClr val="accent3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endParaRPr lang="cs-CZ" sz="5400" b="1" dirty="0">
                  <a:solidFill>
                    <a:schemeClr val="accent3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blipFill rotWithShape="1">
                <a:blip r:embed="rId3"/>
                <a:stretch>
                  <a:fillRect t="-40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333675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964488" cy="114300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</a:t>
            </a:r>
            <a:r>
              <a:rPr lang="cs-CZ" sz="40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Zapiš podmínky řešitelnosti a uprav:</a:t>
            </a:r>
            <a:r>
              <a:rPr lang="cs-CZ" sz="4000" dirty="0" smtClean="0"/>
              <a:t> </a:t>
            </a:r>
            <a:endParaRPr lang="cs-CZ" sz="4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/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:r>
                  <a:rPr lang="cs-CZ" sz="4400" b="1" dirty="0" smtClean="0">
                    <a:solidFill>
                      <a:srgbClr val="7030A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 pitchFamily="34" charset="0"/>
                    <a:cs typeface="Calibri" pitchFamily="34" charset="0"/>
                  </a:rPr>
                  <a:t>A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4400" b="1" i="1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𝒂</m:t>
                        </m:r>
                        <m:r>
                          <a:rPr lang="cs-CZ" sz="4400" b="1" i="1" smtClean="0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−</m:t>
                        </m:r>
                        <m:r>
                          <a:rPr lang="cs-CZ" sz="4400" b="1" i="1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den>
                    </m:f>
                  </m:oMath>
                </a14:m>
                <a:r>
                  <a:rPr lang="cs-CZ" sz="4400" b="1" dirty="0" smtClean="0">
                    <a:solidFill>
                      <a:srgbClr val="7030A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𝒂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𝟔</m:t>
                        </m:r>
                      </m:den>
                    </m:f>
                    <m:r>
                      <a:rPr lang="cs-CZ" sz="4400" b="1" i="1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 </m:t>
                    </m:r>
                  </m:oMath>
                </a14:m>
                <a:endParaRPr lang="cs-CZ" sz="4400" b="1" dirty="0" smtClean="0">
                  <a:solidFill>
                    <a:srgbClr val="7030A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endParaRPr lang="cs-CZ" sz="4400" b="1" dirty="0">
                  <a:solidFill>
                    <a:srgbClr val="7030A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 rotWithShape="1">
                <a:blip r:embed="rId2"/>
                <a:stretch>
                  <a:fillRect t="-296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/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:r>
                  <a:rPr lang="cs-CZ" sz="4400" b="1" dirty="0" smtClean="0">
                    <a:solidFill>
                      <a:schemeClr val="accent3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B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 smtClean="0">
                            <a:solidFill>
                              <a:schemeClr val="accent3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chemeClr val="accent3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chemeClr val="accent3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  <m:r>
                          <a:rPr lang="cs-CZ" sz="4400" b="1" i="1" smtClean="0">
                            <a:solidFill>
                              <a:schemeClr val="accent3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−</m:t>
                        </m:r>
                        <m:r>
                          <a:rPr lang="cs-CZ" sz="4400" b="1" i="1" smtClean="0">
                            <a:solidFill>
                              <a:schemeClr val="accent3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𝒃</m:t>
                        </m:r>
                      </m:den>
                    </m:f>
                    <m:r>
                      <a:rPr lang="cs-CZ" sz="4400" b="1" i="1" smtClean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 .</m:t>
                    </m:r>
                    <m:f>
                      <m:fPr>
                        <m:ctrlPr>
                          <a:rPr lang="cs-CZ" sz="4400" b="1" i="1">
                            <a:solidFill>
                              <a:schemeClr val="accent3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chemeClr val="accent3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𝒃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chemeClr val="accent3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𝟏𝟓</m:t>
                        </m:r>
                      </m:den>
                    </m:f>
                  </m:oMath>
                </a14:m>
                <a:endParaRPr lang="cs-CZ" sz="4400" b="1" dirty="0">
                  <a:solidFill>
                    <a:schemeClr val="accent3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blipFill rotWithShape="1">
                <a:blip r:embed="rId3"/>
                <a:stretch>
                  <a:fillRect t="-296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173626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507288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</a:t>
            </a:r>
            <a:r>
              <a:rPr lang="cs-CZ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Zapiš podmínky řešitelnosti a uprav:</a:t>
            </a:r>
            <a:r>
              <a:rPr lang="cs-CZ" dirty="0"/>
              <a:t>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/>
            <p:txBody>
              <a:bodyPr/>
              <a:lstStyle/>
              <a:p>
                <a:pPr marL="0" indent="0" algn="ctr">
                  <a:buNone/>
                </a:pPr>
                <a:r>
                  <a:rPr lang="cs-CZ" sz="4400" b="1" dirty="0" smtClean="0">
                    <a:solidFill>
                      <a:srgbClr val="7030A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 pitchFamily="34" charset="0"/>
                    <a:cs typeface="Calibri" pitchFamily="34" charset="0"/>
                  </a:rPr>
                  <a:t>A</a:t>
                </a:r>
              </a:p>
              <a:p>
                <a:pPr marL="0" indent="0" algn="ctr">
                  <a:buNone/>
                </a:pPr>
                <a:endParaRPr lang="cs-CZ" sz="4400" b="1" dirty="0" smtClean="0">
                  <a:solidFill>
                    <a:srgbClr val="7030A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endParaRPr>
              </a:p>
              <a:p>
                <a:pPr algn="ctr"/>
                <a14:m>
                  <m:oMath xmlns:m="http://schemas.openxmlformats.org/officeDocument/2006/math">
                    <m:r>
                      <a:rPr lang="cs-CZ" sz="4400" b="1" i="1" smtClean="0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𝟑</m:t>
                    </m:r>
                    <m:r>
                      <a:rPr lang="cs-CZ" sz="4400" b="1" i="1" smtClean="0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 :</m:t>
                    </m:r>
                    <m:r>
                      <m:rPr>
                        <m:nor/>
                      </m:rPr>
                      <a:rPr lang="cs-CZ" sz="4400" b="1" dirty="0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rPr>
                      <m:t> </m:t>
                    </m:r>
                    <m:f>
                      <m:fPr>
                        <m:ctrlPr>
                          <a:rPr lang="cs-CZ" sz="4400" b="1" i="1" smtClean="0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rgbClr val="7030A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𝒂</m:t>
                        </m:r>
                      </m:den>
                    </m:f>
                    <m:r>
                      <a:rPr lang="cs-CZ" sz="4400" b="1" i="1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 </m:t>
                    </m:r>
                  </m:oMath>
                </a14:m>
                <a:endParaRPr lang="cs-CZ" sz="4400" b="1" dirty="0">
                  <a:solidFill>
                    <a:srgbClr val="7030A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endParaRPr lang="cs-CZ" sz="4400" b="1" dirty="0">
                  <a:solidFill>
                    <a:srgbClr val="7030A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endParaRPr lang="cs-CZ" sz="4400" b="1" dirty="0">
                  <a:solidFill>
                    <a:srgbClr val="7030A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endParaRPr lang="cs-CZ" b="1" dirty="0">
                  <a:solidFill>
                    <a:srgbClr val="7030A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 rotWithShape="1">
                <a:blip r:embed="rId2"/>
                <a:stretch>
                  <a:fillRect t="-296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/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:r>
                  <a:rPr lang="cs-CZ" sz="4400" b="1" dirty="0" smtClean="0">
                    <a:solidFill>
                      <a:schemeClr val="accent3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 pitchFamily="34" charset="0"/>
                    <a:cs typeface="Calibri" pitchFamily="34" charset="0"/>
                  </a:rPr>
                  <a:t>B</a:t>
                </a:r>
              </a:p>
              <a:p>
                <a:pPr marL="0" indent="0" algn="ctr">
                  <a:buNone/>
                </a:pPr>
                <a:endParaRPr lang="cs-CZ" sz="4400" b="1" dirty="0">
                  <a:solidFill>
                    <a:schemeClr val="accent3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endParaRPr>
              </a:p>
              <a:p>
                <a:pPr algn="ctr"/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sz="44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rPr>
                      <m:t> </m:t>
                    </m:r>
                    <m:f>
                      <m:fPr>
                        <m:ctrlPr>
                          <a:rPr lang="cs-CZ" sz="4400" b="1" i="1">
                            <a:solidFill>
                              <a:schemeClr val="accent3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>
                            <a:solidFill>
                              <a:schemeClr val="accent3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chemeClr val="accent3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𝒃</m:t>
                        </m:r>
                      </m:den>
                    </m:f>
                    <m:r>
                      <a:rPr lang="cs-CZ" sz="4400" b="1" i="1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 </m:t>
                    </m:r>
                  </m:oMath>
                </a14:m>
                <a:r>
                  <a:rPr lang="cs-CZ" sz="4400" b="1" dirty="0" smtClean="0">
                    <a:solidFill>
                      <a:schemeClr val="accent3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: 3</a:t>
                </a:r>
                <a:endParaRPr lang="cs-CZ" sz="4400" b="1" dirty="0">
                  <a:solidFill>
                    <a:schemeClr val="accent3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marL="0" indent="0">
                  <a:buNone/>
                </a:pPr>
                <a:endParaRPr lang="cs-CZ" sz="4400" dirty="0">
                  <a:solidFill>
                    <a:schemeClr val="accent3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blipFill rotWithShape="1">
                <a:blip r:embed="rId3"/>
                <a:stretch>
                  <a:fillRect t="-296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3513653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162</Words>
  <Application>Microsoft Office PowerPoint</Application>
  <PresentationFormat>Předvádění na obrazovce (4:3)</PresentationFormat>
  <Paragraphs>33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DIGITÁLNÍDIGITÁLNÍ UČEBNÍ MATERIÁL</vt:lpstr>
      <vt:lpstr>Lomené výrazy</vt:lpstr>
      <vt:lpstr>1. Napiš podmínky řešitelnosti:</vt:lpstr>
      <vt:lpstr>2. Zapiš podmínky řešitelnosti a uprav:</vt:lpstr>
      <vt:lpstr>3. Zapiš podmínky řešitelnosti a uprav: </vt:lpstr>
      <vt:lpstr>4. Zapiš podmínky řešitelnosti a uprav: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DIGITÁLNÍDIGITÁLNÍ UČEBNÍ MATERIÁL</dc:title>
  <dc:creator>U218UCITEL</dc:creator>
  <cp:lastModifiedBy>U218UCITEL</cp:lastModifiedBy>
  <cp:revision>3</cp:revision>
  <dcterms:created xsi:type="dcterms:W3CDTF">2013-02-26T12:42:53Z</dcterms:created>
  <dcterms:modified xsi:type="dcterms:W3CDTF">2013-04-23T11:17:08Z</dcterms:modified>
</cp:coreProperties>
</file>