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304" r:id="rId4"/>
    <p:sldId id="306" r:id="rId5"/>
    <p:sldId id="317" r:id="rId6"/>
    <p:sldId id="318" r:id="rId7"/>
    <p:sldId id="316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FFFFCC"/>
    <a:srgbClr val="F488EC"/>
    <a:srgbClr val="F8B6F3"/>
    <a:srgbClr val="FAC6F6"/>
    <a:srgbClr val="F7A7F1"/>
    <a:srgbClr val="FF9900"/>
    <a:srgbClr val="F161E7"/>
    <a:srgbClr val="CA0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>
        <p:scale>
          <a:sx n="80" d="100"/>
          <a:sy n="80" d="100"/>
        </p:scale>
        <p:origin x="-1074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VY_32_INOVACE_13_Číslovky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VY_32_INOVACE_13_Číslovky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5142D-898E-44EA-A570-3A26813776C0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7C61-3C2E-45E5-A312-7EACDC0243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37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14.12.2011</a:t>
            </a:fld>
            <a:endParaRPr lang="cs-CZ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92208078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poznáme číslovky.</a:t>
            </a:r>
          </a:p>
          <a:p>
            <a:r>
              <a:rPr lang="cs-CZ" dirty="0" smtClean="0"/>
              <a:t>Rozlišení číslovek a číslic.</a:t>
            </a:r>
          </a:p>
          <a:p>
            <a:r>
              <a:rPr lang="cs-CZ" dirty="0" smtClean="0"/>
              <a:t>Druhy číslovek a jejich rozlišení.</a:t>
            </a:r>
          </a:p>
          <a:p>
            <a:r>
              <a:rPr lang="cs-CZ" dirty="0" smtClean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Vytvořeno 22. 8. </a:t>
            </a:r>
            <a:r>
              <a:rPr lang="cs-CZ" smtClean="0"/>
              <a:t>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60946" y="1040755"/>
            <a:ext cx="7914948" cy="73394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ČÍSLOVKY</a:t>
            </a:r>
            <a:endParaRPr lang="cs-CZ" sz="4400" b="1" dirty="0">
              <a:ln w="11430"/>
              <a:solidFill>
                <a:srgbClr val="0070C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20967" y="2204864"/>
            <a:ext cx="77048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0070C0"/>
              </a:buClr>
              <a:buSzPct val="120000"/>
              <a:buFont typeface="Wingdings" pitchFamily="2" charset="2"/>
              <a:buChar char="ü"/>
            </a:pPr>
            <a:r>
              <a:rPr lang="cs-CZ" sz="3200" b="1" dirty="0" smtClean="0"/>
              <a:t>Číslovky jsou slova označující 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/>
              <a:t>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pořadí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/>
              <a:t>nebo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násobek</a:t>
            </a:r>
            <a:r>
              <a:rPr lang="cs-CZ" sz="3200" b="1" dirty="0" smtClean="0"/>
              <a:t>.</a:t>
            </a:r>
            <a:br>
              <a:rPr lang="cs-CZ" sz="3200" b="1" dirty="0" smtClean="0"/>
            </a:br>
            <a:endParaRPr lang="cs-CZ" sz="3200" b="1" dirty="0" smtClean="0"/>
          </a:p>
          <a:p>
            <a:pPr marL="457200" indent="-457200"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cs-CZ" sz="3200" b="1" dirty="0" smtClean="0"/>
              <a:t>Jsou to slova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ohebná</a:t>
            </a:r>
            <a:r>
              <a:rPr lang="cs-CZ" sz="3200" b="1" dirty="0" smtClean="0"/>
              <a:t>.</a:t>
            </a:r>
            <a:br>
              <a:rPr lang="cs-CZ" sz="3200" b="1" dirty="0" smtClean="0"/>
            </a:br>
            <a:endParaRPr lang="cs-CZ" sz="3200" b="1" dirty="0" smtClean="0"/>
          </a:p>
          <a:p>
            <a:pPr marL="457200" indent="-457200">
              <a:buClr>
                <a:schemeClr val="accent1"/>
              </a:buClr>
              <a:buSzPct val="120000"/>
              <a:buFont typeface="Wingdings" pitchFamily="2" charset="2"/>
              <a:buChar char="ü"/>
            </a:pPr>
            <a:r>
              <a:rPr lang="cs-CZ" sz="3200" b="1" dirty="0" smtClean="0"/>
              <a:t>Rozlišujeme různé druhy číslovek.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8805783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7185" y="83671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Zapiš číslovky do tajenky: 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83568" y="5680385"/>
            <a:ext cx="8009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Rozlišujeme číslovky určité a __________.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713170"/>
              </p:ext>
            </p:extLst>
          </p:nvPr>
        </p:nvGraphicFramePr>
        <p:xfrm>
          <a:off x="467545" y="1844824"/>
          <a:ext cx="8136908" cy="365760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224958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Je</a:t>
                      </a:r>
                      <a:r>
                        <a:rPr lang="cs-CZ" sz="2000" b="1" baseline="0" dirty="0" smtClean="0"/>
                        <a:t> 1 hodina.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Mám 10 roků.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Dnes</a:t>
                      </a:r>
                      <a:r>
                        <a:rPr lang="cs-CZ" sz="2000" b="1" baseline="0" dirty="0" smtClean="0"/>
                        <a:t> je 2.březen</a:t>
                      </a:r>
                      <a:r>
                        <a:rPr lang="cs-CZ" sz="2000" b="1" dirty="0" smtClean="0"/>
                        <a:t>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Volala</a:t>
                      </a:r>
                      <a:r>
                        <a:rPr lang="cs-CZ" sz="2000" b="1" baseline="0" dirty="0" smtClean="0"/>
                        <a:t> jsem tě 3x.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Karel IV.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Římská číslice 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5 ponožky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100. narozeniny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87866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7185" y="83671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Zapiš číslovky do tajenky: 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83568" y="5680385"/>
            <a:ext cx="75820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Rozlišujeme číslovky určité a </a:t>
            </a:r>
            <a:r>
              <a:rPr lang="cs-CZ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neurčité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677654"/>
              </p:ext>
            </p:extLst>
          </p:nvPr>
        </p:nvGraphicFramePr>
        <p:xfrm>
          <a:off x="467545" y="1844824"/>
          <a:ext cx="8136908" cy="365760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224958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  <a:gridCol w="59119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Je</a:t>
                      </a:r>
                      <a:r>
                        <a:rPr lang="cs-CZ" sz="2000" b="1" baseline="0" dirty="0" smtClean="0"/>
                        <a:t> 1 hodina.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J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Mám 10 roků.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Dnes</a:t>
                      </a:r>
                      <a:r>
                        <a:rPr lang="cs-CZ" sz="2000" b="1" baseline="0" dirty="0" smtClean="0"/>
                        <a:t> je 2.březen</a:t>
                      </a:r>
                      <a:r>
                        <a:rPr lang="cs-CZ" sz="2000" b="1" dirty="0" smtClean="0"/>
                        <a:t>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H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Volala</a:t>
                      </a:r>
                      <a:r>
                        <a:rPr lang="cs-CZ" sz="2000" b="1" baseline="0" dirty="0" smtClean="0"/>
                        <a:t> jsem tě 3x.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Ř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Á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Karel IV.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V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Římská číslice 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Í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C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5 ponožky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sz="24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100. narozeniny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É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26602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443319"/>
              </p:ext>
            </p:extLst>
          </p:nvPr>
        </p:nvGraphicFramePr>
        <p:xfrm>
          <a:off x="539552" y="1916832"/>
          <a:ext cx="7992888" cy="4297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36304"/>
                <a:gridCol w="2664296"/>
                <a:gridCol w="2592288"/>
              </a:tblGrid>
              <a:tr h="504056">
                <a:tc>
                  <a:txBody>
                    <a:bodyPr/>
                    <a:lstStyle/>
                    <a:p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určité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neurčité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základní</a:t>
                      </a:r>
                    </a:p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KOLIK?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jeden, sto, tisíc, milion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několik,</a:t>
                      </a:r>
                      <a:r>
                        <a:rPr lang="cs-CZ" sz="2000" b="1" baseline="0" dirty="0" smtClean="0">
                          <a:effectLst/>
                        </a:rPr>
                        <a:t> mnoho, málo, moc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řadové</a:t>
                      </a:r>
                    </a:p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KOLIKÁTÝ?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B6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první, stý, tisící, miliontý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8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několikátý, poněkolikáté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B6F3"/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násobné</a:t>
                      </a:r>
                    </a:p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NĚKOLIKRÁT?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jedenkrát, stokrát, tisíckrát, milionkrát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několikrát, několikanásobný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druhové</a:t>
                      </a:r>
                    </a:p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KOLIKERO?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jedny, dvoje,</a:t>
                      </a:r>
                      <a:r>
                        <a:rPr lang="cs-CZ" sz="2000" b="1" baseline="0" dirty="0" smtClean="0">
                          <a:effectLst/>
                        </a:rPr>
                        <a:t> patery, tisícery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effectLst/>
                        </a:rPr>
                        <a:t>několikerý</a:t>
                      </a:r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11560" y="980728"/>
            <a:ext cx="3058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číslovek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88285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028101"/>
              </p:ext>
            </p:extLst>
          </p:nvPr>
        </p:nvGraphicFramePr>
        <p:xfrm>
          <a:off x="557346" y="2237435"/>
          <a:ext cx="7992888" cy="41830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36304"/>
                <a:gridCol w="2664296"/>
                <a:gridCol w="2592288"/>
              </a:tblGrid>
              <a:tr h="504056">
                <a:tc>
                  <a:txBody>
                    <a:bodyPr/>
                    <a:lstStyle/>
                    <a:p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určité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neurčité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základní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řadové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B6F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88EC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B6F3"/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násobné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16218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druhové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1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958238" y="692696"/>
            <a:ext cx="59225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Roztřiď číslovky podle druhů: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441772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troje, deset, první, moc, několikátý, dvakrát, milion, čtvery, pětkrát, osm, několikrát, málo, čtyři, čtyřikrát, čtvrtý, několikero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75626" y="5605209"/>
            <a:ext cx="7626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troje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71610" y="2796897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deset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56202" y="3728786"/>
            <a:ext cx="839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první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83808" y="2801267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moc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41472" y="3728786"/>
            <a:ext cx="1487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několikátý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09483" y="4665332"/>
            <a:ext cx="11098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dvakrát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50585" y="3096812"/>
            <a:ext cx="99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milion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45617" y="5900009"/>
            <a:ext cx="9198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čtvery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08838" y="5065442"/>
            <a:ext cx="1079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pětkrát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43982" y="2831209"/>
            <a:ext cx="6960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osm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70108" y="4697788"/>
            <a:ext cx="14623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několikrát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56677" y="3136589"/>
            <a:ext cx="8018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málo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23945" y="3110763"/>
            <a:ext cx="7360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čtyři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90048" y="4697788"/>
            <a:ext cx="12366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čtyřikrát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356202" y="4064622"/>
            <a:ext cx="883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čtvrtý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124973" y="5605209"/>
            <a:ext cx="1511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několikero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7784865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4153</TotalTime>
  <Words>315</Words>
  <Application>Microsoft Office PowerPoint</Application>
  <PresentationFormat>Předvádění na obrazovce (4:3)</PresentationFormat>
  <Paragraphs>127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ČÍSLOVKY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spravce_2</cp:lastModifiedBy>
  <cp:revision>405</cp:revision>
  <dcterms:created xsi:type="dcterms:W3CDTF">2011-06-20T10:40:08Z</dcterms:created>
  <dcterms:modified xsi:type="dcterms:W3CDTF">2011-12-14T17:37:18Z</dcterms:modified>
</cp:coreProperties>
</file>