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75" r:id="rId4"/>
    <p:sldId id="277" r:id="rId5"/>
    <p:sldId id="27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009900"/>
    <a:srgbClr val="008000"/>
    <a:srgbClr val="006600"/>
    <a:srgbClr val="800080"/>
    <a:srgbClr val="CC6600"/>
    <a:srgbClr val="FFFFCC"/>
    <a:srgbClr val="FFCC99"/>
    <a:srgbClr val="FF3300"/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VY_32_INOVACE_06M_Zlomek</a:t>
          </a:r>
          <a:r>
            <a:rPr lang="cs-CZ" sz="1600" baseline="0" dirty="0" smtClean="0">
              <a:solidFill>
                <a:schemeClr val="tx2"/>
              </a:solidFill>
            </a:rPr>
            <a:t>, výpočet více částí z celku - 2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VY_32_INOVACE_06M_Zlomek</a:t>
          </a:r>
          <a:r>
            <a:rPr lang="cs-CZ" sz="1600" kern="1200" baseline="0" dirty="0" smtClean="0">
              <a:solidFill>
                <a:schemeClr val="tx2"/>
              </a:solidFill>
            </a:rPr>
            <a:t>, výpočet více částí z celku - 2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5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050866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 výpočtu více částí z celku, názorné řešení </a:t>
            </a:r>
            <a:r>
              <a:rPr lang="cs-CZ" smtClean="0"/>
              <a:t>slovních úloh.</a:t>
            </a:r>
            <a:endParaRPr lang="cs-CZ" dirty="0" smtClean="0"/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12.3.2013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556925" y="1062134"/>
            <a:ext cx="892629" cy="36004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1667" y="980728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Alena čte knihu, která má 250 stran. Tři pětiny této knihy již přečetla. KOLIK STRAN ALENA PŘEČETLA? KOLIK STRAN JÍ ZBÝVÁ PŘEČÍST?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1029" name="Picture 5" descr="C:\Users\spravce\AppData\Local\Microsoft\Windows\Temporary Internet Files\Content.IE5\D3HOF0F3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2743200" cy="26543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407707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250 stran</a:t>
            </a: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4283968" y="2636912"/>
            <a:ext cx="3290665" cy="216024"/>
            <a:chOff x="4283968" y="2636912"/>
            <a:chExt cx="3290665" cy="216024"/>
          </a:xfrm>
        </p:grpSpPr>
        <p:grpSp>
          <p:nvGrpSpPr>
            <p:cNvPr id="11" name="Skupina 10"/>
            <p:cNvGrpSpPr/>
            <p:nvPr/>
          </p:nvGrpSpPr>
          <p:grpSpPr>
            <a:xfrm>
              <a:off x="4283968" y="2636912"/>
              <a:ext cx="658958" cy="216024"/>
              <a:chOff x="4707632" y="2744924"/>
              <a:chExt cx="658958" cy="216024"/>
            </a:xfrm>
          </p:grpSpPr>
          <p:cxnSp>
            <p:nvCxnSpPr>
              <p:cNvPr id="7" name="Přímá spojnice 6"/>
              <p:cNvCxnSpPr/>
              <p:nvPr/>
            </p:nvCxnSpPr>
            <p:spPr>
              <a:xfrm>
                <a:off x="4716016" y="2852936"/>
                <a:ext cx="64807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4707632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5366590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" name="Skupina 21"/>
            <p:cNvGrpSpPr/>
            <p:nvPr/>
          </p:nvGrpSpPr>
          <p:grpSpPr>
            <a:xfrm>
              <a:off x="6915675" y="2636912"/>
              <a:ext cx="658958" cy="216024"/>
              <a:chOff x="4707632" y="2744924"/>
              <a:chExt cx="658958" cy="216024"/>
            </a:xfrm>
          </p:grpSpPr>
          <p:cxnSp>
            <p:nvCxnSpPr>
              <p:cNvPr id="23" name="Přímá spojnice 22"/>
              <p:cNvCxnSpPr/>
              <p:nvPr/>
            </p:nvCxnSpPr>
            <p:spPr>
              <a:xfrm>
                <a:off x="4716016" y="2852936"/>
                <a:ext cx="64807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4707632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5366590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" name="Skupina 25"/>
            <p:cNvGrpSpPr/>
            <p:nvPr/>
          </p:nvGrpSpPr>
          <p:grpSpPr>
            <a:xfrm>
              <a:off x="6256717" y="2636912"/>
              <a:ext cx="658958" cy="216024"/>
              <a:chOff x="4707632" y="2744924"/>
              <a:chExt cx="658958" cy="216024"/>
            </a:xfrm>
          </p:grpSpPr>
          <p:cxnSp>
            <p:nvCxnSpPr>
              <p:cNvPr id="27" name="Přímá spojnice 26"/>
              <p:cNvCxnSpPr/>
              <p:nvPr/>
            </p:nvCxnSpPr>
            <p:spPr>
              <a:xfrm>
                <a:off x="4716016" y="2852936"/>
                <a:ext cx="64807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>
                <a:off x="4707632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>
                <a:off x="5366590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" name="Skupina 29"/>
            <p:cNvGrpSpPr/>
            <p:nvPr/>
          </p:nvGrpSpPr>
          <p:grpSpPr>
            <a:xfrm>
              <a:off x="5602796" y="2636912"/>
              <a:ext cx="658958" cy="216024"/>
              <a:chOff x="4707632" y="2744924"/>
              <a:chExt cx="658958" cy="216024"/>
            </a:xfrm>
          </p:grpSpPr>
          <p:cxnSp>
            <p:nvCxnSpPr>
              <p:cNvPr id="31" name="Přímá spojnice 30"/>
              <p:cNvCxnSpPr/>
              <p:nvPr/>
            </p:nvCxnSpPr>
            <p:spPr>
              <a:xfrm>
                <a:off x="4716016" y="2852936"/>
                <a:ext cx="64807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4707632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>
                <a:off x="5366590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4" name="Skupina 33"/>
            <p:cNvGrpSpPr/>
            <p:nvPr/>
          </p:nvGrpSpPr>
          <p:grpSpPr>
            <a:xfrm>
              <a:off x="4942926" y="2636912"/>
              <a:ext cx="658958" cy="216024"/>
              <a:chOff x="4707632" y="2744924"/>
              <a:chExt cx="658958" cy="216024"/>
            </a:xfrm>
          </p:grpSpPr>
          <p:cxnSp>
            <p:nvCxnSpPr>
              <p:cNvPr id="35" name="Přímá spojnice 34"/>
              <p:cNvCxnSpPr/>
              <p:nvPr/>
            </p:nvCxnSpPr>
            <p:spPr>
              <a:xfrm>
                <a:off x="4716016" y="2852936"/>
                <a:ext cx="64807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>
                <a:off x="4707632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nice 36"/>
              <p:cNvCxnSpPr/>
              <p:nvPr/>
            </p:nvCxnSpPr>
            <p:spPr>
              <a:xfrm>
                <a:off x="5366590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8" name="Skupina 37"/>
          <p:cNvGrpSpPr/>
          <p:nvPr/>
        </p:nvGrpSpPr>
        <p:grpSpPr>
          <a:xfrm>
            <a:off x="4303237" y="2755877"/>
            <a:ext cx="1958517" cy="41"/>
            <a:chOff x="4392262" y="2755877"/>
            <a:chExt cx="1780470" cy="41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4392262" y="2755877"/>
              <a:ext cx="648072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4954724" y="2755918"/>
              <a:ext cx="648072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5524660" y="2755918"/>
              <a:ext cx="648072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6275987" y="2755918"/>
            <a:ext cx="1298646" cy="0"/>
            <a:chOff x="6275987" y="2755918"/>
            <a:chExt cx="1298646" cy="0"/>
          </a:xfrm>
        </p:grpSpPr>
        <p:cxnSp>
          <p:nvCxnSpPr>
            <p:cNvPr id="44" name="Přímá spojnice 43"/>
            <p:cNvCxnSpPr/>
            <p:nvPr/>
          </p:nvCxnSpPr>
          <p:spPr>
            <a:xfrm>
              <a:off x="6275987" y="2755918"/>
              <a:ext cx="648072" cy="0"/>
            </a:xfrm>
            <a:prstGeom prst="line">
              <a:avLst/>
            </a:prstGeom>
            <a:ln w="38100">
              <a:solidFill>
                <a:srgbClr val="0099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6926561" y="2755918"/>
              <a:ext cx="648072" cy="0"/>
            </a:xfrm>
            <a:prstGeom prst="line">
              <a:avLst/>
            </a:prstGeom>
            <a:ln w="38100">
              <a:solidFill>
                <a:srgbClr val="0099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Skupina 44"/>
          <p:cNvGrpSpPr/>
          <p:nvPr/>
        </p:nvGrpSpPr>
        <p:grpSpPr>
          <a:xfrm>
            <a:off x="4303239" y="3244010"/>
            <a:ext cx="1698915" cy="786177"/>
            <a:chOff x="4303239" y="3244010"/>
            <a:chExt cx="1698915" cy="786177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0" name="TextovéPole 39"/>
                <p:cNvSpPr txBox="1"/>
                <p:nvPr/>
              </p:nvSpPr>
              <p:spPr>
                <a:xfrm>
                  <a:off x="4303239" y="3244010"/>
                  <a:ext cx="412777" cy="78617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400" b="1" i="1" smtClean="0">
                                <a:solidFill>
                                  <a:srgbClr val="FF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𝟑</m:t>
                            </m:r>
                          </m:num>
                          <m:den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𝟓</m:t>
                            </m:r>
                          </m:den>
                        </m:f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</m:oMath>
                    </m:oMathPara>
                  </a14:m>
                  <a:endParaRPr lang="cs-CZ" sz="2400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itchFamily="34" charset="0"/>
                  </a:endParaRPr>
                </a:p>
              </p:txBody>
            </p:sp>
          </mc:Choice>
          <mc:Fallback xmlns="">
            <p:sp>
              <p:nvSpPr>
                <p:cNvPr id="40" name="TextovéPole 3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303239" y="3244010"/>
                  <a:ext cx="412777" cy="786177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3" name="TextovéPole 42"/>
            <p:cNvSpPr txBox="1"/>
            <p:nvPr/>
          </p:nvSpPr>
          <p:spPr>
            <a:xfrm>
              <a:off x="4666591" y="3406265"/>
              <a:ext cx="133556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přečetla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317840" y="3199190"/>
            <a:ext cx="1481978" cy="830997"/>
            <a:chOff x="4303239" y="3210394"/>
            <a:chExt cx="1481978" cy="830997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2" name="TextovéPole 51"/>
                <p:cNvSpPr txBox="1"/>
                <p:nvPr/>
              </p:nvSpPr>
              <p:spPr>
                <a:xfrm>
                  <a:off x="4303239" y="3244010"/>
                  <a:ext cx="412777" cy="78617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400" b="1" i="1" smtClean="0">
                                <a:solidFill>
                                  <a:srgbClr val="0099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solidFill>
                                  <a:srgbClr val="0099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𝟐</m:t>
                            </m:r>
                          </m:num>
                          <m:den>
                            <m:r>
                              <a:rPr lang="cs-CZ" sz="2400" b="1" i="1" smtClean="0">
                                <a:solidFill>
                                  <a:srgbClr val="0099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𝟓</m:t>
                            </m:r>
                          </m:den>
                        </m:f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</m:oMath>
                    </m:oMathPara>
                  </a14:m>
                  <a:endParaRPr lang="cs-CZ" sz="2400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itchFamily="34" charset="0"/>
                  </a:endParaRPr>
                </a:p>
              </p:txBody>
            </p:sp>
          </mc:Choice>
          <mc:Fallback xmlns="">
            <p:sp>
              <p:nvSpPr>
                <p:cNvPr id="52" name="TextovéPole 5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303239" y="3244010"/>
                  <a:ext cx="412777" cy="786177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b="-775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53" name="TextovéPole 52"/>
            <p:cNvSpPr txBox="1"/>
            <p:nvPr/>
          </p:nvSpPr>
          <p:spPr>
            <a:xfrm>
              <a:off x="4691675" y="3210394"/>
              <a:ext cx="109354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rgbClr val="0099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z</a:t>
              </a:r>
              <a:r>
                <a:rPr lang="cs-CZ" sz="2400" b="1" dirty="0" smtClean="0">
                  <a:solidFill>
                    <a:srgbClr val="0099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bývá přečíst</a:t>
              </a:r>
              <a:endParaRPr lang="cs-CZ" sz="24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4240172" y="4256364"/>
                <a:ext cx="3523964" cy="6127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0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0" smtClean="0"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𝐳</m:t>
                      </m:r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𝟐𝟓𝟎</m:t>
                      </m:r>
                      <m:r>
                        <a:rPr lang="cs-CZ" b="1" i="0" smtClean="0"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latin typeface="Cambria Math"/>
                        </a:rPr>
                        <m:t>𝟐𝟓𝟎</m:t>
                      </m:r>
                      <m:r>
                        <a:rPr lang="cs-CZ" b="1" i="0" smtClean="0">
                          <a:latin typeface="Cambria Math"/>
                        </a:rPr>
                        <m:t> :</m:t>
                      </m:r>
                      <m:r>
                        <a:rPr lang="cs-CZ" b="1" i="0" smtClean="0">
                          <a:latin typeface="Cambria Math"/>
                        </a:rPr>
                        <m:t>𝟓</m:t>
                      </m:r>
                      <m:r>
                        <a:rPr lang="cs-CZ" b="1" i="0" smtClean="0">
                          <a:latin typeface="Cambria Math"/>
                        </a:rPr>
                        <m:t>= __________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0172" y="4256364"/>
                <a:ext cx="3523964" cy="61279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107504" y="5017116"/>
                <a:ext cx="4508884" cy="6127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0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b="1" i="0" smtClean="0"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𝐳</m:t>
                      </m:r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𝟐𝟓𝟎</m:t>
                      </m:r>
                      <m:r>
                        <a:rPr lang="cs-CZ" b="1" i="0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0" smtClean="0">
                              <a:latin typeface="Cambria Math"/>
                            </a:rPr>
                            <m:t>𝟐𝟓𝟎</m:t>
                          </m:r>
                          <m:r>
                            <a:rPr lang="cs-CZ" b="1" i="0" smtClean="0">
                              <a:latin typeface="Cambria Math"/>
                            </a:rPr>
                            <m:t> :</m:t>
                          </m:r>
                          <m:r>
                            <a:rPr lang="cs-CZ" b="1" i="0" smtClean="0">
                              <a:latin typeface="Cambria Math"/>
                            </a:rPr>
                            <m:t>𝟓</m:t>
                          </m:r>
                        </m:e>
                      </m:d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𝐱</m:t>
                      </m:r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𝟐</m:t>
                      </m:r>
                      <m:r>
                        <a:rPr lang="cs-CZ" b="1" i="0" smtClean="0"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latin typeface="Cambria Math"/>
                        </a:rPr>
                        <m:t>𝟓𝟎</m:t>
                      </m:r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𝐱</m:t>
                      </m:r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𝟐</m:t>
                      </m:r>
                      <m:r>
                        <a:rPr lang="cs-CZ" b="1" i="0" smtClean="0">
                          <a:latin typeface="Cambria Math"/>
                        </a:rPr>
                        <m:t>= ______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5017116"/>
                <a:ext cx="4508884" cy="61279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4389562" y="5021173"/>
                <a:ext cx="4430909" cy="6127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0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b="1" i="0" smtClean="0">
                              <a:latin typeface="Cambria Math"/>
                            </a:rPr>
                            <m:t>𝟓</m:t>
                          </m:r>
                        </m:den>
                      </m:f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𝐳</m:t>
                      </m:r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𝟐𝟓𝟎</m:t>
                      </m:r>
                      <m:r>
                        <a:rPr lang="cs-CZ" b="1" i="0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0" smtClean="0">
                              <a:latin typeface="Cambria Math"/>
                            </a:rPr>
                            <m:t>𝟐𝟓𝟎</m:t>
                          </m:r>
                          <m:r>
                            <a:rPr lang="cs-CZ" b="1" i="0" smtClean="0">
                              <a:latin typeface="Cambria Math"/>
                            </a:rPr>
                            <m:t>:</m:t>
                          </m:r>
                          <m:r>
                            <a:rPr lang="cs-CZ" b="1" i="0" smtClean="0">
                              <a:latin typeface="Cambria Math"/>
                            </a:rPr>
                            <m:t>𝟓</m:t>
                          </m:r>
                        </m:e>
                      </m:d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𝐱</m:t>
                      </m:r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𝟑</m:t>
                      </m:r>
                      <m:r>
                        <a:rPr lang="cs-CZ" b="1" i="0" smtClean="0"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latin typeface="Cambria Math"/>
                        </a:rPr>
                        <m:t>𝟓𝟎</m:t>
                      </m:r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𝐱</m:t>
                      </m:r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𝟑</m:t>
                      </m:r>
                      <m:r>
                        <a:rPr lang="cs-CZ" b="1" i="0" smtClean="0">
                          <a:latin typeface="Cambria Math"/>
                        </a:rPr>
                        <m:t>= _______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9562" y="5021173"/>
                <a:ext cx="4430909" cy="61279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8" name="TextovéPole 47"/>
          <p:cNvSpPr txBox="1"/>
          <p:nvPr/>
        </p:nvSpPr>
        <p:spPr>
          <a:xfrm>
            <a:off x="3754945" y="504111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100</a:t>
            </a:r>
            <a:endParaRPr lang="cs-CZ" sz="2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730617" y="4246349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50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8040723" y="503022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150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11560" y="5875859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Alena přečetla 150 stran, zbývá jí přečíst 100 stran.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2175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5" grpId="0"/>
      <p:bldP spid="47" grpId="0"/>
      <p:bldP spid="55" grpId="0"/>
      <p:bldP spid="56" grpId="0"/>
      <p:bldP spid="48" grpId="0"/>
      <p:bldP spid="58" grpId="0"/>
      <p:bldP spid="59" grpId="0"/>
      <p:bldP spid="6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469838" y="935121"/>
            <a:ext cx="1064632" cy="36004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8119" y="908720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Letního tábora se zúčastnilo 60 dětí. Tři čtvrtiny dětí z tábora se šly koupat, ostatní děti si hrály s míčem. KOLIK DĚTÍ SE ŠLO KOUPAT? KOLIK DĚTÍ SI HRÁLO S MÍČEM?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08370" y="2389097"/>
            <a:ext cx="106768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60 dětí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grpSp>
        <p:nvGrpSpPr>
          <p:cNvPr id="45" name="Skupina 44"/>
          <p:cNvGrpSpPr/>
          <p:nvPr/>
        </p:nvGrpSpPr>
        <p:grpSpPr>
          <a:xfrm>
            <a:off x="630925" y="3780170"/>
            <a:ext cx="1698915" cy="786177"/>
            <a:chOff x="4303239" y="3244010"/>
            <a:chExt cx="1698915" cy="786177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0" name="TextovéPole 39"/>
                <p:cNvSpPr txBox="1"/>
                <p:nvPr/>
              </p:nvSpPr>
              <p:spPr>
                <a:xfrm>
                  <a:off x="4303239" y="3244010"/>
                  <a:ext cx="412777" cy="78617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400" b="1" i="1" smtClean="0">
                                <a:solidFill>
                                  <a:srgbClr val="FF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𝟑</m:t>
                            </m:r>
                          </m:num>
                          <m:den>
                            <m:r>
                              <a:rPr lang="cs-CZ" sz="2400" b="1" i="1" smtClean="0">
                                <a:solidFill>
                                  <a:srgbClr val="FF00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𝟒</m:t>
                            </m:r>
                          </m:den>
                        </m:f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</m:oMath>
                    </m:oMathPara>
                  </a14:m>
                  <a:endParaRPr lang="cs-CZ" sz="2400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itchFamily="34" charset="0"/>
                  </a:endParaRPr>
                </a:p>
              </p:txBody>
            </p:sp>
          </mc:Choice>
          <mc:Fallback xmlns="">
            <p:sp>
              <p:nvSpPr>
                <p:cNvPr id="40" name="TextovéPole 3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303239" y="3244010"/>
                  <a:ext cx="412777" cy="786177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3" name="TextovéPole 42"/>
            <p:cNvSpPr txBox="1"/>
            <p:nvPr/>
          </p:nvSpPr>
          <p:spPr>
            <a:xfrm>
              <a:off x="4666591" y="3406265"/>
              <a:ext cx="133556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plavaly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634811" y="3881668"/>
            <a:ext cx="1725828" cy="783804"/>
            <a:chOff x="4303239" y="3244010"/>
            <a:chExt cx="1383924" cy="783804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2" name="TextovéPole 51"/>
                <p:cNvSpPr txBox="1"/>
                <p:nvPr/>
              </p:nvSpPr>
              <p:spPr>
                <a:xfrm>
                  <a:off x="4303239" y="3244010"/>
                  <a:ext cx="412777" cy="78380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f>
                          <m:fPr>
                            <m:ctrlPr>
                              <a:rPr lang="cs-CZ" sz="2400" b="1" i="1" smtClean="0">
                                <a:solidFill>
                                  <a:srgbClr val="0099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solidFill>
                                  <a:srgbClr val="0099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2400" b="1" i="1" smtClean="0">
                                <a:solidFill>
                                  <a:srgbClr val="009900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𝟒</m:t>
                            </m:r>
                          </m:den>
                        </m:f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 </m:t>
                        </m:r>
                      </m:oMath>
                    </m:oMathPara>
                  </a14:m>
                  <a:endParaRPr lang="cs-CZ" sz="2400" b="1" dirty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Calibri" pitchFamily="34" charset="0"/>
                  </a:endParaRPr>
                </a:p>
              </p:txBody>
            </p:sp>
          </mc:Choice>
          <mc:Fallback xmlns="">
            <p:sp>
              <p:nvSpPr>
                <p:cNvPr id="52" name="TextovéPole 5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303239" y="3244010"/>
                  <a:ext cx="412777" cy="783804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 b="-78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53" name="TextovéPole 52"/>
            <p:cNvSpPr txBox="1"/>
            <p:nvPr/>
          </p:nvSpPr>
          <p:spPr>
            <a:xfrm>
              <a:off x="4691675" y="3424612"/>
              <a:ext cx="99548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rgbClr val="0099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s</a:t>
              </a:r>
              <a:r>
                <a:rPr lang="cs-CZ" sz="2400" b="1" dirty="0" smtClean="0">
                  <a:solidFill>
                    <a:srgbClr val="0099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+mj-lt"/>
                </a:rPr>
                <a:t> míčem</a:t>
              </a:r>
              <a:endParaRPr lang="cs-CZ" sz="24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2761029" y="4173257"/>
                <a:ext cx="3523964" cy="6685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0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000" b="1" i="0" smtClean="0"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𝐳</m:t>
                      </m:r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𝟔𝟎</m:t>
                      </m:r>
                      <m:r>
                        <a:rPr lang="cs-CZ" sz="2000" b="1" i="0" smtClean="0">
                          <a:latin typeface="Cambria Math"/>
                        </a:rPr>
                        <m:t>=</m:t>
                      </m:r>
                      <m:r>
                        <a:rPr lang="cs-CZ" sz="2000" b="1" i="0" smtClean="0">
                          <a:latin typeface="Cambria Math"/>
                        </a:rPr>
                        <m:t>𝟔𝟎</m:t>
                      </m:r>
                      <m:r>
                        <a:rPr lang="cs-CZ" sz="2000" b="1" i="0" smtClean="0">
                          <a:latin typeface="Cambria Math"/>
                        </a:rPr>
                        <m:t> :</m:t>
                      </m:r>
                      <m:r>
                        <a:rPr lang="cs-CZ" sz="2000" b="1" i="0" smtClean="0">
                          <a:latin typeface="Cambria Math"/>
                        </a:rPr>
                        <m:t>𝟒</m:t>
                      </m:r>
                      <m:r>
                        <a:rPr lang="cs-CZ" sz="2000" b="1" i="0" smtClean="0">
                          <a:latin typeface="Cambria Math"/>
                        </a:rPr>
                        <m:t>= __________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1029" y="4173257"/>
                <a:ext cx="3523964" cy="66851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2148403" y="4877289"/>
                <a:ext cx="5036375" cy="6685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0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000" b="1" i="0" smtClean="0"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𝐳</m:t>
                      </m:r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𝟔𝟎</m:t>
                      </m:r>
                      <m:r>
                        <a:rPr lang="cs-CZ" sz="2000" b="1" i="0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0" smtClean="0">
                              <a:latin typeface="Cambria Math"/>
                            </a:rPr>
                            <m:t>𝟔𝟎</m:t>
                          </m:r>
                          <m:r>
                            <a:rPr lang="cs-CZ" sz="2000" b="1" i="0" smtClean="0">
                              <a:latin typeface="Cambria Math"/>
                            </a:rPr>
                            <m:t> :</m:t>
                          </m:r>
                          <m:r>
                            <a:rPr lang="cs-CZ" sz="2000" b="1" i="0" smtClean="0"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𝐱</m:t>
                      </m:r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𝟑</m:t>
                      </m:r>
                      <m:r>
                        <a:rPr lang="cs-CZ" sz="2000" b="1" i="0" smtClean="0">
                          <a:latin typeface="Cambria Math"/>
                        </a:rPr>
                        <m:t>=</m:t>
                      </m:r>
                      <m:r>
                        <a:rPr lang="cs-CZ" sz="2000" b="1" i="0" smtClean="0">
                          <a:latin typeface="Cambria Math"/>
                        </a:rPr>
                        <m:t>𝟏𝟓</m:t>
                      </m:r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𝐱</m:t>
                      </m:r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𝟑</m:t>
                      </m:r>
                      <m:r>
                        <a:rPr lang="cs-CZ" sz="2000" b="1" i="0" smtClean="0">
                          <a:latin typeface="Cambria Math"/>
                        </a:rPr>
                        <m:t>= __________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8403" y="4877289"/>
                <a:ext cx="5036375" cy="66851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TextovéPole 57"/>
          <p:cNvSpPr txBox="1"/>
          <p:nvPr/>
        </p:nvSpPr>
        <p:spPr>
          <a:xfrm>
            <a:off x="5300020" y="425369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15</a:t>
            </a:r>
            <a:endParaRPr lang="cs-CZ" sz="2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164116" y="494274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45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11560" y="5875859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Koupat se šlo 45 dětí, s míčem si hrálo 15 dětí.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2428688" y="2979438"/>
            <a:ext cx="4095468" cy="221458"/>
            <a:chOff x="2123728" y="2309115"/>
            <a:chExt cx="4095468" cy="221458"/>
          </a:xfrm>
        </p:grpSpPr>
        <p:grpSp>
          <p:nvGrpSpPr>
            <p:cNvPr id="8" name="Skupina 7"/>
            <p:cNvGrpSpPr/>
            <p:nvPr/>
          </p:nvGrpSpPr>
          <p:grpSpPr>
            <a:xfrm>
              <a:off x="2123728" y="2310424"/>
              <a:ext cx="1023867" cy="217333"/>
              <a:chOff x="2035965" y="3091178"/>
              <a:chExt cx="1023867" cy="217333"/>
            </a:xfrm>
          </p:grpSpPr>
          <p:cxnSp>
            <p:nvCxnSpPr>
              <p:cNvPr id="7" name="Přímá spojnice 6"/>
              <p:cNvCxnSpPr/>
              <p:nvPr/>
            </p:nvCxnSpPr>
            <p:spPr>
              <a:xfrm>
                <a:off x="2051720" y="3199190"/>
                <a:ext cx="100811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2035965" y="3091178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3059832" y="3092487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0" name="Skupina 49"/>
            <p:cNvGrpSpPr/>
            <p:nvPr/>
          </p:nvGrpSpPr>
          <p:grpSpPr>
            <a:xfrm>
              <a:off x="3147595" y="2311832"/>
              <a:ext cx="1023867" cy="217333"/>
              <a:chOff x="2035965" y="3091178"/>
              <a:chExt cx="1023867" cy="217333"/>
            </a:xfrm>
          </p:grpSpPr>
          <p:cxnSp>
            <p:nvCxnSpPr>
              <p:cNvPr id="54" name="Přímá spojnice 53"/>
              <p:cNvCxnSpPr/>
              <p:nvPr/>
            </p:nvCxnSpPr>
            <p:spPr>
              <a:xfrm>
                <a:off x="2051720" y="3199190"/>
                <a:ext cx="100811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2035965" y="3091178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nice 60"/>
              <p:cNvCxnSpPr/>
              <p:nvPr/>
            </p:nvCxnSpPr>
            <p:spPr>
              <a:xfrm>
                <a:off x="3059832" y="3092487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2" name="Skupina 61"/>
            <p:cNvGrpSpPr/>
            <p:nvPr/>
          </p:nvGrpSpPr>
          <p:grpSpPr>
            <a:xfrm>
              <a:off x="4171462" y="2309115"/>
              <a:ext cx="1023867" cy="217333"/>
              <a:chOff x="2035965" y="3091178"/>
              <a:chExt cx="1023867" cy="217333"/>
            </a:xfrm>
          </p:grpSpPr>
          <p:cxnSp>
            <p:nvCxnSpPr>
              <p:cNvPr id="63" name="Přímá spojnice 62"/>
              <p:cNvCxnSpPr/>
              <p:nvPr/>
            </p:nvCxnSpPr>
            <p:spPr>
              <a:xfrm>
                <a:off x="2051720" y="3199190"/>
                <a:ext cx="100811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>
                <a:off x="2035965" y="3091178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>
                <a:off x="3059832" y="3092487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6" name="Skupina 65"/>
            <p:cNvGrpSpPr/>
            <p:nvPr/>
          </p:nvGrpSpPr>
          <p:grpSpPr>
            <a:xfrm>
              <a:off x="5195329" y="2313240"/>
              <a:ext cx="1023867" cy="217333"/>
              <a:chOff x="2035965" y="3091178"/>
              <a:chExt cx="1023867" cy="217333"/>
            </a:xfrm>
          </p:grpSpPr>
          <p:cxnSp>
            <p:nvCxnSpPr>
              <p:cNvPr id="67" name="Přímá spojnice 66"/>
              <p:cNvCxnSpPr/>
              <p:nvPr/>
            </p:nvCxnSpPr>
            <p:spPr>
              <a:xfrm>
                <a:off x="2051720" y="3199190"/>
                <a:ext cx="100811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>
                <a:off x="2035965" y="3091178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nice 68"/>
              <p:cNvCxnSpPr/>
              <p:nvPr/>
            </p:nvCxnSpPr>
            <p:spPr>
              <a:xfrm>
                <a:off x="3059832" y="3092487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" name="Skupina 9"/>
          <p:cNvGrpSpPr/>
          <p:nvPr/>
        </p:nvGrpSpPr>
        <p:grpSpPr>
          <a:xfrm>
            <a:off x="2444443" y="3120710"/>
            <a:ext cx="3040091" cy="0"/>
            <a:chOff x="2139483" y="2464545"/>
            <a:chExt cx="3040091" cy="0"/>
          </a:xfrm>
        </p:grpSpPr>
        <p:cxnSp>
          <p:nvCxnSpPr>
            <p:cNvPr id="71" name="Přímá spojnice 70"/>
            <p:cNvCxnSpPr/>
            <p:nvPr/>
          </p:nvCxnSpPr>
          <p:spPr>
            <a:xfrm>
              <a:off x="2139483" y="2464545"/>
              <a:ext cx="1008112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>
              <a:off x="3147595" y="2464545"/>
              <a:ext cx="1008112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>
              <a:off x="4171462" y="2464545"/>
              <a:ext cx="1008112" cy="0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50" name="Picture 2" descr="C:\Users\spravce\AppData\Local\Microsoft\Windows\Temporary Internet Files\Content.IE5\ED78VNRJ\MP9003168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95494"/>
            <a:ext cx="1718280" cy="11397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pravce\AppData\Local\Microsoft\Windows\Temporary Internet Files\Content.IE5\D3HOF0F3\MP90044248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954" y="2495493"/>
            <a:ext cx="1801742" cy="11397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se šipkou 17"/>
          <p:cNvCxnSpPr/>
          <p:nvPr/>
        </p:nvCxnSpPr>
        <p:spPr>
          <a:xfrm flipV="1">
            <a:off x="2428688" y="3429000"/>
            <a:ext cx="1135200" cy="63327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se šipkou 76"/>
          <p:cNvCxnSpPr/>
          <p:nvPr/>
        </p:nvCxnSpPr>
        <p:spPr>
          <a:xfrm flipH="1" flipV="1">
            <a:off x="5812165" y="3463535"/>
            <a:ext cx="722305" cy="598735"/>
          </a:xfrm>
          <a:prstGeom prst="straightConnector1">
            <a:avLst/>
          </a:prstGeom>
          <a:ln w="28575">
            <a:solidFill>
              <a:srgbClr val="00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5487669" y="3120709"/>
            <a:ext cx="1028970" cy="1"/>
          </a:xfrm>
          <a:prstGeom prst="line">
            <a:avLst/>
          </a:prstGeom>
          <a:ln w="28575">
            <a:solidFill>
              <a:srgbClr val="00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3188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5" grpId="0" animBg="1"/>
      <p:bldP spid="47" grpId="0"/>
      <p:bldP spid="56" grpId="0"/>
      <p:bldP spid="58" grpId="0"/>
      <p:bldP spid="59" grpId="0"/>
      <p:bldP spid="6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925926" y="840463"/>
            <a:ext cx="989378" cy="36004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8119" y="819437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Písemnou práci z matematiky psalo 30 žáků. Jedna šestina dětí dostala jedničku, dvě šestiny  dětí dostaly dvojku, jedna šestina trojku a jedna šestina čtverku. VYPOČÍTEJ, KOLIK DĚTÍ DOSTALO JEDNOTLIVÉ ZNÁMKY.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2868" y="2568927"/>
            <a:ext cx="118776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3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0 žáků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2761029" y="4173257"/>
                <a:ext cx="3523964" cy="6685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0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000" b="1" i="0" smtClean="0"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𝐳</m:t>
                      </m:r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𝟑𝟎</m:t>
                      </m:r>
                      <m:r>
                        <a:rPr lang="cs-CZ" sz="2000" b="1" i="0" smtClean="0">
                          <a:latin typeface="Cambria Math"/>
                        </a:rPr>
                        <m:t>=</m:t>
                      </m:r>
                      <m:r>
                        <a:rPr lang="cs-CZ" sz="2000" b="1" i="0" smtClean="0">
                          <a:latin typeface="Cambria Math"/>
                        </a:rPr>
                        <m:t>𝟑𝟎</m:t>
                      </m:r>
                      <m:r>
                        <a:rPr lang="cs-CZ" sz="2000" b="1" i="0" smtClean="0">
                          <a:latin typeface="Cambria Math"/>
                        </a:rPr>
                        <m:t> :</m:t>
                      </m:r>
                      <m:r>
                        <a:rPr lang="cs-CZ" sz="2000" b="1" i="0" smtClean="0">
                          <a:latin typeface="Cambria Math"/>
                        </a:rPr>
                        <m:t>𝟔</m:t>
                      </m:r>
                      <m:r>
                        <a:rPr lang="cs-CZ" sz="2000" b="1" i="0" smtClean="0">
                          <a:latin typeface="Cambria Math"/>
                        </a:rPr>
                        <m:t>= __________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1029" y="4173257"/>
                <a:ext cx="3523964" cy="66851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2148403" y="4877289"/>
                <a:ext cx="5036375" cy="6950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0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000" b="1" i="0" smtClean="0"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𝐳</m:t>
                      </m:r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𝟑𝟎</m:t>
                      </m:r>
                      <m:r>
                        <a:rPr lang="cs-CZ" sz="2000" b="1" i="0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1" i="0" smtClean="0">
                              <a:latin typeface="Cambria Math"/>
                            </a:rPr>
                            <m:t>𝟑𝟎</m:t>
                          </m:r>
                          <m:r>
                            <a:rPr lang="cs-CZ" sz="2000" b="1" i="0" smtClean="0">
                              <a:latin typeface="Cambria Math"/>
                            </a:rPr>
                            <m:t> :</m:t>
                          </m:r>
                          <m:r>
                            <a:rPr lang="cs-CZ" sz="2000" b="1" i="0" smtClean="0">
                              <a:latin typeface="Cambria Math"/>
                            </a:rPr>
                            <m:t>𝟔</m:t>
                          </m:r>
                        </m:e>
                      </m:d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𝐱</m:t>
                      </m:r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𝟐</m:t>
                      </m:r>
                      <m:r>
                        <a:rPr lang="cs-CZ" sz="2000" b="1" i="0" smtClean="0">
                          <a:latin typeface="Cambria Math"/>
                        </a:rPr>
                        <m:t>=</m:t>
                      </m:r>
                      <m:r>
                        <a:rPr lang="cs-CZ" sz="2000" b="1" i="0" smtClean="0">
                          <a:latin typeface="Cambria Math"/>
                        </a:rPr>
                        <m:t>𝟓</m:t>
                      </m:r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𝐱</m:t>
                      </m:r>
                      <m:r>
                        <a:rPr lang="cs-CZ" sz="2000" b="1" i="0" smtClean="0">
                          <a:latin typeface="Cambria Math"/>
                        </a:rPr>
                        <m:t> </m:t>
                      </m:r>
                      <m:r>
                        <a:rPr lang="cs-CZ" sz="2000" b="1" i="0" smtClean="0">
                          <a:latin typeface="Cambria Math"/>
                        </a:rPr>
                        <m:t>𝟐</m:t>
                      </m:r>
                      <m:r>
                        <a:rPr lang="cs-CZ" sz="2000" b="1" i="0" smtClean="0">
                          <a:latin typeface="Cambria Math"/>
                        </a:rPr>
                        <m:t>=  __________</m:t>
                      </m:r>
                    </m:oMath>
                  </m:oMathPara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8403" y="4877289"/>
                <a:ext cx="5036375" cy="69506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TextovéPole 57"/>
          <p:cNvSpPr txBox="1"/>
          <p:nvPr/>
        </p:nvSpPr>
        <p:spPr>
          <a:xfrm>
            <a:off x="5300020" y="425369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5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6164116" y="494274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10</a:t>
            </a:r>
            <a:endParaRPr lang="cs-CZ" sz="2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95969" y="5645026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Jedničku dostalo 5 dětí, dvojku 10 dětí, trojku 5, čtyřku 5 </a:t>
            </a:r>
          </a:p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 pětku také 5 dětí.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2332868" y="3247511"/>
            <a:ext cx="3952125" cy="216835"/>
            <a:chOff x="4408514" y="2744113"/>
            <a:chExt cx="3952125" cy="216835"/>
          </a:xfrm>
        </p:grpSpPr>
        <p:grpSp>
          <p:nvGrpSpPr>
            <p:cNvPr id="44" name="Skupina 43"/>
            <p:cNvGrpSpPr/>
            <p:nvPr/>
          </p:nvGrpSpPr>
          <p:grpSpPr>
            <a:xfrm>
              <a:off x="5069974" y="2744924"/>
              <a:ext cx="658958" cy="216024"/>
              <a:chOff x="4707632" y="2744924"/>
              <a:chExt cx="658958" cy="216024"/>
            </a:xfrm>
          </p:grpSpPr>
          <p:cxnSp>
            <p:nvCxnSpPr>
              <p:cNvPr id="87" name="Přímá spojnice 86"/>
              <p:cNvCxnSpPr/>
              <p:nvPr/>
            </p:nvCxnSpPr>
            <p:spPr>
              <a:xfrm>
                <a:off x="4716016" y="2852936"/>
                <a:ext cx="64807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Přímá spojnice 87"/>
              <p:cNvCxnSpPr/>
              <p:nvPr/>
            </p:nvCxnSpPr>
            <p:spPr>
              <a:xfrm>
                <a:off x="4707632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Přímá spojnice 88"/>
              <p:cNvCxnSpPr/>
              <p:nvPr/>
            </p:nvCxnSpPr>
            <p:spPr>
              <a:xfrm>
                <a:off x="5366590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6" name="Skupina 45"/>
            <p:cNvGrpSpPr/>
            <p:nvPr/>
          </p:nvGrpSpPr>
          <p:grpSpPr>
            <a:xfrm>
              <a:off x="7701681" y="2744924"/>
              <a:ext cx="658958" cy="216024"/>
              <a:chOff x="4707632" y="2744924"/>
              <a:chExt cx="658958" cy="216024"/>
            </a:xfrm>
          </p:grpSpPr>
          <p:cxnSp>
            <p:nvCxnSpPr>
              <p:cNvPr id="84" name="Přímá spojnice 83"/>
              <p:cNvCxnSpPr/>
              <p:nvPr/>
            </p:nvCxnSpPr>
            <p:spPr>
              <a:xfrm>
                <a:off x="4716016" y="2852936"/>
                <a:ext cx="64807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5" name="Přímá spojnice 84"/>
              <p:cNvCxnSpPr/>
              <p:nvPr/>
            </p:nvCxnSpPr>
            <p:spPr>
              <a:xfrm>
                <a:off x="4707632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Přímá spojnice 85"/>
              <p:cNvCxnSpPr/>
              <p:nvPr/>
            </p:nvCxnSpPr>
            <p:spPr>
              <a:xfrm>
                <a:off x="5366590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Skupina 47"/>
            <p:cNvGrpSpPr/>
            <p:nvPr/>
          </p:nvGrpSpPr>
          <p:grpSpPr>
            <a:xfrm>
              <a:off x="7042723" y="2744924"/>
              <a:ext cx="658958" cy="216024"/>
              <a:chOff x="4707632" y="2744924"/>
              <a:chExt cx="658958" cy="216024"/>
            </a:xfrm>
          </p:grpSpPr>
          <p:cxnSp>
            <p:nvCxnSpPr>
              <p:cNvPr id="81" name="Přímá spojnice 80"/>
              <p:cNvCxnSpPr/>
              <p:nvPr/>
            </p:nvCxnSpPr>
            <p:spPr>
              <a:xfrm>
                <a:off x="4716016" y="2852936"/>
                <a:ext cx="64807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Přímá spojnice 81"/>
              <p:cNvCxnSpPr/>
              <p:nvPr/>
            </p:nvCxnSpPr>
            <p:spPr>
              <a:xfrm>
                <a:off x="4707632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nice 82"/>
              <p:cNvCxnSpPr/>
              <p:nvPr/>
            </p:nvCxnSpPr>
            <p:spPr>
              <a:xfrm>
                <a:off x="5366590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5" name="Skupina 54"/>
            <p:cNvGrpSpPr/>
            <p:nvPr/>
          </p:nvGrpSpPr>
          <p:grpSpPr>
            <a:xfrm>
              <a:off x="6388802" y="2744924"/>
              <a:ext cx="658958" cy="216024"/>
              <a:chOff x="4707632" y="2744924"/>
              <a:chExt cx="658958" cy="216024"/>
            </a:xfrm>
          </p:grpSpPr>
          <p:cxnSp>
            <p:nvCxnSpPr>
              <p:cNvPr id="78" name="Přímá spojnice 77"/>
              <p:cNvCxnSpPr/>
              <p:nvPr/>
            </p:nvCxnSpPr>
            <p:spPr>
              <a:xfrm>
                <a:off x="4716016" y="2852936"/>
                <a:ext cx="64807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Přímá spojnice 78"/>
              <p:cNvCxnSpPr/>
              <p:nvPr/>
            </p:nvCxnSpPr>
            <p:spPr>
              <a:xfrm>
                <a:off x="4707632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Přímá spojnice 79"/>
              <p:cNvCxnSpPr/>
              <p:nvPr/>
            </p:nvCxnSpPr>
            <p:spPr>
              <a:xfrm>
                <a:off x="5366590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0" name="Skupina 69"/>
            <p:cNvGrpSpPr/>
            <p:nvPr/>
          </p:nvGrpSpPr>
          <p:grpSpPr>
            <a:xfrm>
              <a:off x="5728932" y="2744924"/>
              <a:ext cx="658958" cy="216024"/>
              <a:chOff x="4707632" y="2744924"/>
              <a:chExt cx="658958" cy="216024"/>
            </a:xfrm>
          </p:grpSpPr>
          <p:cxnSp>
            <p:nvCxnSpPr>
              <p:cNvPr id="72" name="Přímá spojnice 71"/>
              <p:cNvCxnSpPr/>
              <p:nvPr/>
            </p:nvCxnSpPr>
            <p:spPr>
              <a:xfrm>
                <a:off x="4716016" y="2852936"/>
                <a:ext cx="64807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nice 72"/>
              <p:cNvCxnSpPr/>
              <p:nvPr/>
            </p:nvCxnSpPr>
            <p:spPr>
              <a:xfrm>
                <a:off x="4707632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Přímá spojnice 75"/>
              <p:cNvCxnSpPr/>
              <p:nvPr/>
            </p:nvCxnSpPr>
            <p:spPr>
              <a:xfrm>
                <a:off x="5366590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4" name="Skupina 93"/>
            <p:cNvGrpSpPr/>
            <p:nvPr/>
          </p:nvGrpSpPr>
          <p:grpSpPr>
            <a:xfrm>
              <a:off x="4408514" y="2744113"/>
              <a:ext cx="658958" cy="216024"/>
              <a:chOff x="4707632" y="2744924"/>
              <a:chExt cx="658958" cy="216024"/>
            </a:xfrm>
          </p:grpSpPr>
          <p:cxnSp>
            <p:nvCxnSpPr>
              <p:cNvPr id="95" name="Přímá spojnice 94"/>
              <p:cNvCxnSpPr/>
              <p:nvPr/>
            </p:nvCxnSpPr>
            <p:spPr>
              <a:xfrm>
                <a:off x="4707632" y="2852936"/>
                <a:ext cx="648072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Přímá spojnice 95"/>
              <p:cNvCxnSpPr/>
              <p:nvPr/>
            </p:nvCxnSpPr>
            <p:spPr>
              <a:xfrm>
                <a:off x="4707632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7" name="Přímá spojnice 96"/>
              <p:cNvCxnSpPr/>
              <p:nvPr/>
            </p:nvCxnSpPr>
            <p:spPr>
              <a:xfrm>
                <a:off x="5366590" y="2744924"/>
                <a:ext cx="0" cy="21602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3074" name="Picture 2" descr="C:\Users\spravce\AppData\Local\Microsoft\Windows\Temporary Internet Files\Content.IE5\12RGV47V\MP9004003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24" y="2569731"/>
            <a:ext cx="1326474" cy="19887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321982" y="3356334"/>
            <a:ext cx="66984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Skupina 18"/>
          <p:cNvGrpSpPr/>
          <p:nvPr/>
        </p:nvGrpSpPr>
        <p:grpSpPr>
          <a:xfrm>
            <a:off x="3002712" y="3356334"/>
            <a:ext cx="1320418" cy="0"/>
            <a:chOff x="3002712" y="3356334"/>
            <a:chExt cx="1320418" cy="0"/>
          </a:xfrm>
        </p:grpSpPr>
        <p:cxnSp>
          <p:nvCxnSpPr>
            <p:cNvPr id="98" name="Přímá spojnice 97"/>
            <p:cNvCxnSpPr/>
            <p:nvPr/>
          </p:nvCxnSpPr>
          <p:spPr>
            <a:xfrm>
              <a:off x="3002712" y="3356334"/>
              <a:ext cx="669844" cy="0"/>
            </a:xfrm>
            <a:prstGeom prst="line">
              <a:avLst/>
            </a:prstGeom>
            <a:ln w="28575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Přímá spojnice 98"/>
            <p:cNvCxnSpPr/>
            <p:nvPr/>
          </p:nvCxnSpPr>
          <p:spPr>
            <a:xfrm>
              <a:off x="3653286" y="3356334"/>
              <a:ext cx="669844" cy="0"/>
            </a:xfrm>
            <a:prstGeom prst="line">
              <a:avLst/>
            </a:prstGeom>
            <a:ln w="28575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0" name="Přímá spojnice 99"/>
          <p:cNvCxnSpPr/>
          <p:nvPr/>
        </p:nvCxnSpPr>
        <p:spPr>
          <a:xfrm>
            <a:off x="4321540" y="3356334"/>
            <a:ext cx="669844" cy="0"/>
          </a:xfrm>
          <a:prstGeom prst="line">
            <a:avLst/>
          </a:prstGeom>
          <a:ln w="28575">
            <a:solidFill>
              <a:srgbClr val="00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445745" y="3589280"/>
            <a:ext cx="2772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1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4447070" y="3589716"/>
            <a:ext cx="277261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3</a:t>
            </a:r>
            <a:endParaRPr lang="cs-CZ" sz="32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3512152" y="3589716"/>
            <a:ext cx="2772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2</a:t>
            </a:r>
            <a:endParaRPr lang="cs-CZ" sz="32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</p:txBody>
      </p:sp>
      <p:cxnSp>
        <p:nvCxnSpPr>
          <p:cNvPr id="104" name="Přímá spojnice 103"/>
          <p:cNvCxnSpPr/>
          <p:nvPr/>
        </p:nvCxnSpPr>
        <p:spPr>
          <a:xfrm>
            <a:off x="4953689" y="3355523"/>
            <a:ext cx="669844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ovéPole 104"/>
          <p:cNvSpPr txBox="1"/>
          <p:nvPr/>
        </p:nvSpPr>
        <p:spPr>
          <a:xfrm>
            <a:off x="5161389" y="3589716"/>
            <a:ext cx="277261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4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5886855" y="3589716"/>
            <a:ext cx="277261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?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2434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5" grpId="0" animBg="1"/>
      <p:bldP spid="47" grpId="0"/>
      <p:bldP spid="56" grpId="0"/>
      <p:bldP spid="58" grpId="0"/>
      <p:bldP spid="59" grpId="0"/>
      <p:bldP spid="60" grpId="0"/>
      <p:bldP spid="17" grpId="0"/>
      <p:bldP spid="102" grpId="0"/>
      <p:bldP spid="103" grpId="0"/>
      <p:bldP spid="105" grpId="0"/>
      <p:bldP spid="10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993</TotalTime>
  <Words>370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79</cp:revision>
  <dcterms:created xsi:type="dcterms:W3CDTF">2011-06-20T10:40:08Z</dcterms:created>
  <dcterms:modified xsi:type="dcterms:W3CDTF">2013-05-02T03:47:22Z</dcterms:modified>
</cp:coreProperties>
</file>