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8" r:id="rId2"/>
    <p:sldId id="257" r:id="rId3"/>
    <p:sldId id="292" r:id="rId4"/>
    <p:sldId id="287" r:id="rId5"/>
    <p:sldId id="288" r:id="rId6"/>
    <p:sldId id="289" r:id="rId7"/>
    <p:sldId id="290" r:id="rId8"/>
    <p:sldId id="291" r:id="rId9"/>
    <p:sldId id="262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CCFF"/>
    <a:srgbClr val="009900"/>
    <a:srgbClr val="800080"/>
    <a:srgbClr val="FF3300"/>
    <a:srgbClr val="FFFF99"/>
    <a:srgbClr val="008000"/>
    <a:srgbClr val="006600"/>
    <a:srgbClr val="CC6600"/>
    <a:srgbClr val="FFFFCC"/>
    <a:srgbClr val="FFCC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  <a:tblStyle styleId="{ED083AE6-46FA-4A59-8FB0-9F97EB10719F}" styleName="Světlý styl 3 – zvýraznění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C4B1156A-380E-4F78-BDF5-A606A8083BF9}" styleName="Střední styl 4 – zvýraznění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F2DE63D5-997A-4646-A377-4702673A728D}" styleName="Světlý styl 2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</a:tcStyle>
    </a:band1H>
    <a:band1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1V>
    <a:band2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3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F353AF2-72CC-413E-92DB-BF4F24AD5CA0}" type="doc">
      <dgm:prSet loTypeId="urn:microsoft.com/office/officeart/2005/8/layout/target3" loCatId="list" qsTypeId="urn:microsoft.com/office/officeart/2005/8/quickstyle/simple1" qsCatId="simple" csTypeId="urn:microsoft.com/office/officeart/2005/8/colors/accent1_4" csCatId="accent1" phldr="1"/>
      <dgm:spPr/>
      <dgm:t>
        <a:bodyPr/>
        <a:lstStyle/>
        <a:p>
          <a:endParaRPr lang="cs-CZ"/>
        </a:p>
      </dgm:t>
    </dgm:pt>
    <dgm:pt modelId="{EF97F5D6-4A81-49EA-AC2D-4DBD5DC024D2}">
      <dgm:prSet phldrT="[Text]" custT="1"/>
      <dgm:spPr/>
      <dgm:t>
        <a:bodyPr/>
        <a:lstStyle/>
        <a:p>
          <a:pPr algn="l"/>
          <a:r>
            <a:rPr lang="cs-CZ" sz="1000" dirty="0" smtClean="0"/>
            <a:t>NÁZEV ŠKOLY: </a:t>
          </a:r>
        </a:p>
        <a:p>
          <a:pPr algn="l"/>
          <a:r>
            <a:rPr lang="cs-CZ" sz="1600" b="0" dirty="0" smtClean="0">
              <a:solidFill>
                <a:schemeClr val="tx2"/>
              </a:solidFill>
            </a:rPr>
            <a:t>Základní škola a Mateřská škola Hrabová, okres Šumperk, </a:t>
          </a:r>
          <a:br>
            <a:rPr lang="cs-CZ" sz="1600" b="0" dirty="0" smtClean="0">
              <a:solidFill>
                <a:schemeClr val="tx2"/>
              </a:solidFill>
            </a:rPr>
          </a:br>
          <a:r>
            <a:rPr lang="cs-CZ" sz="1600" b="0" dirty="0" smtClean="0">
              <a:solidFill>
                <a:schemeClr val="tx2"/>
              </a:solidFill>
            </a:rPr>
            <a:t>příspěvková organizace</a:t>
          </a:r>
          <a:endParaRPr lang="cs-CZ" sz="1600" b="0" dirty="0">
            <a:solidFill>
              <a:schemeClr val="tx2"/>
            </a:solidFill>
          </a:endParaRPr>
        </a:p>
      </dgm:t>
    </dgm:pt>
    <dgm:pt modelId="{7563FBF7-3DDC-465D-BFB3-CCBD043EF7C8}" type="parTrans" cxnId="{DFA5906B-6EA5-4235-BDDD-5E3D281D7D4B}">
      <dgm:prSet/>
      <dgm:spPr/>
      <dgm:t>
        <a:bodyPr/>
        <a:lstStyle/>
        <a:p>
          <a:endParaRPr lang="cs-CZ"/>
        </a:p>
      </dgm:t>
    </dgm:pt>
    <dgm:pt modelId="{7373E4F6-653C-4C87-955D-7F4AB4C33900}" type="sibTrans" cxnId="{DFA5906B-6EA5-4235-BDDD-5E3D281D7D4B}">
      <dgm:prSet/>
      <dgm:spPr/>
      <dgm:t>
        <a:bodyPr/>
        <a:lstStyle/>
        <a:p>
          <a:endParaRPr lang="cs-CZ"/>
        </a:p>
      </dgm:t>
    </dgm:pt>
    <dgm:pt modelId="{3B7B90AD-211A-416E-B220-0498D530F9D4}">
      <dgm:prSet phldrT="[Text]" custT="1"/>
      <dgm:spPr/>
      <dgm:t>
        <a:bodyPr/>
        <a:lstStyle/>
        <a:p>
          <a:pPr algn="l"/>
          <a:r>
            <a:rPr lang="cs-CZ" sz="1100" dirty="0" smtClean="0"/>
            <a:t>AUTOR</a:t>
          </a:r>
          <a:r>
            <a:rPr lang="cs-CZ" sz="1200" dirty="0" smtClean="0"/>
            <a:t>: </a:t>
          </a:r>
        </a:p>
        <a:p>
          <a:pPr algn="l"/>
          <a:r>
            <a:rPr lang="cs-CZ" sz="1600" dirty="0" smtClean="0">
              <a:solidFill>
                <a:schemeClr val="tx2"/>
              </a:solidFill>
            </a:rPr>
            <a:t>Jana </a:t>
          </a:r>
          <a:r>
            <a:rPr lang="cs-CZ" sz="1600" dirty="0" err="1" smtClean="0">
              <a:solidFill>
                <a:schemeClr val="tx2"/>
              </a:solidFill>
            </a:rPr>
            <a:t>Vondálová</a:t>
          </a:r>
          <a:endParaRPr lang="cs-CZ" sz="1600" dirty="0">
            <a:solidFill>
              <a:schemeClr val="tx2"/>
            </a:solidFill>
          </a:endParaRPr>
        </a:p>
      </dgm:t>
    </dgm:pt>
    <dgm:pt modelId="{996B20E9-9F16-41B0-A645-060C9E9B098F}" type="parTrans" cxnId="{6306325C-5F31-4D89-8B95-B8FF062169D2}">
      <dgm:prSet/>
      <dgm:spPr/>
      <dgm:t>
        <a:bodyPr/>
        <a:lstStyle/>
        <a:p>
          <a:endParaRPr lang="cs-CZ"/>
        </a:p>
      </dgm:t>
    </dgm:pt>
    <dgm:pt modelId="{86B34A85-A92D-403C-9B20-6EDA919B8C7F}" type="sibTrans" cxnId="{6306325C-5F31-4D89-8B95-B8FF062169D2}">
      <dgm:prSet/>
      <dgm:spPr/>
      <dgm:t>
        <a:bodyPr/>
        <a:lstStyle/>
        <a:p>
          <a:endParaRPr lang="cs-CZ"/>
        </a:p>
      </dgm:t>
    </dgm:pt>
    <dgm:pt modelId="{39D30570-46AC-465C-B7B9-D2118E079C21}">
      <dgm:prSet custT="1"/>
      <dgm:spPr/>
      <dgm:t>
        <a:bodyPr/>
        <a:lstStyle/>
        <a:p>
          <a:pPr algn="l" rtl="0"/>
          <a:r>
            <a:rPr lang="cs-CZ" sz="1100" dirty="0" smtClean="0"/>
            <a:t>NÁZEV</a:t>
          </a:r>
          <a:r>
            <a:rPr lang="cs-CZ" sz="1200" dirty="0" smtClean="0"/>
            <a:t>:</a:t>
          </a:r>
          <a:r>
            <a:rPr lang="cs-CZ" sz="1200" baseline="0" dirty="0" smtClean="0"/>
            <a:t> </a:t>
          </a:r>
        </a:p>
        <a:p>
          <a:pPr algn="l" rtl="0"/>
          <a:r>
            <a:rPr lang="cs-CZ" sz="1600" baseline="0" smtClean="0">
              <a:solidFill>
                <a:schemeClr val="tx2"/>
              </a:solidFill>
            </a:rPr>
            <a:t>VY_32_INOVACE_09M_Desetinný </a:t>
          </a:r>
          <a:r>
            <a:rPr lang="cs-CZ" sz="1600" baseline="0" dirty="0" smtClean="0">
              <a:solidFill>
                <a:schemeClr val="tx2"/>
              </a:solidFill>
            </a:rPr>
            <a:t>zlomek, </a:t>
          </a:r>
          <a:r>
            <a:rPr lang="cs-CZ" sz="1600" baseline="0" smtClean="0">
              <a:solidFill>
                <a:schemeClr val="tx2"/>
              </a:solidFill>
            </a:rPr>
            <a:t>desetinné číslo - 1</a:t>
          </a:r>
          <a:endParaRPr lang="cs-CZ" sz="1600" dirty="0">
            <a:solidFill>
              <a:schemeClr val="tx2"/>
            </a:solidFill>
          </a:endParaRPr>
        </a:p>
      </dgm:t>
    </dgm:pt>
    <dgm:pt modelId="{A6F7274A-88A1-4BCE-8FB0-62EE35F83F10}" type="parTrans" cxnId="{5C6B039B-AF89-4B00-B899-F464E7644587}">
      <dgm:prSet/>
      <dgm:spPr/>
      <dgm:t>
        <a:bodyPr/>
        <a:lstStyle/>
        <a:p>
          <a:endParaRPr lang="cs-CZ"/>
        </a:p>
      </dgm:t>
    </dgm:pt>
    <dgm:pt modelId="{042502C9-8BC2-44E4-BE13-0FDD80F6318E}" type="sibTrans" cxnId="{5C6B039B-AF89-4B00-B899-F464E7644587}">
      <dgm:prSet/>
      <dgm:spPr/>
      <dgm:t>
        <a:bodyPr/>
        <a:lstStyle/>
        <a:p>
          <a:endParaRPr lang="cs-CZ"/>
        </a:p>
      </dgm:t>
    </dgm:pt>
    <dgm:pt modelId="{8BB4EE2B-3DD1-4F6C-861B-A1986E402398}">
      <dgm:prSet phldrT="[Text]" custT="1"/>
      <dgm:spPr/>
      <dgm:t>
        <a:bodyPr/>
        <a:lstStyle/>
        <a:p>
          <a:pPr algn="l"/>
          <a:r>
            <a:rPr lang="cs-CZ" sz="1100" dirty="0" smtClean="0"/>
            <a:t>TEMA</a:t>
          </a:r>
          <a:r>
            <a:rPr lang="cs-CZ" sz="1200" dirty="0" smtClean="0"/>
            <a:t>: </a:t>
          </a:r>
        </a:p>
        <a:p>
          <a:pPr algn="l"/>
          <a:r>
            <a:rPr lang="cs-CZ" sz="1600" dirty="0" smtClean="0">
              <a:solidFill>
                <a:schemeClr val="tx2"/>
              </a:solidFill>
            </a:rPr>
            <a:t>Zlomky a desetinná čísla</a:t>
          </a:r>
          <a:endParaRPr lang="cs-CZ" sz="1600" dirty="0">
            <a:solidFill>
              <a:schemeClr val="tx2"/>
            </a:solidFill>
          </a:endParaRPr>
        </a:p>
      </dgm:t>
    </dgm:pt>
    <dgm:pt modelId="{29383A11-AD56-45CC-B5C3-AC11C040F5B1}" type="parTrans" cxnId="{E6D7D482-6F21-497F-82EC-44F65D87031C}">
      <dgm:prSet/>
      <dgm:spPr/>
      <dgm:t>
        <a:bodyPr/>
        <a:lstStyle/>
        <a:p>
          <a:endParaRPr lang="cs-CZ"/>
        </a:p>
      </dgm:t>
    </dgm:pt>
    <dgm:pt modelId="{243AEA9C-9BFA-452C-84FC-1210094BAA6D}" type="sibTrans" cxnId="{E6D7D482-6F21-497F-82EC-44F65D87031C}">
      <dgm:prSet/>
      <dgm:spPr/>
      <dgm:t>
        <a:bodyPr/>
        <a:lstStyle/>
        <a:p>
          <a:endParaRPr lang="cs-CZ"/>
        </a:p>
      </dgm:t>
    </dgm:pt>
    <dgm:pt modelId="{E81CD3C7-D9D7-4E6D-AC07-05960AAD1AA5}">
      <dgm:prSet phldrT="[Text]" custT="1"/>
      <dgm:spPr/>
      <dgm:t>
        <a:bodyPr/>
        <a:lstStyle/>
        <a:p>
          <a:pPr algn="l" rtl="0"/>
          <a:r>
            <a:rPr lang="cs-CZ" sz="1100" dirty="0" smtClean="0"/>
            <a:t>ČÍSLO PROJEKTU: </a:t>
          </a:r>
        </a:p>
        <a:p>
          <a:pPr algn="l" rtl="0"/>
          <a:r>
            <a:rPr lang="cs-CZ" sz="1600" dirty="0" smtClean="0">
              <a:solidFill>
                <a:schemeClr val="tx2"/>
              </a:solidFill>
            </a:rPr>
            <a:t>CZ.1.07/1.4.00/21.2151</a:t>
          </a:r>
          <a:endParaRPr lang="cs-CZ" sz="1600" dirty="0">
            <a:solidFill>
              <a:schemeClr val="tx2"/>
            </a:solidFill>
          </a:endParaRPr>
        </a:p>
      </dgm:t>
    </dgm:pt>
    <dgm:pt modelId="{7245EA7F-793B-4883-9851-AF0AA788D391}" type="parTrans" cxnId="{F2EB77BB-2709-4D71-A906-64A8DEA8DDF0}">
      <dgm:prSet/>
      <dgm:spPr/>
      <dgm:t>
        <a:bodyPr/>
        <a:lstStyle/>
        <a:p>
          <a:endParaRPr lang="cs-CZ"/>
        </a:p>
      </dgm:t>
    </dgm:pt>
    <dgm:pt modelId="{96EE4542-B607-4615-A04B-1397F987623E}" type="sibTrans" cxnId="{F2EB77BB-2709-4D71-A906-64A8DEA8DDF0}">
      <dgm:prSet/>
      <dgm:spPr/>
      <dgm:t>
        <a:bodyPr/>
        <a:lstStyle/>
        <a:p>
          <a:endParaRPr lang="cs-CZ"/>
        </a:p>
      </dgm:t>
    </dgm:pt>
    <dgm:pt modelId="{05900486-F285-4F2C-8DF3-A0DDB0829592}" type="pres">
      <dgm:prSet presAssocID="{2F353AF2-72CC-413E-92DB-BF4F24AD5CA0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208CE6D0-44AD-4998-8097-B276A63D874C}" type="pres">
      <dgm:prSet presAssocID="{EF97F5D6-4A81-49EA-AC2D-4DBD5DC024D2}" presName="circle1" presStyleLbl="node1" presStyleIdx="0" presStyleCnt="5"/>
      <dgm:spPr/>
    </dgm:pt>
    <dgm:pt modelId="{AA133BE2-EF4B-4020-844B-D67B374EAE8B}" type="pres">
      <dgm:prSet presAssocID="{EF97F5D6-4A81-49EA-AC2D-4DBD5DC024D2}" presName="space" presStyleCnt="0"/>
      <dgm:spPr/>
    </dgm:pt>
    <dgm:pt modelId="{91668161-6AB6-4600-BEB5-9A84821678A3}" type="pres">
      <dgm:prSet presAssocID="{EF97F5D6-4A81-49EA-AC2D-4DBD5DC024D2}" presName="rect1" presStyleLbl="alignAcc1" presStyleIdx="0" presStyleCnt="5"/>
      <dgm:spPr/>
      <dgm:t>
        <a:bodyPr/>
        <a:lstStyle/>
        <a:p>
          <a:endParaRPr lang="cs-CZ"/>
        </a:p>
      </dgm:t>
    </dgm:pt>
    <dgm:pt modelId="{91E186ED-28CF-4034-A313-5604B0EEB730}" type="pres">
      <dgm:prSet presAssocID="{3B7B90AD-211A-416E-B220-0498D530F9D4}" presName="vertSpace2" presStyleLbl="node1" presStyleIdx="0" presStyleCnt="5"/>
      <dgm:spPr/>
    </dgm:pt>
    <dgm:pt modelId="{C64A6C0D-CF78-4ACB-8F4A-CCD935C1FBB7}" type="pres">
      <dgm:prSet presAssocID="{3B7B90AD-211A-416E-B220-0498D530F9D4}" presName="circle2" presStyleLbl="node1" presStyleIdx="1" presStyleCnt="5" custScaleX="98947"/>
      <dgm:spPr/>
    </dgm:pt>
    <dgm:pt modelId="{045F7912-B345-435E-946A-BC4C65067EF9}" type="pres">
      <dgm:prSet presAssocID="{3B7B90AD-211A-416E-B220-0498D530F9D4}" presName="rect2" presStyleLbl="alignAcc1" presStyleIdx="1" presStyleCnt="5"/>
      <dgm:spPr/>
      <dgm:t>
        <a:bodyPr/>
        <a:lstStyle/>
        <a:p>
          <a:endParaRPr lang="cs-CZ"/>
        </a:p>
      </dgm:t>
    </dgm:pt>
    <dgm:pt modelId="{9F98E0FA-BF01-4AAB-87E0-F07981F90ACE}" type="pres">
      <dgm:prSet presAssocID="{39D30570-46AC-465C-B7B9-D2118E079C21}" presName="vertSpace3" presStyleLbl="node1" presStyleIdx="1" presStyleCnt="5"/>
      <dgm:spPr/>
    </dgm:pt>
    <dgm:pt modelId="{5676EFBF-D8A4-4E4C-A218-C4399BD5E49A}" type="pres">
      <dgm:prSet presAssocID="{39D30570-46AC-465C-B7B9-D2118E079C21}" presName="circle3" presStyleLbl="node1" presStyleIdx="2" presStyleCnt="5"/>
      <dgm:spPr/>
    </dgm:pt>
    <dgm:pt modelId="{C0595DA9-4779-42AD-9BA6-AB30B8E7C49C}" type="pres">
      <dgm:prSet presAssocID="{39D30570-46AC-465C-B7B9-D2118E079C21}" presName="rect3" presStyleLbl="alignAcc1" presStyleIdx="2" presStyleCnt="5"/>
      <dgm:spPr/>
      <dgm:t>
        <a:bodyPr/>
        <a:lstStyle/>
        <a:p>
          <a:endParaRPr lang="cs-CZ"/>
        </a:p>
      </dgm:t>
    </dgm:pt>
    <dgm:pt modelId="{D22C5642-D50A-4FF8-932E-7F4108879926}" type="pres">
      <dgm:prSet presAssocID="{8BB4EE2B-3DD1-4F6C-861B-A1986E402398}" presName="vertSpace4" presStyleLbl="node1" presStyleIdx="2" presStyleCnt="5"/>
      <dgm:spPr/>
    </dgm:pt>
    <dgm:pt modelId="{0FB98643-7663-4C7A-BD01-B6BE55507DA1}" type="pres">
      <dgm:prSet presAssocID="{8BB4EE2B-3DD1-4F6C-861B-A1986E402398}" presName="circle4" presStyleLbl="node1" presStyleIdx="3" presStyleCnt="5"/>
      <dgm:spPr/>
    </dgm:pt>
    <dgm:pt modelId="{EE18BECF-67A7-4F75-A7D6-01AB5C0911E8}" type="pres">
      <dgm:prSet presAssocID="{8BB4EE2B-3DD1-4F6C-861B-A1986E402398}" presName="rect4" presStyleLbl="alignAcc1" presStyleIdx="3" presStyleCnt="5"/>
      <dgm:spPr/>
      <dgm:t>
        <a:bodyPr/>
        <a:lstStyle/>
        <a:p>
          <a:endParaRPr lang="cs-CZ"/>
        </a:p>
      </dgm:t>
    </dgm:pt>
    <dgm:pt modelId="{79C80046-B813-4403-AB48-C3F699B5AB0C}" type="pres">
      <dgm:prSet presAssocID="{E81CD3C7-D9D7-4E6D-AC07-05960AAD1AA5}" presName="vertSpace5" presStyleLbl="node1" presStyleIdx="3" presStyleCnt="5"/>
      <dgm:spPr/>
    </dgm:pt>
    <dgm:pt modelId="{B8348495-AEA3-4A34-9EAA-ED359EDEA045}" type="pres">
      <dgm:prSet presAssocID="{E81CD3C7-D9D7-4E6D-AC07-05960AAD1AA5}" presName="circle5" presStyleLbl="node1" presStyleIdx="4" presStyleCnt="5"/>
      <dgm:spPr/>
    </dgm:pt>
    <dgm:pt modelId="{940248A8-C27D-4549-ABB0-909E43312830}" type="pres">
      <dgm:prSet presAssocID="{E81CD3C7-D9D7-4E6D-AC07-05960AAD1AA5}" presName="rect5" presStyleLbl="alignAcc1" presStyleIdx="4" presStyleCnt="5"/>
      <dgm:spPr/>
      <dgm:t>
        <a:bodyPr/>
        <a:lstStyle/>
        <a:p>
          <a:endParaRPr lang="cs-CZ"/>
        </a:p>
      </dgm:t>
    </dgm:pt>
    <dgm:pt modelId="{A4691E4C-21F8-4B6C-80D5-8BACB392AE8F}" type="pres">
      <dgm:prSet presAssocID="{EF97F5D6-4A81-49EA-AC2D-4DBD5DC024D2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CB9F28B-DB1F-4922-97D3-333C74FC431A}" type="pres">
      <dgm:prSet presAssocID="{3B7B90AD-211A-416E-B220-0498D530F9D4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692F28C-2F5B-423A-93EB-69A42D5F3DDD}" type="pres">
      <dgm:prSet presAssocID="{39D30570-46AC-465C-B7B9-D2118E079C21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5CA3B44-A969-4D9A-8861-21E0649C4A87}" type="pres">
      <dgm:prSet presAssocID="{8BB4EE2B-3DD1-4F6C-861B-A1986E402398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07F3C6C-76AA-4290-97E0-390671EAD5D9}" type="pres">
      <dgm:prSet presAssocID="{E81CD3C7-D9D7-4E6D-AC07-05960AAD1AA5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E8AF893-E86A-4A95-88C0-54689AD8A6F8}" type="presOf" srcId="{3B7B90AD-211A-416E-B220-0498D530F9D4}" destId="{045F7912-B345-435E-946A-BC4C65067EF9}" srcOrd="0" destOrd="0" presId="urn:microsoft.com/office/officeart/2005/8/layout/target3"/>
    <dgm:cxn modelId="{B0402053-0A2D-498B-8D93-64A0C7236B37}" type="presOf" srcId="{8BB4EE2B-3DD1-4F6C-861B-A1986E402398}" destId="{25CA3B44-A969-4D9A-8861-21E0649C4A87}" srcOrd="1" destOrd="0" presId="urn:microsoft.com/office/officeart/2005/8/layout/target3"/>
    <dgm:cxn modelId="{91450CA7-F421-4C24-87D7-9FCE52C73A6E}" type="presOf" srcId="{E81CD3C7-D9D7-4E6D-AC07-05960AAD1AA5}" destId="{107F3C6C-76AA-4290-97E0-390671EAD5D9}" srcOrd="1" destOrd="0" presId="urn:microsoft.com/office/officeart/2005/8/layout/target3"/>
    <dgm:cxn modelId="{03DE809A-65F5-42C2-A5BB-FFCC2238E6DB}" type="presOf" srcId="{3B7B90AD-211A-416E-B220-0498D530F9D4}" destId="{BCB9F28B-DB1F-4922-97D3-333C74FC431A}" srcOrd="1" destOrd="0" presId="urn:microsoft.com/office/officeart/2005/8/layout/target3"/>
    <dgm:cxn modelId="{9917B7F9-A3D0-4DD9-AB85-9F20EA350A00}" type="presOf" srcId="{EF97F5D6-4A81-49EA-AC2D-4DBD5DC024D2}" destId="{A4691E4C-21F8-4B6C-80D5-8BACB392AE8F}" srcOrd="1" destOrd="0" presId="urn:microsoft.com/office/officeart/2005/8/layout/target3"/>
    <dgm:cxn modelId="{DFA5906B-6EA5-4235-BDDD-5E3D281D7D4B}" srcId="{2F353AF2-72CC-413E-92DB-BF4F24AD5CA0}" destId="{EF97F5D6-4A81-49EA-AC2D-4DBD5DC024D2}" srcOrd="0" destOrd="0" parTransId="{7563FBF7-3DDC-465D-BFB3-CCBD043EF7C8}" sibTransId="{7373E4F6-653C-4C87-955D-7F4AB4C33900}"/>
    <dgm:cxn modelId="{E6D7D482-6F21-497F-82EC-44F65D87031C}" srcId="{2F353AF2-72CC-413E-92DB-BF4F24AD5CA0}" destId="{8BB4EE2B-3DD1-4F6C-861B-A1986E402398}" srcOrd="3" destOrd="0" parTransId="{29383A11-AD56-45CC-B5C3-AC11C040F5B1}" sibTransId="{243AEA9C-9BFA-452C-84FC-1210094BAA6D}"/>
    <dgm:cxn modelId="{5C6B039B-AF89-4B00-B899-F464E7644587}" srcId="{2F353AF2-72CC-413E-92DB-BF4F24AD5CA0}" destId="{39D30570-46AC-465C-B7B9-D2118E079C21}" srcOrd="2" destOrd="0" parTransId="{A6F7274A-88A1-4BCE-8FB0-62EE35F83F10}" sibTransId="{042502C9-8BC2-44E4-BE13-0FDD80F6318E}"/>
    <dgm:cxn modelId="{A413D867-89BD-4740-A7A7-B2F6AE66361D}" type="presOf" srcId="{39D30570-46AC-465C-B7B9-D2118E079C21}" destId="{4692F28C-2F5B-423A-93EB-69A42D5F3DDD}" srcOrd="1" destOrd="0" presId="urn:microsoft.com/office/officeart/2005/8/layout/target3"/>
    <dgm:cxn modelId="{84926722-6B81-4102-AEEF-241E3219906F}" type="presOf" srcId="{39D30570-46AC-465C-B7B9-D2118E079C21}" destId="{C0595DA9-4779-42AD-9BA6-AB30B8E7C49C}" srcOrd="0" destOrd="0" presId="urn:microsoft.com/office/officeart/2005/8/layout/target3"/>
    <dgm:cxn modelId="{5806B700-65F5-4D21-944A-233E501A7472}" type="presOf" srcId="{E81CD3C7-D9D7-4E6D-AC07-05960AAD1AA5}" destId="{940248A8-C27D-4549-ABB0-909E43312830}" srcOrd="0" destOrd="0" presId="urn:microsoft.com/office/officeart/2005/8/layout/target3"/>
    <dgm:cxn modelId="{6306325C-5F31-4D89-8B95-B8FF062169D2}" srcId="{2F353AF2-72CC-413E-92DB-BF4F24AD5CA0}" destId="{3B7B90AD-211A-416E-B220-0498D530F9D4}" srcOrd="1" destOrd="0" parTransId="{996B20E9-9F16-41B0-A645-060C9E9B098F}" sibTransId="{86B34A85-A92D-403C-9B20-6EDA919B8C7F}"/>
    <dgm:cxn modelId="{2F7558E5-8C6F-4DCB-95B3-101F9507EAFB}" type="presOf" srcId="{2F353AF2-72CC-413E-92DB-BF4F24AD5CA0}" destId="{05900486-F285-4F2C-8DF3-A0DDB0829592}" srcOrd="0" destOrd="0" presId="urn:microsoft.com/office/officeart/2005/8/layout/target3"/>
    <dgm:cxn modelId="{F2EB77BB-2709-4D71-A906-64A8DEA8DDF0}" srcId="{2F353AF2-72CC-413E-92DB-BF4F24AD5CA0}" destId="{E81CD3C7-D9D7-4E6D-AC07-05960AAD1AA5}" srcOrd="4" destOrd="0" parTransId="{7245EA7F-793B-4883-9851-AF0AA788D391}" sibTransId="{96EE4542-B607-4615-A04B-1397F987623E}"/>
    <dgm:cxn modelId="{7BCFE544-E2FE-451A-A882-B0DA074D6521}" type="presOf" srcId="{8BB4EE2B-3DD1-4F6C-861B-A1986E402398}" destId="{EE18BECF-67A7-4F75-A7D6-01AB5C0911E8}" srcOrd="0" destOrd="0" presId="urn:microsoft.com/office/officeart/2005/8/layout/target3"/>
    <dgm:cxn modelId="{3F6F0BFB-8264-4E79-8D7D-F4450F0CF2BD}" type="presOf" srcId="{EF97F5D6-4A81-49EA-AC2D-4DBD5DC024D2}" destId="{91668161-6AB6-4600-BEB5-9A84821678A3}" srcOrd="0" destOrd="0" presId="urn:microsoft.com/office/officeart/2005/8/layout/target3"/>
    <dgm:cxn modelId="{AEA5B056-8954-45C4-82C9-79F37C93874D}" type="presParOf" srcId="{05900486-F285-4F2C-8DF3-A0DDB0829592}" destId="{208CE6D0-44AD-4998-8097-B276A63D874C}" srcOrd="0" destOrd="0" presId="urn:microsoft.com/office/officeart/2005/8/layout/target3"/>
    <dgm:cxn modelId="{0D3C87F8-40AD-4AA0-B29F-27600F2B3229}" type="presParOf" srcId="{05900486-F285-4F2C-8DF3-A0DDB0829592}" destId="{AA133BE2-EF4B-4020-844B-D67B374EAE8B}" srcOrd="1" destOrd="0" presId="urn:microsoft.com/office/officeart/2005/8/layout/target3"/>
    <dgm:cxn modelId="{04DF85D6-46D8-47AB-827E-E1A1734F83FD}" type="presParOf" srcId="{05900486-F285-4F2C-8DF3-A0DDB0829592}" destId="{91668161-6AB6-4600-BEB5-9A84821678A3}" srcOrd="2" destOrd="0" presId="urn:microsoft.com/office/officeart/2005/8/layout/target3"/>
    <dgm:cxn modelId="{53EEA201-3EE3-4743-B595-FBDAB3D46331}" type="presParOf" srcId="{05900486-F285-4F2C-8DF3-A0DDB0829592}" destId="{91E186ED-28CF-4034-A313-5604B0EEB730}" srcOrd="3" destOrd="0" presId="urn:microsoft.com/office/officeart/2005/8/layout/target3"/>
    <dgm:cxn modelId="{0C3817ED-2B94-4036-8FE0-BD025CA51B1E}" type="presParOf" srcId="{05900486-F285-4F2C-8DF3-A0DDB0829592}" destId="{C64A6C0D-CF78-4ACB-8F4A-CCD935C1FBB7}" srcOrd="4" destOrd="0" presId="urn:microsoft.com/office/officeart/2005/8/layout/target3"/>
    <dgm:cxn modelId="{D472F908-2D13-4891-9A0F-4D98A1096FA3}" type="presParOf" srcId="{05900486-F285-4F2C-8DF3-A0DDB0829592}" destId="{045F7912-B345-435E-946A-BC4C65067EF9}" srcOrd="5" destOrd="0" presId="urn:microsoft.com/office/officeart/2005/8/layout/target3"/>
    <dgm:cxn modelId="{2EAEB936-F5E2-4455-9F7D-DB7C0B8483E8}" type="presParOf" srcId="{05900486-F285-4F2C-8DF3-A0DDB0829592}" destId="{9F98E0FA-BF01-4AAB-87E0-F07981F90ACE}" srcOrd="6" destOrd="0" presId="urn:microsoft.com/office/officeart/2005/8/layout/target3"/>
    <dgm:cxn modelId="{A6488B8F-B5DA-460C-B4D6-D9130884394F}" type="presParOf" srcId="{05900486-F285-4F2C-8DF3-A0DDB0829592}" destId="{5676EFBF-D8A4-4E4C-A218-C4399BD5E49A}" srcOrd="7" destOrd="0" presId="urn:microsoft.com/office/officeart/2005/8/layout/target3"/>
    <dgm:cxn modelId="{32BC915D-2C20-4786-8786-951B45288837}" type="presParOf" srcId="{05900486-F285-4F2C-8DF3-A0DDB0829592}" destId="{C0595DA9-4779-42AD-9BA6-AB30B8E7C49C}" srcOrd="8" destOrd="0" presId="urn:microsoft.com/office/officeart/2005/8/layout/target3"/>
    <dgm:cxn modelId="{000803DA-3D52-4CD4-A5B0-CB77DBC66545}" type="presParOf" srcId="{05900486-F285-4F2C-8DF3-A0DDB0829592}" destId="{D22C5642-D50A-4FF8-932E-7F4108879926}" srcOrd="9" destOrd="0" presId="urn:microsoft.com/office/officeart/2005/8/layout/target3"/>
    <dgm:cxn modelId="{3F27ECDA-89A7-4E94-A27D-DA3C581CCDFD}" type="presParOf" srcId="{05900486-F285-4F2C-8DF3-A0DDB0829592}" destId="{0FB98643-7663-4C7A-BD01-B6BE55507DA1}" srcOrd="10" destOrd="0" presId="urn:microsoft.com/office/officeart/2005/8/layout/target3"/>
    <dgm:cxn modelId="{DA8D86B4-06A0-48D8-84C3-D2A3F2CF1D4C}" type="presParOf" srcId="{05900486-F285-4F2C-8DF3-A0DDB0829592}" destId="{EE18BECF-67A7-4F75-A7D6-01AB5C0911E8}" srcOrd="11" destOrd="0" presId="urn:microsoft.com/office/officeart/2005/8/layout/target3"/>
    <dgm:cxn modelId="{B7CB6932-91D9-43FE-88E7-34F2DDD9F413}" type="presParOf" srcId="{05900486-F285-4F2C-8DF3-A0DDB0829592}" destId="{79C80046-B813-4403-AB48-C3F699B5AB0C}" srcOrd="12" destOrd="0" presId="urn:microsoft.com/office/officeart/2005/8/layout/target3"/>
    <dgm:cxn modelId="{38B01D14-F0B2-47A2-8F59-DD3F7846A895}" type="presParOf" srcId="{05900486-F285-4F2C-8DF3-A0DDB0829592}" destId="{B8348495-AEA3-4A34-9EAA-ED359EDEA045}" srcOrd="13" destOrd="0" presId="urn:microsoft.com/office/officeart/2005/8/layout/target3"/>
    <dgm:cxn modelId="{489F8135-183E-46B4-A19E-B3801ABE2704}" type="presParOf" srcId="{05900486-F285-4F2C-8DF3-A0DDB0829592}" destId="{940248A8-C27D-4549-ABB0-909E43312830}" srcOrd="14" destOrd="0" presId="urn:microsoft.com/office/officeart/2005/8/layout/target3"/>
    <dgm:cxn modelId="{2C38098C-E258-4482-B257-DB0E8F5005B8}" type="presParOf" srcId="{05900486-F285-4F2C-8DF3-A0DDB0829592}" destId="{A4691E4C-21F8-4B6C-80D5-8BACB392AE8F}" srcOrd="15" destOrd="0" presId="urn:microsoft.com/office/officeart/2005/8/layout/target3"/>
    <dgm:cxn modelId="{7F7D7D81-14EF-4590-A62F-2BD6BF0291CF}" type="presParOf" srcId="{05900486-F285-4F2C-8DF3-A0DDB0829592}" destId="{BCB9F28B-DB1F-4922-97D3-333C74FC431A}" srcOrd="16" destOrd="0" presId="urn:microsoft.com/office/officeart/2005/8/layout/target3"/>
    <dgm:cxn modelId="{5B1D783A-77E3-479F-B916-1CD6FCC87BB5}" type="presParOf" srcId="{05900486-F285-4F2C-8DF3-A0DDB0829592}" destId="{4692F28C-2F5B-423A-93EB-69A42D5F3DDD}" srcOrd="17" destOrd="0" presId="urn:microsoft.com/office/officeart/2005/8/layout/target3"/>
    <dgm:cxn modelId="{712AED34-FBF5-4425-A924-13088DE72F6D}" type="presParOf" srcId="{05900486-F285-4F2C-8DF3-A0DDB0829592}" destId="{25CA3B44-A969-4D9A-8861-21E0649C4A87}" srcOrd="18" destOrd="0" presId="urn:microsoft.com/office/officeart/2005/8/layout/target3"/>
    <dgm:cxn modelId="{C4055F9D-2DC1-462A-95C8-B066A2C911D9}" type="presParOf" srcId="{05900486-F285-4F2C-8DF3-A0DDB0829592}" destId="{107F3C6C-76AA-4290-97E0-390671EAD5D9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08CE6D0-44AD-4998-8097-B276A63D874C}">
      <dsp:nvSpPr>
        <dsp:cNvPr id="0" name=""/>
        <dsp:cNvSpPr/>
      </dsp:nvSpPr>
      <dsp:spPr>
        <a:xfrm>
          <a:off x="0" y="0"/>
          <a:ext cx="4104456" cy="41044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1668161-6AB6-4600-BEB5-9A84821678A3}">
      <dsp:nvSpPr>
        <dsp:cNvPr id="0" name=""/>
        <dsp:cNvSpPr/>
      </dsp:nvSpPr>
      <dsp:spPr>
        <a:xfrm>
          <a:off x="2052228" y="0"/>
          <a:ext cx="5796643" cy="41044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NÁZEV ŠKOLY: </a:t>
          </a:r>
        </a:p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>
              <a:solidFill>
                <a:schemeClr val="tx2"/>
              </a:solidFill>
            </a:rPr>
            <a:t>Základní škola a Mateřská škola Hrabová, okres Šumperk, </a:t>
          </a:r>
          <a:br>
            <a:rPr lang="cs-CZ" sz="1600" b="0" kern="1200" dirty="0" smtClean="0">
              <a:solidFill>
                <a:schemeClr val="tx2"/>
              </a:solidFill>
            </a:rPr>
          </a:br>
          <a:r>
            <a:rPr lang="cs-CZ" sz="1600" b="0" kern="1200" dirty="0" smtClean="0">
              <a:solidFill>
                <a:schemeClr val="tx2"/>
              </a:solidFill>
            </a:rPr>
            <a:t>příspěvková organizace</a:t>
          </a:r>
          <a:endParaRPr lang="cs-CZ" sz="1600" b="0" kern="1200" dirty="0">
            <a:solidFill>
              <a:schemeClr val="tx2"/>
            </a:solidFill>
          </a:endParaRPr>
        </a:p>
      </dsp:txBody>
      <dsp:txXfrm>
        <a:off x="2052228" y="0"/>
        <a:ext cx="5796643" cy="656712"/>
      </dsp:txXfrm>
    </dsp:sp>
    <dsp:sp modelId="{C64A6C0D-CF78-4ACB-8F4A-CCD935C1FBB7}">
      <dsp:nvSpPr>
        <dsp:cNvPr id="0" name=""/>
        <dsp:cNvSpPr/>
      </dsp:nvSpPr>
      <dsp:spPr>
        <a:xfrm>
          <a:off x="430967" y="639641"/>
          <a:ext cx="3208376" cy="324252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312210"/>
            <a:satOff val="-18034"/>
            <a:lumOff val="1981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45F7912-B345-435E-946A-BC4C65067EF9}">
      <dsp:nvSpPr>
        <dsp:cNvPr id="0" name=""/>
        <dsp:cNvSpPr/>
      </dsp:nvSpPr>
      <dsp:spPr>
        <a:xfrm>
          <a:off x="2052228" y="656712"/>
          <a:ext cx="5796643" cy="324252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312210"/>
              <a:satOff val="-18034"/>
              <a:lumOff val="1981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AUTOR</a:t>
          </a:r>
          <a:r>
            <a:rPr lang="cs-CZ" sz="1200" kern="1200" dirty="0" smtClean="0"/>
            <a:t>: </a:t>
          </a:r>
        </a:p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Jana </a:t>
          </a:r>
          <a:r>
            <a:rPr lang="cs-CZ" sz="1600" kern="1200" dirty="0" err="1" smtClean="0">
              <a:solidFill>
                <a:schemeClr val="tx2"/>
              </a:solidFill>
            </a:rPr>
            <a:t>Vondálová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656712"/>
        <a:ext cx="5796643" cy="656712"/>
      </dsp:txXfrm>
    </dsp:sp>
    <dsp:sp modelId="{5676EFBF-D8A4-4E4C-A218-C4399BD5E49A}">
      <dsp:nvSpPr>
        <dsp:cNvPr id="0" name=""/>
        <dsp:cNvSpPr/>
      </dsp:nvSpPr>
      <dsp:spPr>
        <a:xfrm>
          <a:off x="861935" y="1313425"/>
          <a:ext cx="2380584" cy="238058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624420"/>
            <a:satOff val="-36069"/>
            <a:lumOff val="3963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0595DA9-4779-42AD-9BA6-AB30B8E7C49C}">
      <dsp:nvSpPr>
        <dsp:cNvPr id="0" name=""/>
        <dsp:cNvSpPr/>
      </dsp:nvSpPr>
      <dsp:spPr>
        <a:xfrm>
          <a:off x="2052228" y="1313425"/>
          <a:ext cx="5796643" cy="23805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624420"/>
              <a:satOff val="-36069"/>
              <a:lumOff val="3963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NÁZEV</a:t>
          </a:r>
          <a:r>
            <a:rPr lang="cs-CZ" sz="1200" kern="1200" dirty="0" smtClean="0"/>
            <a:t>:</a:t>
          </a:r>
          <a:r>
            <a:rPr lang="cs-CZ" sz="1200" kern="1200" baseline="0" dirty="0" smtClean="0"/>
            <a:t> </a:t>
          </a:r>
        </a:p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baseline="0" smtClean="0">
              <a:solidFill>
                <a:schemeClr val="tx2"/>
              </a:solidFill>
            </a:rPr>
            <a:t>VY_32_INOVACE_09M_Desetinný </a:t>
          </a:r>
          <a:r>
            <a:rPr lang="cs-CZ" sz="1600" kern="1200" baseline="0" dirty="0" smtClean="0">
              <a:solidFill>
                <a:schemeClr val="tx2"/>
              </a:solidFill>
            </a:rPr>
            <a:t>zlomek, </a:t>
          </a:r>
          <a:r>
            <a:rPr lang="cs-CZ" sz="1600" kern="1200" baseline="0" smtClean="0">
              <a:solidFill>
                <a:schemeClr val="tx2"/>
              </a:solidFill>
            </a:rPr>
            <a:t>desetinné číslo - 1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1313425"/>
        <a:ext cx="5796643" cy="656712"/>
      </dsp:txXfrm>
    </dsp:sp>
    <dsp:sp modelId="{0FB98643-7663-4C7A-BD01-B6BE55507DA1}">
      <dsp:nvSpPr>
        <dsp:cNvPr id="0" name=""/>
        <dsp:cNvSpPr/>
      </dsp:nvSpPr>
      <dsp:spPr>
        <a:xfrm>
          <a:off x="1292903" y="1970138"/>
          <a:ext cx="1518648" cy="151864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624420"/>
            <a:satOff val="-36069"/>
            <a:lumOff val="3963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E18BECF-67A7-4F75-A7D6-01AB5C0911E8}">
      <dsp:nvSpPr>
        <dsp:cNvPr id="0" name=""/>
        <dsp:cNvSpPr/>
      </dsp:nvSpPr>
      <dsp:spPr>
        <a:xfrm>
          <a:off x="2052228" y="1970138"/>
          <a:ext cx="5796643" cy="151864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624420"/>
              <a:satOff val="-36069"/>
              <a:lumOff val="3963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TEMA</a:t>
          </a:r>
          <a:r>
            <a:rPr lang="cs-CZ" sz="1200" kern="1200" dirty="0" smtClean="0"/>
            <a:t>: </a:t>
          </a:r>
        </a:p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Zlomky a desetinná čísla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1970138"/>
        <a:ext cx="5796643" cy="656712"/>
      </dsp:txXfrm>
    </dsp:sp>
    <dsp:sp modelId="{B8348495-AEA3-4A34-9EAA-ED359EDEA045}">
      <dsp:nvSpPr>
        <dsp:cNvPr id="0" name=""/>
        <dsp:cNvSpPr/>
      </dsp:nvSpPr>
      <dsp:spPr>
        <a:xfrm>
          <a:off x="1723871" y="2626851"/>
          <a:ext cx="656712" cy="6567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312210"/>
            <a:satOff val="-18034"/>
            <a:lumOff val="1981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40248A8-C27D-4549-ABB0-909E43312830}">
      <dsp:nvSpPr>
        <dsp:cNvPr id="0" name=""/>
        <dsp:cNvSpPr/>
      </dsp:nvSpPr>
      <dsp:spPr>
        <a:xfrm>
          <a:off x="2052228" y="2626851"/>
          <a:ext cx="5796643" cy="6567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312210"/>
              <a:satOff val="-18034"/>
              <a:lumOff val="1981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ČÍSLO PROJEKTU: </a:t>
          </a:r>
        </a:p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CZ.1.07/1.4.00/21.2151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2626851"/>
        <a:ext cx="5796643" cy="65671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392654783"/>
              </p:ext>
            </p:extLst>
          </p:nvPr>
        </p:nvGraphicFramePr>
        <p:xfrm>
          <a:off x="683568" y="620688"/>
          <a:ext cx="7848872" cy="41044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5157192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017095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b="1" dirty="0" smtClean="0"/>
              <a:t>ANOTACE</a:t>
            </a:r>
            <a:endParaRPr lang="cs-CZ" sz="4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Zavedení pojmu desetinné číslo, vyvození </a:t>
            </a:r>
            <a:br>
              <a:rPr lang="cs-CZ" dirty="0" smtClean="0"/>
            </a:br>
            <a:r>
              <a:rPr lang="cs-CZ" dirty="0" smtClean="0"/>
              <a:t>z desetinného zlomku.</a:t>
            </a:r>
          </a:p>
          <a:p>
            <a:r>
              <a:rPr lang="cs-CZ" dirty="0" smtClean="0"/>
              <a:t>Zopakování zápisu zlomku, zápis desetinného čísla. Čtení desetinného zlomku i desetinného čísla.</a:t>
            </a:r>
          </a:p>
          <a:p>
            <a:r>
              <a:rPr lang="cs-CZ" dirty="0"/>
              <a:t>Určeno pro práci na interaktivní tabuli</a:t>
            </a:r>
            <a:r>
              <a:rPr lang="cs-CZ" dirty="0" smtClean="0"/>
              <a:t>.</a:t>
            </a:r>
          </a:p>
          <a:p>
            <a:r>
              <a:rPr lang="cs-CZ" dirty="0" smtClean="0"/>
              <a:t>Vytvořeno 15.3.2013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672234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2" name="TextovéPole 1"/>
              <p:cNvSpPr txBox="1"/>
              <p:nvPr/>
            </p:nvSpPr>
            <p:spPr>
              <a:xfrm>
                <a:off x="683568" y="1624743"/>
                <a:ext cx="2520280" cy="263636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8800" b="1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8800" b="1" i="0" smtClean="0">
                              <a:solidFill>
                                <a:srgbClr val="7030A0"/>
                              </a:solidFill>
                              <a:latin typeface="Cambria Math"/>
                            </a:rPr>
                            <m:t>𝟑</m:t>
                          </m:r>
                        </m:num>
                        <m:den>
                          <m:r>
                            <a:rPr lang="cs-CZ" sz="8800" b="1" i="0" smtClean="0">
                              <a:solidFill>
                                <a:srgbClr val="009900"/>
                              </a:solidFill>
                              <a:latin typeface="Cambria Math"/>
                            </a:rPr>
                            <m:t>𝟏𝟎</m:t>
                          </m:r>
                        </m:den>
                      </m:f>
                    </m:oMath>
                  </m:oMathPara>
                </a14:m>
                <a:endParaRPr lang="cs-CZ" sz="8800" b="1" dirty="0"/>
              </a:p>
            </p:txBody>
          </p:sp>
        </mc:Choice>
        <mc:Fallback xmlns="">
          <p:sp>
            <p:nvSpPr>
              <p:cNvPr id="2" name="TextovéPole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83568" y="1624743"/>
                <a:ext cx="2520280" cy="2636363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4" name="Přímá spojnice se šipkou 3"/>
          <p:cNvCxnSpPr/>
          <p:nvPr/>
        </p:nvCxnSpPr>
        <p:spPr>
          <a:xfrm>
            <a:off x="3203848" y="2335560"/>
            <a:ext cx="936104" cy="0"/>
          </a:xfrm>
          <a:prstGeom prst="straightConnector1">
            <a:avLst/>
          </a:prstGeom>
          <a:ln w="28575">
            <a:solidFill>
              <a:srgbClr val="80008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>
            <a:off x="3203848" y="3135965"/>
            <a:ext cx="936104" cy="0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>
            <a:off x="3203848" y="3925483"/>
            <a:ext cx="936104" cy="0"/>
          </a:xfrm>
          <a:prstGeom prst="straightConnector1">
            <a:avLst/>
          </a:prstGeom>
          <a:ln w="28575">
            <a:solidFill>
              <a:srgbClr val="0099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5292080" y="2012394"/>
            <a:ext cx="2232248" cy="646331"/>
          </a:xfrm>
          <a:prstGeom prst="rect">
            <a:avLst/>
          </a:prstGeom>
          <a:solidFill>
            <a:srgbClr val="FFCCFF"/>
          </a:solidFill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čitatel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262669" y="2783547"/>
            <a:ext cx="362981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</a:t>
            </a: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lomková čára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292080" y="3614775"/>
            <a:ext cx="2634275" cy="646331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jmenovatel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5993651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1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0" grpId="0" animBg="1"/>
      <p:bldP spid="11" grpId="0"/>
      <p:bldP spid="1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29747" y="1052736"/>
            <a:ext cx="7776864" cy="954107"/>
          </a:xfrm>
          <a:prstGeom prst="rect">
            <a:avLst/>
          </a:prstGeom>
          <a:solidFill>
            <a:srgbClr val="FFCCFF"/>
          </a:solidFill>
          <a:effectLst>
            <a:glow rad="63500">
              <a:schemeClr val="accent1">
                <a:satMod val="175000"/>
                <a:alpha val="40000"/>
              </a:schemeClr>
            </a:glow>
          </a:effectLst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Zlomky se jmenovatelem 10, 100, 1000 atd. se nazývají DESETINNÉ ZLOMKY.</a:t>
            </a:r>
            <a:endParaRPr lang="cs-CZ" sz="28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29747" y="2262063"/>
            <a:ext cx="56984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Vyber a podtrhni desetinné zlomky:</a:t>
            </a:r>
            <a:endParaRPr lang="cs-CZ" sz="24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323528" y="2996952"/>
                <a:ext cx="8434741" cy="91076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800" b="1" i="1" smtClean="0">
                              <a:solidFill>
                                <a:schemeClr val="tx1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smtClean="0">
                              <a:solidFill>
                                <a:schemeClr val="tx1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  <m:t>𝟒</m:t>
                          </m:r>
                        </m:num>
                        <m:den>
                          <m:r>
                            <a:rPr lang="cs-CZ" sz="2800" b="1" i="1" smtClean="0">
                              <a:solidFill>
                                <a:schemeClr val="tx1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  <m:t>𝟔</m:t>
                          </m:r>
                        </m:den>
                      </m:f>
                      <m:r>
                        <a:rPr lang="cs-CZ" sz="2800" b="1" i="1" smtClean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Cambria Math"/>
                        </a:rPr>
                        <m:t>      </m:t>
                      </m:r>
                      <m:f>
                        <m:fPr>
                          <m:ctrlPr>
                            <a:rPr lang="cs-CZ" sz="2800" b="1" i="1" smtClean="0">
                              <a:solidFill>
                                <a:schemeClr val="tx1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smtClean="0">
                              <a:solidFill>
                                <a:schemeClr val="tx1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  <m:t>𝟖</m:t>
                          </m:r>
                        </m:num>
                        <m:den>
                          <m:r>
                            <a:rPr lang="cs-CZ" sz="2800" b="1" i="1" smtClean="0">
                              <a:solidFill>
                                <a:schemeClr val="tx1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  <m:t>𝟏𝟎</m:t>
                          </m:r>
                        </m:den>
                      </m:f>
                      <m:r>
                        <a:rPr lang="cs-CZ" sz="2800" b="1" i="1" smtClean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Cambria Math"/>
                        </a:rPr>
                        <m:t>      </m:t>
                      </m:r>
                      <m:f>
                        <m:fPr>
                          <m:ctrlPr>
                            <a:rPr lang="cs-CZ" sz="2800" b="1" i="1" smtClean="0">
                              <a:solidFill>
                                <a:schemeClr val="tx1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smtClean="0">
                              <a:solidFill>
                                <a:schemeClr val="tx1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  <m:t>𝟐</m:t>
                          </m:r>
                        </m:num>
                        <m:den>
                          <m:r>
                            <a:rPr lang="cs-CZ" sz="2800" b="1" i="1" smtClean="0">
                              <a:solidFill>
                                <a:schemeClr val="tx1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  <m:t>𝟓</m:t>
                          </m:r>
                        </m:den>
                      </m:f>
                      <m:r>
                        <a:rPr lang="cs-CZ" sz="2800" b="1" i="1" smtClean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Cambria Math"/>
                        </a:rPr>
                        <m:t>       </m:t>
                      </m:r>
                      <m:f>
                        <m:fPr>
                          <m:ctrlPr>
                            <a:rPr lang="cs-CZ" sz="2800" b="1" i="1" smtClean="0">
                              <a:solidFill>
                                <a:schemeClr val="tx1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smtClean="0">
                              <a:solidFill>
                                <a:schemeClr val="tx1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  <m:t>𝟑𝟓</m:t>
                          </m:r>
                        </m:num>
                        <m:den>
                          <m:r>
                            <a:rPr lang="cs-CZ" sz="2800" b="1" i="1" smtClean="0">
                              <a:solidFill>
                                <a:schemeClr val="tx1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  <m:t>𝟏𝟎𝟎</m:t>
                          </m:r>
                        </m:den>
                      </m:f>
                      <m:r>
                        <a:rPr lang="cs-CZ" sz="2800" b="1" i="1" smtClean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Cambria Math"/>
                        </a:rPr>
                        <m:t>      </m:t>
                      </m:r>
                      <m:f>
                        <m:fPr>
                          <m:ctrlPr>
                            <a:rPr lang="cs-CZ" sz="2800" b="1" i="1" smtClean="0">
                              <a:solidFill>
                                <a:schemeClr val="tx1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smtClean="0">
                              <a:solidFill>
                                <a:schemeClr val="tx1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  <m:t>𝟕</m:t>
                          </m:r>
                        </m:num>
                        <m:den>
                          <m:r>
                            <a:rPr lang="cs-CZ" sz="2800" b="1" i="1" smtClean="0">
                              <a:solidFill>
                                <a:schemeClr val="tx1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  <m:t>𝟖</m:t>
                          </m:r>
                        </m:den>
                      </m:f>
                      <m:r>
                        <a:rPr lang="cs-CZ" sz="2800" b="1" i="0" smtClean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Cambria Math"/>
                        </a:rPr>
                        <m:t>       </m:t>
                      </m:r>
                      <m:f>
                        <m:fPr>
                          <m:ctrlPr>
                            <a:rPr lang="cs-CZ" sz="2800" b="1" i="1" smtClean="0">
                              <a:solidFill>
                                <a:schemeClr val="tx1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0" smtClean="0">
                              <a:solidFill>
                                <a:schemeClr val="tx1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  <m:t>𝟐</m:t>
                          </m:r>
                        </m:num>
                        <m:den>
                          <m:r>
                            <a:rPr lang="cs-CZ" sz="2800" b="1" i="0" smtClean="0">
                              <a:solidFill>
                                <a:schemeClr val="tx1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  <m:t>𝟒</m:t>
                          </m:r>
                        </m:den>
                      </m:f>
                      <m:r>
                        <a:rPr lang="cs-CZ" sz="2800" b="1" i="0" smtClean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Cambria Math"/>
                        </a:rPr>
                        <m:t>     </m:t>
                      </m:r>
                      <m:f>
                        <m:fPr>
                          <m:ctrlPr>
                            <a:rPr lang="cs-CZ" sz="2800" b="1" i="1" smtClean="0">
                              <a:solidFill>
                                <a:schemeClr val="tx1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0" smtClean="0">
                              <a:solidFill>
                                <a:schemeClr val="tx1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  <m:t>𝟔𝟑</m:t>
                          </m:r>
                        </m:num>
                        <m:den>
                          <m:r>
                            <a:rPr lang="cs-CZ" sz="2800" b="1" i="0" smtClean="0">
                              <a:solidFill>
                                <a:schemeClr val="tx1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  <m:t>𝟏𝟎𝟎</m:t>
                          </m:r>
                        </m:den>
                      </m:f>
                      <m:r>
                        <a:rPr lang="cs-CZ" sz="2800" b="1" i="0" smtClean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Cambria Math"/>
                        </a:rPr>
                        <m:t>      </m:t>
                      </m:r>
                      <m:f>
                        <m:fPr>
                          <m:ctrlPr>
                            <a:rPr lang="cs-CZ" sz="2800" b="1" i="1" smtClean="0">
                              <a:solidFill>
                                <a:schemeClr val="tx1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0" smtClean="0">
                              <a:solidFill>
                                <a:schemeClr val="tx1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  <m:t>𝟔</m:t>
                          </m:r>
                        </m:num>
                        <m:den>
                          <m:r>
                            <a:rPr lang="cs-CZ" sz="2800" b="1" i="0" smtClean="0">
                              <a:solidFill>
                                <a:schemeClr val="tx1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  <m:t>𝟏𝟎</m:t>
                          </m:r>
                        </m:den>
                      </m:f>
                      <m:r>
                        <a:rPr lang="cs-CZ" sz="2800" b="1" i="0" smtClean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Cambria Math"/>
                        </a:rPr>
                        <m:t>       </m:t>
                      </m:r>
                      <m:f>
                        <m:fPr>
                          <m:ctrlPr>
                            <a:rPr lang="cs-CZ" sz="2800" b="1" i="1" smtClean="0">
                              <a:solidFill>
                                <a:schemeClr val="tx1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0" smtClean="0">
                              <a:solidFill>
                                <a:schemeClr val="tx1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  <m:t>𝟓</m:t>
                          </m:r>
                        </m:num>
                        <m:den>
                          <m:r>
                            <a:rPr lang="cs-CZ" sz="2800" b="1" i="0" smtClean="0">
                              <a:solidFill>
                                <a:schemeClr val="tx1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  <m:t>𝟗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chemeClr val="tx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3528" y="2996952"/>
                <a:ext cx="8434741" cy="910762"/>
              </a:xfrm>
              <a:prstGeom prst="rect">
                <a:avLst/>
              </a:prstGeom>
              <a:blipFill rotWithShape="1">
                <a:blip r:embed="rId2"/>
                <a:stretch>
                  <a:fillRect b="-67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6" name="Přímá spojnice 5"/>
          <p:cNvCxnSpPr/>
          <p:nvPr/>
        </p:nvCxnSpPr>
        <p:spPr>
          <a:xfrm>
            <a:off x="1456420" y="4005064"/>
            <a:ext cx="504056" cy="0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3275856" y="4005064"/>
            <a:ext cx="648072" cy="0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5920577" y="4034273"/>
            <a:ext cx="615213" cy="0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7020272" y="4030825"/>
            <a:ext cx="504056" cy="0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17" name="Tabulka 1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30829090"/>
              </p:ext>
            </p:extLst>
          </p:nvPr>
        </p:nvGraphicFramePr>
        <p:xfrm>
          <a:off x="557895" y="4221088"/>
          <a:ext cx="1797050" cy="1927860"/>
        </p:xfrm>
        <a:graphic>
          <a:graphicData uri="http://schemas.openxmlformats.org/drawingml/2006/table">
            <a:tbl>
              <a:tblPr firstRow="1" firstCol="1" bandRow="1"/>
              <a:tblGrid>
                <a:gridCol w="1797050"/>
              </a:tblGrid>
              <a:tr h="14414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</a:tr>
              <a:tr h="14414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</a:tr>
              <a:tr h="14414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</a:tr>
              <a:tr h="14414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</a:tr>
              <a:tr h="14414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</a:tr>
              <a:tr h="14414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</a:tr>
              <a:tr h="14414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</a:tr>
              <a:tr h="14414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</a:tr>
              <a:tr h="14414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4414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19" name="Tabulka 1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76680983"/>
              </p:ext>
            </p:extLst>
          </p:nvPr>
        </p:nvGraphicFramePr>
        <p:xfrm>
          <a:off x="6961219" y="4221088"/>
          <a:ext cx="1797050" cy="1927860"/>
        </p:xfrm>
        <a:graphic>
          <a:graphicData uri="http://schemas.openxmlformats.org/drawingml/2006/table">
            <a:tbl>
              <a:tblPr firstRow="1" firstCol="1" bandRow="1"/>
              <a:tblGrid>
                <a:gridCol w="1797050"/>
              </a:tblGrid>
              <a:tr h="14414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</a:tr>
              <a:tr h="14414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</a:tr>
              <a:tr h="14414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</a:tr>
              <a:tr h="14414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</a:tr>
              <a:tr h="14414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</a:tr>
              <a:tr h="14414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</a:tr>
              <a:tr h="14414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14414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14414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4414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21" name="Tabulka 2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70311427"/>
              </p:ext>
            </p:extLst>
          </p:nvPr>
        </p:nvGraphicFramePr>
        <p:xfrm>
          <a:off x="2701367" y="4221088"/>
          <a:ext cx="1797050" cy="1927860"/>
        </p:xfrm>
        <a:graphic>
          <a:graphicData uri="http://schemas.openxmlformats.org/drawingml/2006/table">
            <a:tbl>
              <a:tblPr firstRow="1" firstCol="1" bandRow="1"/>
              <a:tblGrid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</a:tblGrid>
              <a:tr h="14414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</a:tr>
              <a:tr h="14414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</a:tr>
              <a:tr h="14414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</a:tr>
              <a:tr h="14414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14414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4414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4414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4414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4414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4414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23" name="Tabulka 2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03603185"/>
              </p:ext>
            </p:extLst>
          </p:nvPr>
        </p:nvGraphicFramePr>
        <p:xfrm>
          <a:off x="4860032" y="4221088"/>
          <a:ext cx="1797050" cy="1927860"/>
        </p:xfrm>
        <a:graphic>
          <a:graphicData uri="http://schemas.openxmlformats.org/drawingml/2006/table">
            <a:tbl>
              <a:tblPr firstRow="1" firstCol="1" bandRow="1"/>
              <a:tblGrid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</a:tblGrid>
              <a:tr h="14414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</a:tr>
              <a:tr h="14414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</a:tr>
              <a:tr h="14414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</a:tr>
              <a:tr h="14414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</a:tr>
              <a:tr h="14414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</a:tr>
              <a:tr h="14414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</a:tr>
              <a:tr h="14414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14414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14414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14414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8425450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/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4209" y="908720"/>
            <a:ext cx="828626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Zapiš znázorněné desetinné zlomky, jejichž čitatel je stejný nebo větší než jmenovatel:</a:t>
            </a:r>
            <a:endParaRPr lang="cs-CZ" sz="24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55968239"/>
              </p:ext>
            </p:extLst>
          </p:nvPr>
        </p:nvGraphicFramePr>
        <p:xfrm>
          <a:off x="683568" y="1988840"/>
          <a:ext cx="1511935" cy="1927860"/>
        </p:xfrm>
        <a:graphic>
          <a:graphicData uri="http://schemas.openxmlformats.org/drawingml/2006/table">
            <a:tbl>
              <a:tblPr firstRow="1" firstCol="1" bandRow="1"/>
              <a:tblGrid>
                <a:gridCol w="1511935"/>
              </a:tblGrid>
              <a:tr h="10795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9999"/>
                    </a:solidFill>
                  </a:tcPr>
                </a:tc>
              </a:tr>
              <a:tr h="10795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9999"/>
                    </a:solidFill>
                  </a:tcPr>
                </a:tc>
              </a:tr>
              <a:tr h="10795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9999"/>
                    </a:solidFill>
                  </a:tcPr>
                </a:tc>
              </a:tr>
              <a:tr h="10795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9999"/>
                    </a:solidFill>
                  </a:tcPr>
                </a:tc>
              </a:tr>
              <a:tr h="10795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9999"/>
                    </a:solidFill>
                  </a:tcPr>
                </a:tc>
              </a:tr>
              <a:tr h="10795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9999"/>
                    </a:solidFill>
                  </a:tcPr>
                </a:tc>
              </a:tr>
              <a:tr h="10795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9999"/>
                    </a:solidFill>
                  </a:tcPr>
                </a:tc>
              </a:tr>
              <a:tr h="10795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9999"/>
                    </a:solidFill>
                  </a:tcPr>
                </a:tc>
              </a:tr>
              <a:tr h="10795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9999"/>
                    </a:solidFill>
                  </a:tcPr>
                </a:tc>
              </a:tr>
              <a:tr h="10795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9999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7888712"/>
              </p:ext>
            </p:extLst>
          </p:nvPr>
        </p:nvGraphicFramePr>
        <p:xfrm>
          <a:off x="683568" y="4293096"/>
          <a:ext cx="1511935" cy="1927860"/>
        </p:xfrm>
        <a:graphic>
          <a:graphicData uri="http://schemas.openxmlformats.org/drawingml/2006/table">
            <a:tbl>
              <a:tblPr firstRow="1" firstCol="1" bandRow="1"/>
              <a:tblGrid>
                <a:gridCol w="1511935"/>
              </a:tblGrid>
              <a:tr h="10795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</a:tr>
              <a:tr h="10795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</a:tr>
              <a:tr h="10795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</a:tr>
              <a:tr h="10795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</a:tr>
              <a:tr h="10795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</a:tr>
              <a:tr h="10795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</a:tr>
              <a:tr h="10795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</a:tr>
              <a:tr h="10795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</a:tr>
              <a:tr h="10795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</a:tr>
              <a:tr h="10795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37807921"/>
              </p:ext>
            </p:extLst>
          </p:nvPr>
        </p:nvGraphicFramePr>
        <p:xfrm>
          <a:off x="3921372" y="4293096"/>
          <a:ext cx="1511935" cy="385572"/>
        </p:xfrm>
        <a:graphic>
          <a:graphicData uri="http://schemas.openxmlformats.org/drawingml/2006/table">
            <a:tbl>
              <a:tblPr firstRow="1" firstCol="1" bandRow="1"/>
              <a:tblGrid>
                <a:gridCol w="1511935"/>
              </a:tblGrid>
              <a:tr h="10795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</a:tr>
              <a:tr h="10795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17922081"/>
              </p:ext>
            </p:extLst>
          </p:nvPr>
        </p:nvGraphicFramePr>
        <p:xfrm>
          <a:off x="2267744" y="4293096"/>
          <a:ext cx="1511935" cy="1927860"/>
        </p:xfrm>
        <a:graphic>
          <a:graphicData uri="http://schemas.openxmlformats.org/drawingml/2006/table">
            <a:tbl>
              <a:tblPr firstRow="1" firstCol="1" bandRow="1"/>
              <a:tblGrid>
                <a:gridCol w="1511935"/>
              </a:tblGrid>
              <a:tr h="10795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</a:tr>
              <a:tr h="10795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</a:tr>
              <a:tr h="10795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</a:tr>
              <a:tr h="10795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</a:tr>
              <a:tr h="10795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</a:tr>
              <a:tr h="10795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</a:tr>
              <a:tr h="10795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</a:tr>
              <a:tr h="10795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</a:tr>
              <a:tr h="10795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</a:tr>
              <a:tr h="10795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</a:tr>
            </a:tbl>
          </a:graphicData>
        </a:graphic>
      </p:graphicFrame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2627784" y="2210814"/>
                <a:ext cx="3312368" cy="101752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3200" b="1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200" b="1" i="0" smtClean="0">
                              <a:latin typeface="Cambria Math"/>
                            </a:rPr>
                            <m:t>𝟏𝟎</m:t>
                          </m:r>
                        </m:num>
                        <m:den>
                          <m:r>
                            <a:rPr lang="cs-CZ" sz="3200" b="1" i="0" smtClean="0">
                              <a:latin typeface="Cambria Math"/>
                            </a:rPr>
                            <m:t>𝟏𝟎</m:t>
                          </m:r>
                        </m:den>
                      </m:f>
                      <m:r>
                        <a:rPr lang="cs-CZ" sz="3200" b="1" i="0" smtClean="0">
                          <a:latin typeface="Cambria Math"/>
                        </a:rPr>
                        <m:t>=</m:t>
                      </m:r>
                      <m:r>
                        <a:rPr lang="cs-CZ" sz="3200" b="1" i="0" smtClean="0">
                          <a:latin typeface="Cambria Math"/>
                        </a:rPr>
                        <m:t>𝟏</m:t>
                      </m:r>
                    </m:oMath>
                  </m:oMathPara>
                </a14:m>
                <a:endParaRPr lang="cs-CZ" sz="3200" b="1" dirty="0"/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627784" y="2210814"/>
                <a:ext cx="3312368" cy="1017523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4860032" y="5013176"/>
                <a:ext cx="3744416" cy="200240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3200" b="1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200" b="1" i="0" smtClean="0">
                              <a:latin typeface="Cambria Math"/>
                            </a:rPr>
                            <m:t>𝟐𝟐</m:t>
                          </m:r>
                        </m:num>
                        <m:den>
                          <m:r>
                            <a:rPr lang="cs-CZ" sz="3200" b="1" i="0" smtClean="0">
                              <a:latin typeface="Cambria Math"/>
                            </a:rPr>
                            <m:t>𝟏𝟎</m:t>
                          </m:r>
                        </m:den>
                      </m:f>
                      <m:r>
                        <a:rPr lang="cs-CZ" sz="3200" b="1" i="0" smtClean="0">
                          <a:latin typeface="Cambria Math"/>
                        </a:rPr>
                        <m:t>=</m:t>
                      </m:r>
                      <m:r>
                        <a:rPr lang="cs-CZ" sz="3200" b="1" i="0" smtClean="0">
                          <a:latin typeface="Cambria Math"/>
                        </a:rPr>
                        <m:t>𝟐</m:t>
                      </m:r>
                      <m:f>
                        <m:fPr>
                          <m:ctrlPr>
                            <a:rPr lang="cs-CZ" sz="3200" b="1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200" b="1" i="0" smtClean="0">
                              <a:latin typeface="Cambria Math"/>
                            </a:rPr>
                            <m:t>𝟐</m:t>
                          </m:r>
                        </m:num>
                        <m:den>
                          <m:r>
                            <a:rPr lang="cs-CZ" sz="3200" b="1" i="0" smtClean="0">
                              <a:latin typeface="Cambria Math"/>
                            </a:rPr>
                            <m:t>𝟏𝟎</m:t>
                          </m:r>
                        </m:den>
                      </m:f>
                      <m:r>
                        <a:rPr lang="cs-CZ" sz="3200" b="1" i="0" smtClean="0">
                          <a:latin typeface="Cambria Math"/>
                        </a:rPr>
                        <m:t> </m:t>
                      </m:r>
                    </m:oMath>
                  </m:oMathPara>
                </a14:m>
                <a:endParaRPr lang="cs-CZ" sz="3200" b="1" i="0" dirty="0" smtClean="0">
                  <a:latin typeface="Cambria Math"/>
                </a:endParaRPr>
              </a:p>
              <a:p>
                <a:endParaRPr lang="cs-CZ" sz="3200" b="1" dirty="0" smtClean="0"/>
              </a:p>
              <a:p>
                <a:endParaRPr lang="cs-CZ" sz="3200" b="1" dirty="0"/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60032" y="5013176"/>
                <a:ext cx="3744416" cy="2002408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1484168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1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9" dur="1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0" grpId="0"/>
      <p:bldP spid="1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4209" y="908720"/>
            <a:ext cx="828626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Zapiš znázorněné desetinné zlomky, jejichž čitatel je stejný nebo větší než jmenovatel:</a:t>
            </a:r>
            <a:endParaRPr lang="cs-CZ" sz="24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3203848" y="2181199"/>
                <a:ext cx="3312368" cy="101752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3200" b="1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200" b="1" i="0" smtClean="0">
                              <a:latin typeface="Cambria Math"/>
                            </a:rPr>
                            <m:t>𝟏𝟎𝟎</m:t>
                          </m:r>
                        </m:num>
                        <m:den>
                          <m:r>
                            <a:rPr lang="cs-CZ" sz="3200" b="1" i="0" smtClean="0">
                              <a:latin typeface="Cambria Math"/>
                            </a:rPr>
                            <m:t>𝟏𝟎𝟎</m:t>
                          </m:r>
                        </m:den>
                      </m:f>
                      <m:r>
                        <a:rPr lang="cs-CZ" sz="3200" b="1" i="0" smtClean="0">
                          <a:latin typeface="Cambria Math"/>
                        </a:rPr>
                        <m:t>=</m:t>
                      </m:r>
                      <m:r>
                        <a:rPr lang="cs-CZ" sz="3200" b="1" i="0" smtClean="0">
                          <a:latin typeface="Cambria Math"/>
                        </a:rPr>
                        <m:t>𝟏</m:t>
                      </m:r>
                    </m:oMath>
                  </m:oMathPara>
                </a14:m>
                <a:endParaRPr lang="cs-CZ" sz="3200" b="1" dirty="0"/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03848" y="2181199"/>
                <a:ext cx="3312368" cy="1017523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4139952" y="4509120"/>
                <a:ext cx="3744416" cy="204485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3200" b="1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200" b="1" i="0" smtClean="0">
                              <a:latin typeface="Cambria Math"/>
                            </a:rPr>
                            <m:t>𝟏𝟎𝟓</m:t>
                          </m:r>
                        </m:num>
                        <m:den>
                          <m:r>
                            <a:rPr lang="cs-CZ" sz="3200" b="1" i="0" smtClean="0">
                              <a:latin typeface="Cambria Math"/>
                            </a:rPr>
                            <m:t>𝟏𝟎𝟎</m:t>
                          </m:r>
                        </m:den>
                      </m:f>
                      <m:r>
                        <a:rPr lang="cs-CZ" sz="3200" b="1" i="0" smtClean="0">
                          <a:latin typeface="Cambria Math"/>
                        </a:rPr>
                        <m:t>=</m:t>
                      </m:r>
                      <m:r>
                        <a:rPr lang="cs-CZ" sz="3200" b="1" i="0" smtClean="0">
                          <a:latin typeface="Cambria Math"/>
                        </a:rPr>
                        <m:t>𝟏</m:t>
                      </m:r>
                      <m:f>
                        <m:fPr>
                          <m:ctrlPr>
                            <a:rPr lang="cs-CZ" sz="3200" b="1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200" b="1" i="0" smtClean="0">
                              <a:latin typeface="Cambria Math"/>
                            </a:rPr>
                            <m:t>𝟓</m:t>
                          </m:r>
                        </m:num>
                        <m:den>
                          <m:r>
                            <a:rPr lang="cs-CZ" sz="3200" b="1" i="0" smtClean="0">
                              <a:latin typeface="Cambria Math"/>
                            </a:rPr>
                            <m:t>𝟏𝟎𝟎</m:t>
                          </m:r>
                        </m:den>
                      </m:f>
                      <m:r>
                        <a:rPr lang="cs-CZ" sz="3200" b="1" i="0" smtClean="0">
                          <a:latin typeface="Cambria Math"/>
                        </a:rPr>
                        <m:t> </m:t>
                      </m:r>
                    </m:oMath>
                  </m:oMathPara>
                </a14:m>
                <a:endParaRPr lang="cs-CZ" sz="3200" b="1" i="0" dirty="0" smtClean="0">
                  <a:latin typeface="Cambria Math"/>
                </a:endParaRPr>
              </a:p>
              <a:p>
                <a:endParaRPr lang="cs-CZ" sz="3200" b="1" dirty="0" smtClean="0"/>
              </a:p>
              <a:p>
                <a:endParaRPr lang="cs-CZ" sz="3200" b="1" dirty="0"/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139952" y="4509120"/>
                <a:ext cx="3744416" cy="2044855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aphicFrame>
        <p:nvGraphicFramePr>
          <p:cNvPr id="13" name="Tabulka 1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06402293"/>
              </p:ext>
            </p:extLst>
          </p:nvPr>
        </p:nvGraphicFramePr>
        <p:xfrm>
          <a:off x="755576" y="1988840"/>
          <a:ext cx="1625600" cy="1927860"/>
        </p:xfrm>
        <a:graphic>
          <a:graphicData uri="http://schemas.openxmlformats.org/drawingml/2006/table">
            <a:tbl>
              <a:tblPr firstRow="1" firstCol="1" bandRow="1"/>
              <a:tblGrid>
                <a:gridCol w="162560"/>
                <a:gridCol w="162560"/>
                <a:gridCol w="162560"/>
                <a:gridCol w="162560"/>
                <a:gridCol w="162560"/>
                <a:gridCol w="162560"/>
                <a:gridCol w="162560"/>
                <a:gridCol w="162560"/>
                <a:gridCol w="162560"/>
                <a:gridCol w="162560"/>
              </a:tblGrid>
              <a:tr h="10795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</a:tr>
              <a:tr h="10795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</a:tr>
              <a:tr h="10795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  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</a:tr>
              <a:tr h="10795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</a:tr>
              <a:tr h="10795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</a:tr>
              <a:tr h="10795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</a:tr>
              <a:tr h="10795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</a:tr>
              <a:tr h="10795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</a:tr>
              <a:tr h="10795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</a:tr>
              <a:tr h="10795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8" name="Tabulka 1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80759684"/>
              </p:ext>
            </p:extLst>
          </p:nvPr>
        </p:nvGraphicFramePr>
        <p:xfrm>
          <a:off x="755576" y="4437112"/>
          <a:ext cx="1625600" cy="1927860"/>
        </p:xfrm>
        <a:graphic>
          <a:graphicData uri="http://schemas.openxmlformats.org/drawingml/2006/table">
            <a:tbl>
              <a:tblPr firstRow="1" firstCol="1" bandRow="1"/>
              <a:tblGrid>
                <a:gridCol w="162560"/>
                <a:gridCol w="162560"/>
                <a:gridCol w="162560"/>
                <a:gridCol w="162560"/>
                <a:gridCol w="162560"/>
                <a:gridCol w="162560"/>
                <a:gridCol w="162560"/>
                <a:gridCol w="162560"/>
                <a:gridCol w="162560"/>
                <a:gridCol w="162560"/>
              </a:tblGrid>
              <a:tr h="10795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</a:tr>
              <a:tr h="10795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</a:tr>
              <a:tr h="10795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  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</a:tr>
              <a:tr h="10795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</a:tr>
              <a:tr h="10795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</a:tr>
              <a:tr h="10795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</a:tr>
              <a:tr h="10795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</a:tr>
              <a:tr h="10795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</a:tr>
              <a:tr h="10795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</a:tr>
              <a:tr h="10795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20" name="Tabulka 1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30488769"/>
              </p:ext>
            </p:extLst>
          </p:nvPr>
        </p:nvGraphicFramePr>
        <p:xfrm>
          <a:off x="2627784" y="4437112"/>
          <a:ext cx="936105" cy="192786"/>
        </p:xfrm>
        <a:graphic>
          <a:graphicData uri="http://schemas.openxmlformats.org/drawingml/2006/table">
            <a:tbl>
              <a:tblPr firstRow="1" firstCol="1" bandRow="1"/>
              <a:tblGrid>
                <a:gridCol w="187221"/>
                <a:gridCol w="187221"/>
                <a:gridCol w="187221"/>
                <a:gridCol w="187221"/>
                <a:gridCol w="187221"/>
              </a:tblGrid>
              <a:tr h="10795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 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075074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4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1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4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9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1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0" grpId="0"/>
      <p:bldP spid="11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29747" y="1052736"/>
            <a:ext cx="7776864" cy="954107"/>
          </a:xfrm>
          <a:prstGeom prst="rect">
            <a:avLst/>
          </a:prstGeom>
          <a:solidFill>
            <a:srgbClr val="FFCCFF"/>
          </a:solidFill>
          <a:effectLst>
            <a:glow rad="63500">
              <a:schemeClr val="accent1">
                <a:satMod val="175000"/>
                <a:alpha val="40000"/>
              </a:schemeClr>
            </a:glow>
          </a:effectLst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Každý desetinný zlomek můžeme zapsat jako DESETINNÉ ČÍSLO.</a:t>
            </a:r>
            <a:endParaRPr lang="cs-CZ" sz="28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2"/>
              <p:cNvSpPr txBox="1"/>
              <p:nvPr/>
            </p:nvSpPr>
            <p:spPr>
              <a:xfrm>
                <a:off x="529747" y="2243823"/>
                <a:ext cx="1440161" cy="78617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400" b="1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1" i="0" smtClean="0">
                              <a:latin typeface="Cambria Math"/>
                            </a:rPr>
                            <m:t>𝟐</m:t>
                          </m:r>
                        </m:num>
                        <m:den>
                          <m:r>
                            <a:rPr lang="cs-CZ" sz="2400" b="1" i="0" smtClean="0">
                              <a:latin typeface="Cambria Math"/>
                            </a:rPr>
                            <m:t>𝟏𝟎</m:t>
                          </m:r>
                        </m:den>
                      </m:f>
                      <m:r>
                        <a:rPr lang="cs-CZ" sz="2400" b="1" i="0" smtClean="0">
                          <a:latin typeface="Cambria Math"/>
                        </a:rPr>
                        <m:t>=</m:t>
                      </m:r>
                      <m:r>
                        <a:rPr lang="cs-CZ" sz="2400" b="1" i="0" smtClean="0">
                          <a:solidFill>
                            <a:srgbClr val="FF0000"/>
                          </a:solidFill>
                          <a:latin typeface="Cambria Math"/>
                        </a:rPr>
                        <m:t>𝟎</m:t>
                      </m:r>
                      <m:r>
                        <a:rPr lang="cs-CZ" sz="2400" b="1" i="0" smtClean="0">
                          <a:solidFill>
                            <a:srgbClr val="FF0000"/>
                          </a:solidFill>
                          <a:latin typeface="Cambria Math"/>
                        </a:rPr>
                        <m:t>,</m:t>
                      </m:r>
                      <m:r>
                        <a:rPr lang="cs-CZ" sz="2400" b="1" i="0" smtClean="0">
                          <a:solidFill>
                            <a:srgbClr val="FF0000"/>
                          </a:solidFill>
                          <a:latin typeface="Cambria Math"/>
                        </a:rPr>
                        <m:t>𝟐</m:t>
                      </m:r>
                    </m:oMath>
                  </m:oMathPara>
                </a14:m>
                <a:endParaRPr lang="cs-CZ" sz="2400" b="1" dirty="0">
                  <a:solidFill>
                    <a:srgbClr val="FF0000"/>
                  </a:solidFill>
                  <a:latin typeface="Constantia" pitchFamily="18" charset="0"/>
                </a:endParaRPr>
              </a:p>
            </p:txBody>
          </p:sp>
        </mc:Choice>
        <mc:Fallback xmlns=""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9747" y="2243823"/>
                <a:ext cx="1440161" cy="786177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529747" y="3282482"/>
                <a:ext cx="1665989" cy="78617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400" b="1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1" i="0" smtClean="0">
                              <a:latin typeface="Cambria Math"/>
                            </a:rPr>
                            <m:t>𝟏𝟔</m:t>
                          </m:r>
                        </m:num>
                        <m:den>
                          <m:r>
                            <a:rPr lang="cs-CZ" sz="2400" b="1" i="0" smtClean="0">
                              <a:latin typeface="Cambria Math"/>
                            </a:rPr>
                            <m:t>𝟏𝟎</m:t>
                          </m:r>
                        </m:den>
                      </m:f>
                      <m:r>
                        <a:rPr lang="cs-CZ" sz="2400" b="1" i="0" smtClean="0">
                          <a:latin typeface="Cambria Math"/>
                        </a:rPr>
                        <m:t>=</m:t>
                      </m:r>
                      <m:r>
                        <a:rPr lang="cs-CZ" sz="2400" b="1" i="0" smtClean="0">
                          <a:solidFill>
                            <a:srgbClr val="FF0000"/>
                          </a:solidFill>
                          <a:latin typeface="Cambria Math"/>
                        </a:rPr>
                        <m:t>𝟏</m:t>
                      </m:r>
                      <m:r>
                        <a:rPr lang="cs-CZ" sz="2400" b="1" i="0" smtClean="0">
                          <a:solidFill>
                            <a:srgbClr val="FF0000"/>
                          </a:solidFill>
                          <a:latin typeface="Cambria Math"/>
                        </a:rPr>
                        <m:t>,</m:t>
                      </m:r>
                      <m:r>
                        <a:rPr lang="cs-CZ" sz="2400" b="1" i="0" smtClean="0">
                          <a:solidFill>
                            <a:srgbClr val="FF0000"/>
                          </a:solidFill>
                          <a:latin typeface="Cambria Math"/>
                        </a:rPr>
                        <m:t>𝟔</m:t>
                      </m:r>
                    </m:oMath>
                  </m:oMathPara>
                </a14:m>
                <a:endParaRPr lang="cs-CZ" sz="2400" b="1" dirty="0">
                  <a:solidFill>
                    <a:srgbClr val="FF0000"/>
                  </a:solidFill>
                  <a:latin typeface="Constantia" pitchFamily="18" charset="0"/>
                </a:endParaRPr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9747" y="3282482"/>
                <a:ext cx="1665989" cy="786177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529747" y="4321141"/>
                <a:ext cx="1882013" cy="78617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400" b="1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1" i="0" smtClean="0">
                              <a:latin typeface="Cambria Math"/>
                            </a:rPr>
                            <m:t>𝟏</m:t>
                          </m:r>
                        </m:num>
                        <m:den>
                          <m:r>
                            <a:rPr lang="cs-CZ" sz="2400" b="1" i="0" smtClean="0">
                              <a:latin typeface="Cambria Math"/>
                            </a:rPr>
                            <m:t>𝟏𝟎𝟎</m:t>
                          </m:r>
                        </m:den>
                      </m:f>
                      <m:r>
                        <a:rPr lang="cs-CZ" sz="2400" b="1" i="0" smtClean="0">
                          <a:latin typeface="Cambria Math"/>
                        </a:rPr>
                        <m:t>=</m:t>
                      </m:r>
                      <m:r>
                        <a:rPr lang="cs-CZ" sz="2400" b="1" i="0" smtClean="0">
                          <a:solidFill>
                            <a:srgbClr val="0070C0"/>
                          </a:solidFill>
                          <a:latin typeface="Cambria Math"/>
                        </a:rPr>
                        <m:t>𝟎</m:t>
                      </m:r>
                      <m:r>
                        <a:rPr lang="cs-CZ" sz="2400" b="1" i="0" smtClean="0">
                          <a:solidFill>
                            <a:srgbClr val="0070C0"/>
                          </a:solidFill>
                          <a:latin typeface="Cambria Math"/>
                        </a:rPr>
                        <m:t>,</m:t>
                      </m:r>
                      <m:r>
                        <a:rPr lang="cs-CZ" sz="2400" b="1" i="0" smtClean="0">
                          <a:solidFill>
                            <a:srgbClr val="0070C0"/>
                          </a:solidFill>
                          <a:latin typeface="Cambria Math"/>
                        </a:rPr>
                        <m:t>𝟎𝟏</m:t>
                      </m:r>
                    </m:oMath>
                  </m:oMathPara>
                </a14:m>
                <a:endParaRPr lang="cs-CZ" sz="2400" b="1" dirty="0">
                  <a:solidFill>
                    <a:srgbClr val="0070C0"/>
                  </a:solidFill>
                  <a:latin typeface="Constantia" pitchFamily="18" charset="0"/>
                </a:endParaRPr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9747" y="4321141"/>
                <a:ext cx="1882013" cy="786177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529747" y="5359800"/>
                <a:ext cx="1882013" cy="78617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400" b="1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1" i="0" smtClean="0">
                              <a:latin typeface="Cambria Math"/>
                            </a:rPr>
                            <m:t>𝟏𝟏𝟓</m:t>
                          </m:r>
                        </m:num>
                        <m:den>
                          <m:r>
                            <a:rPr lang="cs-CZ" sz="2400" b="1" i="0" smtClean="0">
                              <a:latin typeface="Cambria Math"/>
                            </a:rPr>
                            <m:t>𝟏𝟎𝟎</m:t>
                          </m:r>
                        </m:den>
                      </m:f>
                      <m:r>
                        <a:rPr lang="cs-CZ" sz="2400" b="1" i="0" smtClean="0">
                          <a:latin typeface="Cambria Math"/>
                        </a:rPr>
                        <m:t>=</m:t>
                      </m:r>
                      <m:r>
                        <a:rPr lang="cs-CZ" sz="2400" b="1" i="0" smtClean="0">
                          <a:solidFill>
                            <a:srgbClr val="0070C0"/>
                          </a:solidFill>
                          <a:latin typeface="Cambria Math"/>
                        </a:rPr>
                        <m:t>𝟏</m:t>
                      </m:r>
                      <m:r>
                        <a:rPr lang="cs-CZ" sz="2400" b="1" i="0" smtClean="0">
                          <a:solidFill>
                            <a:srgbClr val="0070C0"/>
                          </a:solidFill>
                          <a:latin typeface="Cambria Math"/>
                        </a:rPr>
                        <m:t>,</m:t>
                      </m:r>
                      <m:r>
                        <a:rPr lang="cs-CZ" sz="2400" b="1" i="0" smtClean="0">
                          <a:solidFill>
                            <a:srgbClr val="0070C0"/>
                          </a:solidFill>
                          <a:latin typeface="Cambria Math"/>
                        </a:rPr>
                        <m:t>𝟏𝟓</m:t>
                      </m:r>
                    </m:oMath>
                  </m:oMathPara>
                </a14:m>
                <a:endParaRPr lang="cs-CZ" sz="2400" b="1" dirty="0">
                  <a:solidFill>
                    <a:srgbClr val="0070C0"/>
                  </a:solidFill>
                  <a:latin typeface="Constantia" pitchFamily="18" charset="0"/>
                </a:endParaRPr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9747" y="5359800"/>
                <a:ext cx="1882013" cy="786177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TextovéPole 6"/>
          <p:cNvSpPr txBox="1"/>
          <p:nvPr/>
        </p:nvSpPr>
        <p:spPr>
          <a:xfrm>
            <a:off x="3059832" y="2420888"/>
            <a:ext cx="4104456" cy="400110"/>
          </a:xfrm>
          <a:prstGeom prst="rect">
            <a:avLst/>
          </a:prstGeom>
          <a:solidFill>
            <a:srgbClr val="FFFF99"/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nula (žádná) celá dvě desetiny</a:t>
            </a:r>
            <a:endParaRPr lang="cs-CZ" sz="2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059832" y="3498098"/>
            <a:ext cx="4104456" cy="400110"/>
          </a:xfrm>
          <a:prstGeom prst="rect">
            <a:avLst/>
          </a:prstGeom>
          <a:solidFill>
            <a:srgbClr val="FFFF99"/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jedna celá šest desetin</a:t>
            </a:r>
            <a:endParaRPr lang="cs-CZ" sz="2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059832" y="5552833"/>
            <a:ext cx="4104456" cy="400110"/>
          </a:xfrm>
          <a:prstGeom prst="rect">
            <a:avLst/>
          </a:prstGeom>
          <a:solidFill>
            <a:srgbClr val="FFFF99"/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jedna celá patnáct setin</a:t>
            </a:r>
            <a:endParaRPr lang="cs-CZ" sz="2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059832" y="4514174"/>
            <a:ext cx="4104456" cy="400110"/>
          </a:xfrm>
          <a:prstGeom prst="rect">
            <a:avLst/>
          </a:prstGeom>
          <a:solidFill>
            <a:srgbClr val="FFFF99"/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nula (žádná) celá jedna setina</a:t>
            </a:r>
            <a:endParaRPr lang="cs-CZ" sz="2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4721120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5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/>
      <p:bldP spid="4" grpId="0"/>
      <p:bldP spid="5" grpId="0"/>
      <p:bldP spid="6" grpId="0"/>
      <p:bldP spid="7" grpId="0" animBg="1"/>
      <p:bldP spid="8" grpId="0" animBg="1"/>
      <p:bldP spid="9" grpId="0" animBg="1"/>
      <p:bldP spid="10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691680" y="908720"/>
            <a:ext cx="4968552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88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2</a:t>
            </a:r>
            <a:r>
              <a:rPr lang="cs-CZ" sz="8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 </a:t>
            </a:r>
            <a:r>
              <a:rPr lang="cs-CZ" sz="8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,</a:t>
            </a:r>
            <a:r>
              <a:rPr lang="cs-CZ" sz="8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 </a:t>
            </a:r>
            <a:r>
              <a:rPr lang="cs-CZ" sz="88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35</a:t>
            </a:r>
            <a:endParaRPr lang="cs-CZ" sz="8800" b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j-lt"/>
            </a:endParaRPr>
          </a:p>
        </p:txBody>
      </p:sp>
      <p:cxnSp>
        <p:nvCxnSpPr>
          <p:cNvPr id="4" name="Přímá spojnice se šipkou 3"/>
          <p:cNvCxnSpPr/>
          <p:nvPr/>
        </p:nvCxnSpPr>
        <p:spPr>
          <a:xfrm flipV="1">
            <a:off x="2051720" y="2132856"/>
            <a:ext cx="1080120" cy="1008112"/>
          </a:xfrm>
          <a:prstGeom prst="straightConnector1">
            <a:avLst/>
          </a:prstGeom>
          <a:ln w="28575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se šipkou 5"/>
          <p:cNvCxnSpPr/>
          <p:nvPr/>
        </p:nvCxnSpPr>
        <p:spPr>
          <a:xfrm flipV="1">
            <a:off x="3824300" y="2233768"/>
            <a:ext cx="0" cy="1915312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 flipH="1" flipV="1">
            <a:off x="4716016" y="2182281"/>
            <a:ext cx="1080120" cy="1111087"/>
          </a:xfrm>
          <a:prstGeom prst="straightConnector1">
            <a:avLst/>
          </a:prstGeom>
          <a:ln w="28575">
            <a:solidFill>
              <a:srgbClr val="0070C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827584" y="3205138"/>
            <a:ext cx="1944216" cy="584775"/>
          </a:xfrm>
          <a:prstGeom prst="rect">
            <a:avLst/>
          </a:prstGeom>
          <a:solidFill>
            <a:srgbClr val="FFC000"/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r>
              <a:rPr lang="cs-CZ" sz="3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</a:t>
            </a:r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elá část</a:t>
            </a:r>
            <a:endParaRPr lang="cs-CZ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172308" y="4293096"/>
            <a:ext cx="3303984" cy="584775"/>
          </a:xfrm>
          <a:prstGeom prst="rect">
            <a:avLst/>
          </a:prstGeom>
          <a:solidFill>
            <a:srgbClr val="FF3300"/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r>
              <a:rPr lang="cs-CZ" sz="3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</a:t>
            </a:r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esetinná čárka</a:t>
            </a:r>
            <a:endParaRPr lang="cs-CZ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961182" y="3356992"/>
            <a:ext cx="2952328" cy="584775"/>
          </a:xfrm>
          <a:prstGeom prst="rect">
            <a:avLst/>
          </a:prstGeom>
          <a:solidFill>
            <a:srgbClr val="00B0F0"/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desetinná část</a:t>
            </a:r>
            <a:endParaRPr lang="cs-CZ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5348808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400" b="1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CITACE</a:t>
            </a: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>
          <a:xfrm>
            <a:off x="827584" y="2132856"/>
            <a:ext cx="7772400" cy="901080"/>
          </a:xfrm>
        </p:spPr>
        <p:txBody>
          <a:bodyPr/>
          <a:lstStyle/>
          <a:p>
            <a:pPr>
              <a:buClr>
                <a:schemeClr val="bg2">
                  <a:lumMod val="75000"/>
                </a:schemeClr>
              </a:buClr>
              <a:buSzPct val="120000"/>
              <a:buFont typeface="Arial" pitchFamily="34" charset="0"/>
              <a:buChar char="•"/>
            </a:pPr>
            <a:r>
              <a:rPr lang="cs-CZ" dirty="0" smtClean="0">
                <a:latin typeface="Calibri" pitchFamily="34" charset="0"/>
                <a:cs typeface="Calibri" pitchFamily="34" charset="0"/>
              </a:rPr>
              <a:t>Obrázky – www.office.com</a:t>
            </a:r>
          </a:p>
        </p:txBody>
      </p:sp>
    </p:spTree>
    <p:extLst>
      <p:ext uri="{BB962C8B-B14F-4D97-AF65-F5344CB8AC3E}">
        <p14:creationId xmlns:p14="http://schemas.microsoft.com/office/powerpoint/2010/main" val="13982879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1386</TotalTime>
  <Words>261</Words>
  <Application>Microsoft Office PowerPoint</Application>
  <PresentationFormat>Předvádění na obrazovce (4:3)</PresentationFormat>
  <Paragraphs>500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Tok</vt:lpstr>
      <vt:lpstr>Prezentace aplikace PowerPoint</vt:lpstr>
      <vt:lpstr>ANOTACE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CITACE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Jana Vondálová</dc:creator>
  <cp:lastModifiedBy>spravce</cp:lastModifiedBy>
  <cp:revision>107</cp:revision>
  <dcterms:created xsi:type="dcterms:W3CDTF">2011-06-20T10:40:08Z</dcterms:created>
  <dcterms:modified xsi:type="dcterms:W3CDTF">2013-05-08T11:17:01Z</dcterms:modified>
</cp:coreProperties>
</file>