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3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07E30B6-99F2-4BA0-91E1-E6823FC72A71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6493085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6842B80C-E7EC-4C8B-B061-3612292E4A2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28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A4372D7-E51C-423C-87E1-66CC53B45096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/>
          <p:nvPr/>
        </p:nvSpPr>
        <p:spPr>
          <a:xfrm>
            <a:off x="0" y="4262567"/>
            <a:ext cx="10080629" cy="3297116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11"/>
          <p:cNvSpPr/>
          <p:nvPr/>
        </p:nvSpPr>
        <p:spPr>
          <a:xfrm>
            <a:off x="0" y="0"/>
            <a:ext cx="10080629" cy="4262567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12"/>
          <p:cNvSpPr/>
          <p:nvPr/>
        </p:nvSpPr>
        <p:spPr>
          <a:xfrm>
            <a:off x="0" y="292368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13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1624760" y="5569491"/>
            <a:ext cx="6214408" cy="972372"/>
          </a:xfrm>
        </p:spPr>
        <p:txBody>
          <a:bodyPr/>
          <a:lstStyle>
            <a:lvl1pPr marL="0" indent="0">
              <a:buNone/>
              <a:defRPr>
                <a:solidFill>
                  <a:srgbClr val="212745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38D8F6-28DA-4AF3-A9EA-5E89D2F51ADE}" type="slidenum">
              <a:t>‹#›</a:t>
            </a:fld>
            <a:endParaRPr lang="cs-CZ"/>
          </a:p>
        </p:txBody>
      </p:sp>
      <p:sp>
        <p:nvSpPr>
          <p:cNvPr id="10" name="Title 1"/>
          <p:cNvSpPr txBox="1">
            <a:spLocks noGrp="1"/>
          </p:cNvSpPr>
          <p:nvPr>
            <p:ph type="ctrTitle"/>
          </p:nvPr>
        </p:nvSpPr>
        <p:spPr>
          <a:xfrm>
            <a:off x="901324" y="3452774"/>
            <a:ext cx="7910328" cy="1976631"/>
          </a:xfrm>
        </p:spPr>
        <p:txBody>
          <a:bodyPr/>
          <a:lstStyle>
            <a:lvl1pPr marL="705560" indent="-503971" algn="l">
              <a:defRPr sz="60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15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C6E891-8DFE-43A9-8C04-5B6E316F4BD9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6" name="Content Placeholder 9"/>
          <p:cNvSpPr txBox="1">
            <a:spLocks noGrp="1"/>
          </p:cNvSpPr>
          <p:nvPr>
            <p:ph idx="1"/>
          </p:nvPr>
        </p:nvSpPr>
        <p:spPr>
          <a:xfrm>
            <a:off x="1260079" y="806363"/>
            <a:ext cx="7056433" cy="383023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07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4262567"/>
            <a:ext cx="10080629" cy="3297116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629" cy="4262567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292368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Title 1"/>
          <p:cNvSpPr txBox="1">
            <a:spLocks noGrp="1"/>
          </p:cNvSpPr>
          <p:nvPr>
            <p:ph type="title"/>
          </p:nvPr>
        </p:nvSpPr>
        <p:spPr>
          <a:xfrm>
            <a:off x="2241459" y="2394941"/>
            <a:ext cx="6577836" cy="267129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2229599" y="5078925"/>
            <a:ext cx="6582052" cy="920937"/>
          </a:xfrm>
        </p:spPr>
        <p:txBody>
          <a:bodyPr/>
          <a:lstStyle>
            <a:lvl1pPr marL="0" indent="0" algn="r">
              <a:spcBef>
                <a:spcPts val="500"/>
              </a:spcBef>
              <a:buNone/>
              <a:defRPr sz="2200">
                <a:solidFill>
                  <a:srgbClr val="212745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BB4E3A-88E1-4ACD-9DDA-1F6A57A017E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457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191906-8BA3-4148-BA83-F589FC396EFC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6" name="Content Placeholder 8"/>
          <p:cNvSpPr txBox="1">
            <a:spLocks noGrp="1"/>
          </p:cNvSpPr>
          <p:nvPr>
            <p:ph idx="1"/>
          </p:nvPr>
        </p:nvSpPr>
        <p:spPr>
          <a:xfrm>
            <a:off x="1260079" y="806363"/>
            <a:ext cx="3689512" cy="383023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Content Placeholder 10"/>
          <p:cNvSpPr txBox="1">
            <a:spLocks noGrp="1"/>
          </p:cNvSpPr>
          <p:nvPr>
            <p:ph idx="2"/>
          </p:nvPr>
        </p:nvSpPr>
        <p:spPr>
          <a:xfrm>
            <a:off x="5120960" y="806363"/>
            <a:ext cx="3689512" cy="383023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843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 noGrp="1"/>
          </p:cNvSpPr>
          <p:nvPr>
            <p:ph type="body" idx="1"/>
          </p:nvPr>
        </p:nvSpPr>
        <p:spPr>
          <a:xfrm>
            <a:off x="1260079" y="806363"/>
            <a:ext cx="3689512" cy="705221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idx="2"/>
          </p:nvPr>
        </p:nvSpPr>
        <p:spPr>
          <a:xfrm>
            <a:off x="1274902" y="1543598"/>
            <a:ext cx="3689512" cy="3023865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defRPr sz="2000"/>
            </a:lvl2pPr>
            <a:lvl3pPr>
              <a:spcBef>
                <a:spcPts val="400"/>
              </a:spcBef>
              <a:defRPr sz="1800"/>
            </a:lvl3pPr>
            <a:lvl4pPr>
              <a:defRPr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3328" y="806363"/>
            <a:ext cx="3689512" cy="705221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Content Placeholder 5"/>
          <p:cNvSpPr txBox="1">
            <a:spLocks noGrp="1"/>
          </p:cNvSpPr>
          <p:nvPr>
            <p:ph idx="4"/>
          </p:nvPr>
        </p:nvSpPr>
        <p:spPr>
          <a:xfrm>
            <a:off x="5120813" y="1542172"/>
            <a:ext cx="3689512" cy="3023865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defRPr sz="2000"/>
            </a:lvl2pPr>
            <a:lvl3pPr>
              <a:spcBef>
                <a:spcPts val="400"/>
              </a:spcBef>
              <a:defRPr sz="1800"/>
            </a:lvl3pPr>
            <a:lvl4pPr>
              <a:defRPr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ED0FC8-C78C-4DAA-8D0D-6F8D6E765E0E}" type="slidenum">
              <a:t>‹#›</a:t>
            </a:fld>
            <a:endParaRPr lang="cs-CZ"/>
          </a:p>
        </p:txBody>
      </p:sp>
      <p:sp>
        <p:nvSpPr>
          <p:cNvPr id="9" name="Title 9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26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C43860-E7B5-41B2-9B38-013FF521666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9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97BBEB-0201-4C3E-B878-1652DE190DB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984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25043" y="2435897"/>
            <a:ext cx="4008528" cy="1387254"/>
          </a:xfrm>
        </p:spPr>
        <p:txBody>
          <a:bodyPr anchor="b"/>
          <a:lstStyle>
            <a:lvl1pPr marL="251990" indent="-251990" algn="l">
              <a:defRPr sz="31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064029" y="806363"/>
            <a:ext cx="4428558" cy="5395536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85958" y="3855677"/>
            <a:ext cx="3735762" cy="235842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621DC1-AC80-4E07-A640-DF80F96A73E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262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0" y="4262567"/>
            <a:ext cx="10080629" cy="3297116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8"/>
          <p:cNvSpPr/>
          <p:nvPr/>
        </p:nvSpPr>
        <p:spPr>
          <a:xfrm>
            <a:off x="0" y="0"/>
            <a:ext cx="10080629" cy="4262567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9"/>
          <p:cNvSpPr/>
          <p:nvPr/>
        </p:nvSpPr>
        <p:spPr>
          <a:xfrm>
            <a:off x="0" y="292368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10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Picture Placeholder 2"/>
          <p:cNvSpPr txBox="1">
            <a:spLocks noGrp="1"/>
          </p:cNvSpPr>
          <p:nvPr>
            <p:ph type="pic" idx="1"/>
          </p:nvPr>
        </p:nvSpPr>
        <p:spPr>
          <a:xfrm>
            <a:off x="4933572" y="1259942"/>
            <a:ext cx="4536283" cy="3447827"/>
          </a:xfrm>
          <a:solidFill>
            <a:srgbClr val="8CC9F7"/>
          </a:solidFill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2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7" name="Text Placeholder 3"/>
          <p:cNvSpPr txBox="1">
            <a:spLocks noGrp="1"/>
          </p:cNvSpPr>
          <p:nvPr>
            <p:ph type="body" idx="2"/>
          </p:nvPr>
        </p:nvSpPr>
        <p:spPr>
          <a:xfrm>
            <a:off x="967810" y="1113876"/>
            <a:ext cx="4072499" cy="2384325"/>
          </a:xfrm>
        </p:spPr>
        <p:txBody>
          <a:bodyPr anchor="b"/>
          <a:lstStyle>
            <a:lvl1pPr marL="201588">
              <a:spcBef>
                <a:spcPts val="400"/>
              </a:spcBef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873FCE-8654-4B36-82F0-6410A7518313}" type="slidenum">
              <a:t>‹#›</a:t>
            </a:fld>
            <a:endParaRPr lang="cs-CZ"/>
          </a:p>
        </p:txBody>
      </p:sp>
      <p:sp>
        <p:nvSpPr>
          <p:cNvPr id="11" name="Title 1"/>
          <p:cNvSpPr txBox="1">
            <a:spLocks noGrp="1"/>
          </p:cNvSpPr>
          <p:nvPr>
            <p:ph type="title"/>
          </p:nvPr>
        </p:nvSpPr>
        <p:spPr>
          <a:xfrm>
            <a:off x="801764" y="4921200"/>
            <a:ext cx="7037405" cy="1259942"/>
          </a:xfrm>
        </p:spPr>
        <p:txBody>
          <a:bodyPr anchor="b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15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2100129" y="806363"/>
            <a:ext cx="7056433" cy="383023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13DA8C-0CED-4C97-9A52-C19BF482BBE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16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1271939" y="415037"/>
            <a:ext cx="2268141" cy="5774298"/>
          </a:xfrm>
        </p:spPr>
        <p:txBody>
          <a:bodyPr vert="eaVert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3664604" y="806363"/>
            <a:ext cx="5323956" cy="53955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937381-2D63-450C-8A0B-B98FA501342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46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AD5FF"/>
            </a:gs>
            <a:gs pos="100000">
              <a:srgbClr val="FFFFFF"/>
            </a:gs>
          </a:gsLst>
          <a:path path="circle">
            <a:fillToRect l="20000" t="10000" r="80000" b="9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5627757"/>
            <a:ext cx="10080629" cy="1931916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629" cy="5627757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415385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Title Placeholder 1"/>
          <p:cNvSpPr txBox="1">
            <a:spLocks noGrp="1"/>
          </p:cNvSpPr>
          <p:nvPr>
            <p:ph type="title"/>
          </p:nvPr>
        </p:nvSpPr>
        <p:spPr>
          <a:xfrm>
            <a:off x="1976978" y="4819500"/>
            <a:ext cx="7179594" cy="125994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1260079" y="807177"/>
            <a:ext cx="7056433" cy="3830238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804425" y="6803712"/>
            <a:ext cx="2772168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1" i="0" u="none" strike="noStrike" kern="1200" cap="none" spc="0" baseline="0">
                <a:solidFill>
                  <a:srgbClr val="7F7F7F"/>
                </a:solidFill>
                <a:uFillTx/>
                <a:latin typeface="Trebuchet MS"/>
              </a:defRPr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504035" y="6803712"/>
            <a:ext cx="369623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1" i="0" u="none" strike="noStrike" kern="1200" cap="none" spc="0" baseline="0">
                <a:solidFill>
                  <a:srgbClr val="7F7F7F"/>
                </a:solidFill>
                <a:uFillTx/>
                <a:latin typeface="Trebuchet MS"/>
              </a:defRPr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4200259" y="6803712"/>
            <a:ext cx="201612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1" i="0" u="none" strike="noStrike" kern="1200" cap="none" spc="0" baseline="0">
                <a:solidFill>
                  <a:srgbClr val="7F7F7F"/>
                </a:solidFill>
                <a:uFillTx/>
                <a:latin typeface="Trebuchet MS"/>
              </a:defRPr>
            </a:lvl1pPr>
          </a:lstStyle>
          <a:p>
            <a:pPr lvl="0"/>
            <a:fld id="{3F6D1B42-2374-46D1-93AC-831C2959AE07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352775" marR="0" lvl="0" indent="-352775" algn="r" defTabSz="1007943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C3260C"/>
        </a:buClr>
        <a:buSzPct val="128000"/>
        <a:buFont typeface="Georgia" pitchFamily="18"/>
        <a:buChar char="*"/>
        <a:tabLst/>
        <a:defRPr lang="cs-CZ" sz="5100" b="1" i="0" u="none" strike="noStrike" kern="1200" cap="none" spc="0" baseline="0">
          <a:solidFill>
            <a:srgbClr val="000000"/>
          </a:solidFill>
          <a:uFillTx/>
          <a:latin typeface="Trebuchet MS"/>
        </a:defRPr>
      </a:lvl1pPr>
    </p:titleStyle>
    <p:bodyStyle>
      <a:lvl1pPr marL="251990" marR="0" lvl="0" indent="-201588" algn="l" defTabSz="1007943" rtl="0" fontAlgn="auto" hangingPunct="1">
        <a:lnSpc>
          <a:spcPct val="100000"/>
        </a:lnSpc>
        <a:spcBef>
          <a:spcPts val="6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24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604765" marR="0" lvl="1" indent="-201588" algn="l" defTabSz="1007943" rtl="0" fontAlgn="auto" hangingPunct="1">
        <a:lnSpc>
          <a:spcPct val="100000"/>
        </a:lnSpc>
        <a:spcBef>
          <a:spcPts val="5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22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907148" marR="0" lvl="2" indent="-201588" algn="l" defTabSz="1007943" rtl="0" fontAlgn="auto" hangingPunct="1">
        <a:lnSpc>
          <a:spcPct val="100000"/>
        </a:lnSpc>
        <a:spcBef>
          <a:spcPts val="5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20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209531" marR="0" lvl="3" indent="-201588" algn="l" defTabSz="1007943" rtl="0" fontAlgn="auto" hangingPunct="1">
        <a:lnSpc>
          <a:spcPct val="100000"/>
        </a:lnSpc>
        <a:spcBef>
          <a:spcPts val="4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1532077" marR="0" lvl="4" indent="-201588" algn="l" defTabSz="1007943" rtl="0" fontAlgn="auto" hangingPunct="1">
        <a:lnSpc>
          <a:spcPct val="100000"/>
        </a:lnSpc>
        <a:spcBef>
          <a:spcPts val="4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15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jpeg"/><Relationship Id="rId4" Type="http://schemas.openxmlformats.org/officeDocument/2006/relationships/image" Target="../media/image17.pn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jpeg"/><Relationship Id="rId4" Type="http://schemas.openxmlformats.org/officeDocument/2006/relationships/image" Target="../media/image25.png"/><Relationship Id="rId9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zni-morava.cz/doc/img/4326.jpg" TargetMode="External"/><Relationship Id="rId2" Type="http://schemas.openxmlformats.org/officeDocument/2006/relationships/hyperlink" Target="http://breconbeacons.files.wordpress.com/2011/10/pumpkin-15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vira.cz/admin/clanky/images/160_import_velky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vyvození učiva o jaru.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023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57192"/>
            <a:ext cx="9070976" cy="126206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Roční období – jaro.</a:t>
            </a:r>
          </a:p>
        </p:txBody>
      </p:sp>
      <p:pic>
        <p:nvPicPr>
          <p:cNvPr id="3" name="Obrázek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799996"/>
            <a:ext cx="4320000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7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774140" y="1799996"/>
            <a:ext cx="3945857" cy="2051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9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189933" y="4320000"/>
            <a:ext cx="4500000" cy="252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http://files.tj-drslavice.webnode.cz/200000367-4202842ff2/podzi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4394017"/>
            <a:ext cx="3261316" cy="2445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57192"/>
            <a:ext cx="9070976" cy="126206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Jaro.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7"/>
            <a:ext cx="9072567" cy="4989515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 u="sng">
                <a:latin typeface="Arial" pitchFamily="18"/>
                <a:ea typeface="Microsoft YaHei" pitchFamily="2"/>
                <a:cs typeface="Mangal" pitchFamily="2"/>
              </a:rPr>
              <a:t>Začíná letos 20.března.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Otepluje se, více svítí sluníčko.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Rozkvétají sněženky, bledule a další květiny.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Vrací se z teplých krajů stěhovaví ptáci.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Rodí se mláďata.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Kvetou stromy.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Velikonoce.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Můžeme se méně oblékat.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Které květiny kvetou na jaře?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752475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420002" y="1799996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2573277" y="5343122"/>
            <a:ext cx="2466722" cy="185688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7380003" y="4679999"/>
            <a:ext cx="2171517" cy="2104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7313398" y="2123657"/>
            <a:ext cx="2304717" cy="198071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5428801" y="5696282"/>
            <a:ext cx="1771201" cy="1323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9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454319" y="4241160"/>
            <a:ext cx="1885675" cy="2418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0"/>
          <p:cNvPicPr>
            <a:picLocks noChangeAspect="1"/>
          </p:cNvPicPr>
          <p:nvPr/>
        </p:nvPicPr>
        <p:blipFill>
          <a:blip r:embed="rId10">
            <a:lum/>
            <a:alphaModFix/>
          </a:blip>
          <a:srcRect/>
          <a:stretch>
            <a:fillRect/>
          </a:stretch>
        </p:blipFill>
        <p:spPr>
          <a:xfrm>
            <a:off x="4500000" y="3619076"/>
            <a:ext cx="2561755" cy="17809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Kteří ptáci se vracejí z teplých krajů?</a:t>
            </a: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252563" y="5039999"/>
            <a:ext cx="2647434" cy="1979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756398" y="2006403"/>
            <a:ext cx="2009522" cy="270000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39998" y="1817278"/>
            <a:ext cx="2142722" cy="2322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3077276" y="4500000"/>
            <a:ext cx="2142722" cy="252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5712476" y="2006403"/>
            <a:ext cx="1847517" cy="226032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9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2871883" y="2006403"/>
            <a:ext cx="2542681" cy="17908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mlhovina.i-auto.cz/wp-content/myfotos/zvirata/vlastovka-0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17" y="5246359"/>
            <a:ext cx="2401485" cy="177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najdise.cz/najdise-images/znameni/indiansky-datel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307" y="4677831"/>
            <a:ext cx="1873731" cy="2342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Které svátky se slaví na jaře?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839916" y="1347934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491243" y="5222497"/>
            <a:ext cx="2533317" cy="180935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817239" y="4400998"/>
            <a:ext cx="1742764" cy="261899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3457081" y="4667755"/>
            <a:ext cx="1942917" cy="2352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0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440996" y="3297244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breconbeacons.files.wordpress.com/2011/10/pumpkin-15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39" y="1347934"/>
            <a:ext cx="2809875" cy="18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jizni-morava.cz/doc/img/432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184" y="1347934"/>
            <a:ext cx="1755836" cy="233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vira.cz/admin/clanky/images/160_import_velky.jpe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648" y="3288531"/>
            <a:ext cx="164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00AE00"/>
                </a:solidFill>
                <a:effectLst>
                  <a:outerShdw dist="17962" dir="2700000">
                    <a:srgbClr val="000000"/>
                  </a:outerShdw>
                </a:effectLst>
              </a:rPr>
              <a:t>Doplň správně tuto větu: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7"/>
            <a:ext cx="9072567" cy="4989515"/>
          </a:xfrm>
        </p:spPr>
        <p:txBody>
          <a:bodyPr/>
          <a:lstStyle/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Na jaře se …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Z teplých krajů se …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Rozkvétají …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Svátky jara jsou ...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V lese můžeme slyšet …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Děvčata budou …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Chlapci budou ...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Oblečeme si ...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200003" y="3797274"/>
            <a:ext cx="2142722" cy="2142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073277" y="1439997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4913281" y="5352476"/>
            <a:ext cx="2466722" cy="18475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 idx="4294967295"/>
          </p:nvPr>
        </p:nvSpPr>
        <p:spPr>
          <a:xfrm>
            <a:off x="0" y="3452810"/>
            <a:ext cx="9864848" cy="1976439"/>
          </a:xfrm>
        </p:spPr>
        <p:txBody>
          <a:bodyPr/>
          <a:lstStyle/>
          <a:p>
            <a:pPr lvl="0"/>
            <a:r>
              <a:rPr lang="cs-CZ" dirty="0" err="1" smtClean="0"/>
              <a:t>Zdroje:PC</a:t>
            </a:r>
            <a:r>
              <a:rPr lang="cs-CZ" dirty="0" smtClean="0"/>
              <a:t>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304008" y="97152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http://breconbeacons.files.wordpress.com/2011/10/pumpkin-15.jpg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331144" y="2051645"/>
            <a:ext cx="45259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http://www.jizni-morava.cz/doc/img/4326.jpg</a:t>
            </a:r>
          </a:p>
        </p:txBody>
      </p:sp>
      <p:sp>
        <p:nvSpPr>
          <p:cNvPr id="8" name="Podnadpis 7"/>
          <p:cNvSpPr>
            <a:spLocks noGrp="1"/>
          </p:cNvSpPr>
          <p:nvPr>
            <p:ph type="subTitle" idx="4294967295"/>
          </p:nvPr>
        </p:nvSpPr>
        <p:spPr>
          <a:xfrm>
            <a:off x="0" y="2843213"/>
            <a:ext cx="6832600" cy="973137"/>
          </a:xfrm>
        </p:spPr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9" name="Obdélník 8">
            <a:hlinkClick r:id="rId4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http://www.vira.cz/admin/clanky/images/160_import_velky.jpeg</a:t>
            </a:r>
          </a:p>
        </p:txBody>
      </p:sp>
    </p:spTree>
    <p:extLst>
      <p:ext uri="{BB962C8B-B14F-4D97-AF65-F5344CB8AC3E}">
        <p14:creationId xmlns:p14="http://schemas.microsoft.com/office/powerpoint/2010/main" val="2739019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Aerodynam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63</TotalTime>
  <Words>143</Words>
  <Application>Microsoft Office PowerPoint</Application>
  <PresentationFormat>Vlastní</PresentationFormat>
  <Paragraphs>29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Roční období – jaro.</vt:lpstr>
      <vt:lpstr>Jaro.</vt:lpstr>
      <vt:lpstr>Které květiny kvetou na jaře?</vt:lpstr>
      <vt:lpstr>Kteří ptáci se vracejí z teplých krajů?</vt:lpstr>
      <vt:lpstr>Které svátky se slaví na jaře?</vt:lpstr>
      <vt:lpstr>Doplň správně tuto větu:</vt:lpstr>
      <vt:lpstr>Zdroje:PC DVD – ROM 320 000x Obrázky, Terasoft a.s.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 – jaro.</dc:title>
  <dc:creator>Luďka Pavlíková</dc:creator>
  <cp:lastModifiedBy>Pavlíkova Luďka</cp:lastModifiedBy>
  <cp:revision>5</cp:revision>
  <dcterms:created xsi:type="dcterms:W3CDTF">2012-02-23T16:48:15Z</dcterms:created>
  <dcterms:modified xsi:type="dcterms:W3CDTF">2013-05-16T17:52:20Z</dcterms:modified>
</cp:coreProperties>
</file>