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A50021"/>
    <a:srgbClr val="CC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>
        <p:scale>
          <a:sx n="66" d="100"/>
          <a:sy n="66" d="100"/>
        </p:scale>
        <p:origin x="-1512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E6C5B5-F402-4A9A-ADAC-CF25BC9FA61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61435D2-97C9-4D44-8155-4F6013275C9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212976"/>
            <a:ext cx="7851648" cy="2764904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VY_32_INOVACE_AJ.8.01_past_simple_of_to_be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Past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Minulý čas slovesa být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8.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5. 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09836" y="404664"/>
            <a:ext cx="7854696" cy="280831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000" dirty="0" smtClean="0"/>
              <a:t>Past simple of </a:t>
            </a:r>
            <a:r>
              <a:rPr lang="cs-CZ" sz="4000" dirty="0" smtClean="0"/>
              <a:t>„</a:t>
            </a:r>
            <a:r>
              <a:rPr lang="en-GB" sz="4000" dirty="0" smtClean="0"/>
              <a:t>to be“</a:t>
            </a:r>
          </a:p>
          <a:p>
            <a:pPr algn="ctr"/>
            <a:r>
              <a:rPr lang="cs-CZ" sz="4000" dirty="0" smtClean="0"/>
              <a:t>Minulý čas prostý – sloveso „být“</a:t>
            </a:r>
          </a:p>
          <a:p>
            <a:pPr algn="l"/>
            <a:endParaRPr lang="cs-CZ" sz="2000" dirty="0" smtClean="0"/>
          </a:p>
          <a:p>
            <a:pPr algn="ctr"/>
            <a:r>
              <a:rPr lang="cs-CZ" sz="2000" dirty="0" smtClean="0"/>
              <a:t>Anotace: Materiál je určen pro žáky 8. ročníku a slouží k výkladu a jednoduchému procvičení tvorby   </a:t>
            </a:r>
          </a:p>
          <a:p>
            <a:pPr algn="ctr"/>
            <a:r>
              <a:rPr lang="cs-CZ" sz="2000" dirty="0" smtClean="0"/>
              <a:t>                minulého času slovesa být.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TO BE – sloveso BÝT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rgbClr val="FF3300"/>
                </a:solidFill>
              </a:rPr>
              <a:t>was</a:t>
            </a:r>
            <a:endParaRPr lang="cs-CZ" sz="3200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sz="3200" dirty="0" smtClean="0"/>
              <a:t>He, </a:t>
            </a:r>
            <a:r>
              <a:rPr lang="cs-CZ" sz="3200" dirty="0" err="1" smtClean="0"/>
              <a:t>she</a:t>
            </a:r>
            <a:r>
              <a:rPr lang="cs-CZ" sz="3200" dirty="0" smtClean="0"/>
              <a:t>,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3300"/>
                </a:solidFill>
              </a:rPr>
              <a:t>was</a:t>
            </a:r>
            <a:endParaRPr lang="cs-CZ" sz="3200" dirty="0" smtClean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sz="3200" dirty="0" smtClean="0">
              <a:solidFill>
                <a:srgbClr val="FF3300"/>
              </a:solidFill>
            </a:endParaRPr>
          </a:p>
          <a:p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 smtClean="0">
              <a:solidFill>
                <a:srgbClr val="FF3300"/>
              </a:solidFill>
            </a:endParaRPr>
          </a:p>
          <a:p>
            <a:pPr>
              <a:buNone/>
            </a:pPr>
            <a:endParaRPr lang="cs-CZ" sz="3200" dirty="0" smtClean="0">
              <a:solidFill>
                <a:srgbClr val="FF3300"/>
              </a:solidFill>
            </a:endParaRPr>
          </a:p>
          <a:p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QUESTION - </a:t>
            </a:r>
            <a:r>
              <a:rPr lang="cs-CZ" b="1" dirty="0" err="1" smtClean="0"/>
              <a:t>singular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1916832"/>
            <a:ext cx="324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44450"/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1916832"/>
            <a:ext cx="844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was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2708920"/>
            <a:ext cx="851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708920"/>
            <a:ext cx="101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3429000"/>
            <a:ext cx="699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501008"/>
            <a:ext cx="844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was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4293096"/>
            <a:ext cx="829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She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4293096"/>
            <a:ext cx="844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was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2708920"/>
            <a:ext cx="1058303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b="1" dirty="0" smtClean="0">
                <a:solidFill>
                  <a:srgbClr val="FF3300"/>
                </a:solidFill>
              </a:rPr>
              <a:t>?</a:t>
            </a:r>
            <a:endParaRPr lang="cs-CZ" sz="15000" b="1" dirty="0">
              <a:solidFill>
                <a:srgbClr val="FF33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5157192"/>
            <a:ext cx="458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5157192"/>
            <a:ext cx="844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was</a:t>
            </a:r>
            <a:endParaRPr lang="cs-CZ" sz="3200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0289E-6 L -0.05399 0.02983 C -0.06511 0.03676 -0.08021 0.04139 -0.09809 0.04139 C -0.11754 0.04139 -0.13264 0.03676 -0.14358 0.02983 L -0.19583 1.50289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25434E-6 L -0.05729 0.03075 C -0.06927 0.03769 -0.08716 0.04185 -0.10573 0.04185 C -0.12709 0.04185 -0.1441 0.03769 -0.15608 0.03075 L -0.2132 -2.25434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02312E-6 L -0.05261 0.02312 C -0.06354 0.02844 -0.08004 0.03144 -0.09722 0.03144 C -0.11684 0.03144 -0.13247 0.02844 -0.1434 0.02312 L -0.19583 2.02312E-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13873E-6 L -0.05261 0.04532 C -0.06354 0.05595 -0.08004 0.06196 -0.09722 0.06196 C -0.11684 0.06196 -0.13247 0.05595 -0.1434 0.04532 L -0.19583 2.13873E-6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79191E-6 L -0.05399 0.04555 C -0.06527 0.05572 -0.08211 0.06173 -0.09965 0.06173 C -0.11979 0.06173 -0.13593 0.05572 -0.14722 0.04555 L -0.20086 1.79191E-6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QUESTION - </a:t>
            </a:r>
            <a:r>
              <a:rPr lang="en-GB" b="1" dirty="0" smtClean="0"/>
              <a:t>plural</a:t>
            </a:r>
            <a:endParaRPr lang="en-GB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2492896"/>
            <a:ext cx="771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2492896"/>
            <a:ext cx="101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3356992"/>
            <a:ext cx="851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3356992"/>
            <a:ext cx="101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4221088"/>
            <a:ext cx="10679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4221088"/>
            <a:ext cx="101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3300"/>
                </a:solidFill>
              </a:rPr>
              <a:t>were</a:t>
            </a:r>
            <a:endParaRPr lang="cs-CZ" sz="3200" dirty="0">
              <a:solidFill>
                <a:srgbClr val="FF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492896"/>
            <a:ext cx="1058303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b="1" dirty="0" smtClean="0">
                <a:solidFill>
                  <a:srgbClr val="FF3300"/>
                </a:solidFill>
              </a:rPr>
              <a:t>?</a:t>
            </a:r>
            <a:endParaRPr lang="cs-CZ" sz="150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32948E-6 L -0.05538 0.04578 C -0.06684 0.05665 -0.0842 0.06289 -0.10226 0.06289 C -0.12275 0.06289 -0.13907 0.05665 -0.15052 0.04578 L -0.20538 -1.32948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0.00069 L -0.05747 0.04532 C -0.06962 0.05595 -0.08768 0.0622 -0.10643 0.0622 C -0.12761 0.0622 -0.14445 0.05595 -0.1566 0.04532 L -0.2132 -0.00069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60116E-6 L -0.05312 0.04647 C -0.06441 0.05688 -0.0809 0.06289 -0.09826 0.06289 C -0.11805 0.06289 -0.13368 0.05688 -0.14496 0.04647 L -0.19757 2.60116E-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NEGATIVE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636912"/>
            <a:ext cx="1076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was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645024"/>
            <a:ext cx="1775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725144"/>
            <a:ext cx="2712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He, </a:t>
            </a:r>
            <a:r>
              <a:rPr lang="cs-CZ" sz="3200" dirty="0" err="1" smtClean="0"/>
              <a:t>she</a:t>
            </a:r>
            <a:r>
              <a:rPr lang="cs-CZ" sz="3200" dirty="0" smtClean="0"/>
              <a:t>,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was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564904"/>
            <a:ext cx="1021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</a:rPr>
              <a:t>not</a:t>
            </a:r>
            <a:endParaRPr lang="cs-CZ" sz="4000" b="1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3573016"/>
            <a:ext cx="1021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</a:rPr>
              <a:t>not</a:t>
            </a:r>
            <a:endParaRPr lang="cs-CZ" sz="4000" b="1" dirty="0">
              <a:solidFill>
                <a:srgbClr val="FF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4653136"/>
            <a:ext cx="1021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</a:rPr>
              <a:t>not</a:t>
            </a:r>
            <a:endParaRPr lang="cs-CZ" sz="4000" b="1" dirty="0">
              <a:solidFill>
                <a:srgbClr val="FF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2564904"/>
            <a:ext cx="1688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3573016"/>
            <a:ext cx="1775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4653136"/>
            <a:ext cx="1985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2492896"/>
            <a:ext cx="1021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</a:rPr>
              <a:t>not</a:t>
            </a:r>
            <a:endParaRPr lang="cs-CZ" sz="4000" b="1" dirty="0">
              <a:solidFill>
                <a:srgbClr val="FF33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3501008"/>
            <a:ext cx="1021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</a:rPr>
              <a:t>not</a:t>
            </a:r>
            <a:endParaRPr lang="cs-CZ" sz="4000" b="1" dirty="0">
              <a:solidFill>
                <a:srgbClr val="FF33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4581128"/>
            <a:ext cx="1021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3300"/>
                </a:solidFill>
              </a:rPr>
              <a:t>not</a:t>
            </a:r>
            <a:endParaRPr lang="cs-CZ" sz="4000" b="1" dirty="0">
              <a:solidFill>
                <a:srgbClr val="FF33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6021288"/>
            <a:ext cx="87874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*</a:t>
            </a:r>
            <a:r>
              <a:rPr lang="cs-CZ" sz="2800" dirty="0" err="1" smtClean="0"/>
              <a:t>Short</a:t>
            </a:r>
            <a:r>
              <a:rPr lang="cs-CZ" sz="2800" dirty="0" smtClean="0"/>
              <a:t> </a:t>
            </a:r>
            <a:r>
              <a:rPr lang="cs-CZ" sz="2800" dirty="0" err="1" smtClean="0"/>
              <a:t>forms</a:t>
            </a:r>
            <a:r>
              <a:rPr lang="cs-CZ" sz="2800" dirty="0" smtClean="0"/>
              <a:t>:  </a:t>
            </a:r>
            <a:r>
              <a:rPr lang="cs-CZ" sz="2800" dirty="0" err="1" smtClean="0"/>
              <a:t>was</a:t>
            </a:r>
            <a:r>
              <a:rPr lang="cs-CZ" sz="2800" dirty="0" smtClean="0"/>
              <a:t> not </a:t>
            </a:r>
            <a:r>
              <a:rPr lang="cs-CZ" sz="2800" dirty="0" smtClean="0">
                <a:solidFill>
                  <a:srgbClr val="FF3300"/>
                </a:solidFill>
              </a:rPr>
              <a:t>= </a:t>
            </a:r>
            <a:r>
              <a:rPr lang="cs-CZ" sz="2800" dirty="0" err="1" smtClean="0">
                <a:solidFill>
                  <a:srgbClr val="FF3300"/>
                </a:solidFill>
              </a:rPr>
              <a:t>wasn</a:t>
            </a:r>
            <a:r>
              <a:rPr lang="cs-CZ" sz="2800" dirty="0" smtClean="0">
                <a:solidFill>
                  <a:srgbClr val="FF3300"/>
                </a:solidFill>
              </a:rPr>
              <a:t>´t</a:t>
            </a: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3300"/>
                </a:solidFill>
              </a:rPr>
              <a:t>   </a:t>
            </a:r>
            <a:r>
              <a:rPr lang="cs-CZ" sz="2800" dirty="0" err="1" smtClean="0"/>
              <a:t>were</a:t>
            </a:r>
            <a:r>
              <a:rPr lang="cs-CZ" sz="2800" dirty="0" smtClean="0"/>
              <a:t> not  </a:t>
            </a:r>
            <a:r>
              <a:rPr lang="cs-CZ" sz="2800" dirty="0" smtClean="0">
                <a:solidFill>
                  <a:srgbClr val="FF3300"/>
                </a:solidFill>
              </a:rPr>
              <a:t>= </a:t>
            </a:r>
            <a:r>
              <a:rPr lang="cs-CZ" sz="2800" dirty="0" err="1" smtClean="0">
                <a:solidFill>
                  <a:srgbClr val="FF3300"/>
                </a:solidFill>
              </a:rPr>
              <a:t>weren</a:t>
            </a:r>
            <a:r>
              <a:rPr lang="cs-CZ" sz="2800" dirty="0" smtClean="0">
                <a:solidFill>
                  <a:srgbClr val="FF3300"/>
                </a:solidFill>
              </a:rPr>
              <a:t>´t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negatives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2818656" cy="6294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happy.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988840"/>
            <a:ext cx="23328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3300"/>
                </a:solidFill>
              </a:rPr>
              <a:t>Was</a:t>
            </a:r>
            <a:r>
              <a:rPr lang="cs-CZ" sz="2600" dirty="0" smtClean="0"/>
              <a:t> he happy</a:t>
            </a:r>
            <a:r>
              <a:rPr lang="cs-CZ" sz="2600" dirty="0" smtClean="0">
                <a:solidFill>
                  <a:srgbClr val="FF3300"/>
                </a:solidFill>
              </a:rPr>
              <a:t>?</a:t>
            </a:r>
            <a:endParaRPr lang="cs-CZ" sz="2600" dirty="0">
              <a:solidFill>
                <a:srgbClr val="FF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988840"/>
            <a:ext cx="26641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He </a:t>
            </a:r>
            <a:r>
              <a:rPr lang="cs-CZ" sz="2600" dirty="0" err="1" smtClean="0">
                <a:solidFill>
                  <a:srgbClr val="FF3300"/>
                </a:solidFill>
              </a:rPr>
              <a:t>wasn</a:t>
            </a:r>
            <a:r>
              <a:rPr lang="cs-CZ" sz="2600" dirty="0" smtClean="0">
                <a:solidFill>
                  <a:srgbClr val="FF3300"/>
                </a:solidFill>
              </a:rPr>
              <a:t>´t</a:t>
            </a:r>
            <a:r>
              <a:rPr lang="cs-CZ" sz="2600" dirty="0" smtClean="0"/>
              <a:t> happy.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780928"/>
            <a:ext cx="21688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were</a:t>
            </a:r>
            <a:r>
              <a:rPr lang="cs-CZ" sz="2600" dirty="0" smtClean="0"/>
              <a:t> </a:t>
            </a:r>
            <a:r>
              <a:rPr lang="cs-CZ" sz="2600" dirty="0" err="1" smtClean="0"/>
              <a:t>late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780928"/>
            <a:ext cx="22281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3300"/>
                </a:solidFill>
              </a:rPr>
              <a:t>Were</a:t>
            </a:r>
            <a:r>
              <a:rPr lang="cs-CZ" sz="2600" dirty="0" smtClean="0">
                <a:solidFill>
                  <a:srgbClr val="FF3300"/>
                </a:solidFill>
              </a:rPr>
              <a:t>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late</a:t>
            </a:r>
            <a:r>
              <a:rPr lang="cs-CZ" sz="2600" dirty="0" smtClean="0">
                <a:solidFill>
                  <a:srgbClr val="FF3300"/>
                </a:solidFill>
              </a:rPr>
              <a:t>?</a:t>
            </a:r>
            <a:endParaRPr lang="cs-CZ" sz="2600" dirty="0">
              <a:solidFill>
                <a:srgbClr val="FF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2780928"/>
            <a:ext cx="25408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>
                <a:solidFill>
                  <a:srgbClr val="FF3300"/>
                </a:solidFill>
              </a:rPr>
              <a:t>weren</a:t>
            </a:r>
            <a:r>
              <a:rPr lang="cs-CZ" sz="2600" dirty="0" smtClean="0">
                <a:solidFill>
                  <a:srgbClr val="FF3300"/>
                </a:solidFill>
              </a:rPr>
              <a:t>´t </a:t>
            </a:r>
            <a:r>
              <a:rPr lang="cs-CZ" sz="2600" dirty="0" err="1" smtClean="0"/>
              <a:t>late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573016"/>
            <a:ext cx="294901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Our</a:t>
            </a:r>
            <a:r>
              <a:rPr lang="cs-CZ" sz="2600" dirty="0" smtClean="0"/>
              <a:t> </a:t>
            </a:r>
            <a:r>
              <a:rPr lang="cs-CZ" sz="2600" dirty="0" err="1" smtClean="0"/>
              <a:t>teacher</a:t>
            </a:r>
            <a:r>
              <a:rPr lang="cs-CZ" sz="2600" dirty="0" smtClean="0"/>
              <a:t>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ill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3573016"/>
            <a:ext cx="29984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3300"/>
                </a:solidFill>
              </a:rPr>
              <a:t>Was</a:t>
            </a:r>
            <a:r>
              <a:rPr lang="cs-CZ" sz="2600" dirty="0" smtClean="0">
                <a:solidFill>
                  <a:srgbClr val="FF3300"/>
                </a:solidFill>
              </a:rPr>
              <a:t> </a:t>
            </a:r>
            <a:r>
              <a:rPr lang="cs-CZ" sz="2600" dirty="0" err="1" smtClean="0"/>
              <a:t>our</a:t>
            </a:r>
            <a:r>
              <a:rPr lang="cs-CZ" sz="2600" dirty="0" smtClean="0"/>
              <a:t> </a:t>
            </a:r>
            <a:r>
              <a:rPr lang="cs-CZ" sz="2600" dirty="0" err="1" smtClean="0"/>
              <a:t>teacher</a:t>
            </a:r>
            <a:r>
              <a:rPr lang="cs-CZ" sz="2600" dirty="0" smtClean="0"/>
              <a:t> </a:t>
            </a:r>
            <a:r>
              <a:rPr lang="cs-CZ" sz="2600" dirty="0" err="1" smtClean="0"/>
              <a:t>ill</a:t>
            </a:r>
            <a:r>
              <a:rPr lang="cs-CZ" sz="2600" dirty="0" smtClean="0">
                <a:solidFill>
                  <a:srgbClr val="FF3300"/>
                </a:solidFill>
              </a:rPr>
              <a:t>?</a:t>
            </a:r>
            <a:endParaRPr lang="cs-CZ" sz="2600" dirty="0">
              <a:solidFill>
                <a:srgbClr val="FF33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501008"/>
            <a:ext cx="342991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Our</a:t>
            </a:r>
            <a:r>
              <a:rPr lang="cs-CZ" sz="2600" dirty="0" smtClean="0"/>
              <a:t> </a:t>
            </a:r>
            <a:r>
              <a:rPr lang="cs-CZ" sz="2600" dirty="0" err="1" smtClean="0"/>
              <a:t>teacher</a:t>
            </a:r>
            <a:r>
              <a:rPr lang="cs-CZ" sz="2600" dirty="0" smtClean="0"/>
              <a:t> </a:t>
            </a:r>
            <a:r>
              <a:rPr lang="cs-CZ" sz="2600" dirty="0" err="1" smtClean="0">
                <a:solidFill>
                  <a:srgbClr val="FF3300"/>
                </a:solidFill>
              </a:rPr>
              <a:t>wasn</a:t>
            </a:r>
            <a:r>
              <a:rPr lang="cs-CZ" sz="2600" dirty="0" smtClean="0">
                <a:solidFill>
                  <a:srgbClr val="FF3300"/>
                </a:solidFill>
              </a:rPr>
              <a:t>´t </a:t>
            </a:r>
            <a:r>
              <a:rPr lang="cs-CZ" sz="2600" dirty="0" err="1" smtClean="0"/>
              <a:t>ill</a:t>
            </a:r>
            <a:r>
              <a:rPr lang="cs-CZ" sz="2600" dirty="0"/>
              <a:t>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293096"/>
            <a:ext cx="42927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was</a:t>
            </a:r>
            <a:r>
              <a:rPr lang="cs-CZ" sz="2600" dirty="0" smtClean="0"/>
              <a:t> my </a:t>
            </a:r>
            <a:r>
              <a:rPr lang="cs-CZ" sz="2600" dirty="0" err="1" smtClean="0"/>
              <a:t>birthday</a:t>
            </a:r>
            <a:r>
              <a:rPr lang="cs-CZ" sz="2600" dirty="0" smtClean="0"/>
              <a:t> </a:t>
            </a:r>
            <a:r>
              <a:rPr lang="cs-CZ" sz="2600" dirty="0" err="1" smtClean="0"/>
              <a:t>yesterday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4293096"/>
            <a:ext cx="445993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>
                <a:solidFill>
                  <a:srgbClr val="FF3300"/>
                </a:solidFill>
              </a:rPr>
              <a:t>Was</a:t>
            </a:r>
            <a:r>
              <a:rPr lang="cs-CZ" sz="2600" dirty="0" smtClean="0">
                <a:solidFill>
                  <a:srgbClr val="FF3300"/>
                </a:solidFill>
              </a:rPr>
              <a:t> </a:t>
            </a:r>
            <a:r>
              <a:rPr lang="cs-CZ" sz="2600" dirty="0" err="1" smtClean="0"/>
              <a:t>it</a:t>
            </a:r>
            <a:r>
              <a:rPr lang="cs-CZ" sz="2600" dirty="0" smtClean="0"/>
              <a:t> my </a:t>
            </a:r>
            <a:r>
              <a:rPr lang="cs-CZ" sz="2600" dirty="0" err="1" smtClean="0"/>
              <a:t>birthday</a:t>
            </a:r>
            <a:r>
              <a:rPr lang="cs-CZ" sz="2600" dirty="0" smtClean="0"/>
              <a:t> </a:t>
            </a:r>
            <a:r>
              <a:rPr lang="cs-CZ" sz="2600" dirty="0" err="1" smtClean="0"/>
              <a:t>yesterday</a:t>
            </a:r>
            <a:r>
              <a:rPr lang="cs-CZ" sz="2600" dirty="0" smtClean="0">
                <a:solidFill>
                  <a:srgbClr val="FF3300"/>
                </a:solidFill>
              </a:rPr>
              <a:t>?</a:t>
            </a:r>
            <a:endParaRPr lang="cs-CZ" sz="2600" dirty="0">
              <a:solidFill>
                <a:srgbClr val="FF33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4941168"/>
            <a:ext cx="473834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w</a:t>
            </a:r>
            <a:r>
              <a:rPr lang="cs-CZ" sz="2600" dirty="0" err="1" smtClean="0">
                <a:solidFill>
                  <a:srgbClr val="FF3300"/>
                </a:solidFill>
              </a:rPr>
              <a:t>asn</a:t>
            </a:r>
            <a:r>
              <a:rPr lang="cs-CZ" sz="2600" dirty="0" smtClean="0">
                <a:solidFill>
                  <a:srgbClr val="FF3300"/>
                </a:solidFill>
              </a:rPr>
              <a:t>´t </a:t>
            </a:r>
            <a:r>
              <a:rPr lang="cs-CZ" sz="2600" dirty="0" smtClean="0"/>
              <a:t>my </a:t>
            </a:r>
            <a:r>
              <a:rPr lang="cs-CZ" sz="2600" dirty="0" err="1" smtClean="0"/>
              <a:t>birthday</a:t>
            </a:r>
            <a:r>
              <a:rPr lang="cs-CZ" sz="2600" dirty="0" smtClean="0"/>
              <a:t> </a:t>
            </a:r>
            <a:r>
              <a:rPr lang="cs-CZ" sz="2600" dirty="0" err="1" smtClean="0"/>
              <a:t>yesterday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3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slouží k výkladu a jednoduchému procvičení tvorby minulého času slovesa být</a:t>
            </a:r>
          </a:p>
          <a:p>
            <a:r>
              <a:rPr lang="cs-CZ" sz="2400" dirty="0" smtClean="0"/>
              <a:t>Materiál může být použit i  pro pouhé  zopakování látky</a:t>
            </a:r>
          </a:p>
          <a:p>
            <a:r>
              <a:rPr lang="cs-CZ" sz="2400" dirty="0" smtClean="0"/>
              <a:t>Prvních 5 </a:t>
            </a:r>
            <a:r>
              <a:rPr lang="cs-CZ" sz="2400" dirty="0" err="1" smtClean="0"/>
              <a:t>slidů</a:t>
            </a:r>
            <a:r>
              <a:rPr lang="cs-CZ" sz="2400" dirty="0" smtClean="0"/>
              <a:t> slouží k výkladu</a:t>
            </a:r>
          </a:p>
          <a:p>
            <a:r>
              <a:rPr lang="cs-CZ" sz="2400" dirty="0" smtClean="0"/>
              <a:t>6. slide slouží k procvičení – na </a:t>
            </a:r>
            <a:r>
              <a:rPr lang="cs-CZ" sz="2400" dirty="0" err="1" smtClean="0"/>
              <a:t>slidu</a:t>
            </a:r>
            <a:r>
              <a:rPr lang="cs-CZ" sz="2400" dirty="0" smtClean="0"/>
              <a:t> jsou 4 věty; vyučující či žák přečte jednu větu a jeho úkolem je poté říct, jak by tato věta zněla v záporu a v otázce; jakmile žák utvoří otázku/zápor, </a:t>
            </a:r>
            <a:r>
              <a:rPr lang="cs-CZ" sz="2400" dirty="0" err="1" smtClean="0"/>
              <a:t>poklikem</a:t>
            </a:r>
            <a:r>
              <a:rPr lang="cs-CZ" sz="2400" dirty="0" smtClean="0"/>
              <a:t> se vždy zobrazí správné řešení (vždy postupně u každé věty – nejprve otázka, poté zápor)</a:t>
            </a: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209</TotalTime>
  <Words>278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Název školy: ZŠ štětí, Ostrovní 300 Autor: Lenka Pizúrová Název materiálu: VY_32_INOVACE_AJ.8.01_past_simple_of_to_be Název: Past simple of to be Vzdělávací oblast: Jazyk a jazyková komunikace Vzdělávací obor: Cizí jazyk – anglický jazyk Téma: Minulý čas slovesa být Ročník: 8. školní rok: 2011/2012 Datum: 5. 10. 2011 Číslo operačního programu: CZ.1.07/1.4.00/21.1693</vt:lpstr>
      <vt:lpstr>TO BE – sloveso BÝT</vt:lpstr>
      <vt:lpstr>QUESTION - singular</vt:lpstr>
      <vt:lpstr>QUESTION - plural</vt:lpstr>
      <vt:lpstr>NEGATIVE</vt:lpstr>
      <vt:lpstr>Make questions and negatives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VY_32_INOVACE_Aj.7.ročník.01_Months and dates Název: Months and dates Číslo operačního programu: CZ.1.07/1.4.00/21.1693</dc:title>
  <dc:creator>Lenočka</dc:creator>
  <cp:lastModifiedBy>PC-03TY</cp:lastModifiedBy>
  <cp:revision>18</cp:revision>
  <dcterms:created xsi:type="dcterms:W3CDTF">2011-10-04T14:43:03Z</dcterms:created>
  <dcterms:modified xsi:type="dcterms:W3CDTF">2012-03-07T09:10:37Z</dcterms:modified>
</cp:coreProperties>
</file>