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3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21FAA88-7353-4890-BCF3-254FBC80624E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5568CEA6-F48A-4E78-8CB3-BC1F1EC2FC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052736"/>
            <a:ext cx="6779096" cy="884237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6973"/>
            <a:ext cx="8229600" cy="4012307"/>
          </a:xfrm>
        </p:spPr>
        <p:txBody>
          <a:bodyPr/>
          <a:lstStyle/>
          <a:p>
            <a:pPr marL="109728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109728" indent="0" algn="ctr">
              <a:buNone/>
            </a:pPr>
            <a:endParaRPr lang="cs-CZ" sz="32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109728" indent="0" algn="ctr">
              <a:buNone/>
            </a:pPr>
            <a:endParaRPr lang="cs-CZ" sz="32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109728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986" y="5877272"/>
            <a:ext cx="4792663" cy="956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792088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243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>
                <a:solidFill>
                  <a:prstClr val="white"/>
                </a:solidFill>
                <a:latin typeface="Algerian" pitchFamily="82" charset="0"/>
              </a:rPr>
              <a:t>SOCIÁLNÍ  </a:t>
            </a:r>
            <a:r>
              <a:rPr lang="cs-CZ" sz="6000" dirty="0" smtClean="0">
                <a:solidFill>
                  <a:prstClr val="white"/>
                </a:solidFill>
                <a:latin typeface="Algerian" pitchFamily="82" charset="0"/>
              </a:rPr>
              <a:t>ZABEZPEČENÍ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433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424456"/>
                </a:solidFill>
                <a:latin typeface="Algerian" pitchFamily="82" charset="0"/>
              </a:rPr>
              <a:t>SOCIÁLNÍ  </a:t>
            </a:r>
            <a:r>
              <a:rPr lang="cs-CZ" sz="4800" b="1" dirty="0" smtClean="0">
                <a:solidFill>
                  <a:srgbClr val="424456"/>
                </a:solidFill>
                <a:latin typeface="Algerian" pitchFamily="82" charset="0"/>
              </a:rPr>
              <a:t>ZABEZPEČENÍ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65616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  <a:defRPr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Pojistné na sociální zabezpečení zahrnuje platby na: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  <a:defRPr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nemocenské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pojištění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 startAt="2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důchodové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pojištění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 startAt="3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příspěvek na státní politiku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zaměstnanosti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  <a:defRPr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58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>
                <a:solidFill>
                  <a:srgbClr val="424456"/>
                </a:solidFill>
                <a:latin typeface="Broadway" pitchFamily="82" charset="0"/>
              </a:rPr>
              <a:t>NEMOCENSKÉ </a:t>
            </a:r>
            <a:r>
              <a:rPr lang="cs-CZ" dirty="0" smtClean="0">
                <a:solidFill>
                  <a:srgbClr val="424456"/>
                </a:solidFill>
                <a:latin typeface="Broadway" pitchFamily="82" charset="0"/>
              </a:rPr>
              <a:t> POJIŠTĚNI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649592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Účast na nemocenském pojištění zaměstnanců vzniká ze zákona a je povinná. 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dirty="0">
              <a:solidFill>
                <a:prstClr val="black"/>
              </a:solidFill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Osoby samostatně výdělečně činné si mohou platit nemocenské pojištění dobrovolně.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86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309320"/>
          </a:xfrm>
        </p:spPr>
        <p:txBody>
          <a:bodyPr>
            <a:normAutofit lnSpcReduction="10000"/>
          </a:bodyPr>
          <a:lstStyle/>
          <a:p>
            <a:pPr marL="109537" lvl="0" indent="0" fontAlgn="base">
              <a:spcAft>
                <a:spcPct val="0"/>
              </a:spcAft>
              <a:buClr>
                <a:srgbClr val="A04DA3"/>
              </a:buClr>
              <a:buNone/>
              <a:defRPr/>
            </a:pPr>
            <a:r>
              <a:rPr lang="cs-CZ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nemocenského pojištění zaměstnanců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vyplácí čtyři druhy dávek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r>
              <a:rPr lang="cs-CZ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nemocenské </a:t>
            </a:r>
            <a:endParaRPr lang="cs-CZ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r>
              <a:rPr lang="cs-CZ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ošetřovné</a:t>
            </a:r>
            <a:endParaRPr lang="cs-CZ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vyrovnávací příspěvek v těhotenství a mateřství</a:t>
            </a: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peněžitá pomoc v mateřství</a:t>
            </a:r>
          </a:p>
          <a:p>
            <a:pPr marL="623887" lvl="0" indent="-514350" fontAlgn="base">
              <a:spcAft>
                <a:spcPct val="0"/>
              </a:spcAft>
              <a:buClr>
                <a:srgbClr val="A04DA3"/>
              </a:buClr>
              <a:buFont typeface="+mj-lt"/>
              <a:buAutoNum type="arabicPeriod"/>
              <a:defRPr/>
            </a:pPr>
            <a:endParaRPr lang="cs-CZ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osoby samostatně výdělečně činné, pokud si platí nemocenské pojištění, mají nárok na nemocenské a peněžitou pomoc v mateřství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pracujete-li u více zaměstnavatelů, máte nárok jen na 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jednu dávku nemocenské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všechny dávky nemocenského pojištění vyplácejí</a:t>
            </a: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okresní správy sociálního zabezpečení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95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424456"/>
                </a:solidFill>
                <a:latin typeface="Times New Roman" pitchFamily="18" charset="0"/>
                <a:cs typeface="Times New Roman" pitchFamily="18" charset="0"/>
              </a:rPr>
              <a:t>PŘIHLÁŠENÍ K ÚČASTI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 zaměstnance podává formulář jeho zaměstnavatel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OSVČ se k účasti na nemocenském pojištění přihlašuje sama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499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>
                <a:solidFill>
                  <a:srgbClr val="424456"/>
                </a:solidFill>
                <a:latin typeface="Broadway" pitchFamily="82" charset="0"/>
              </a:rPr>
              <a:t>DŮCHODOVÉ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Podle zákona o důchodovém pojištění jsou osoby účastné tohoto pojištění, zabezpečeni v životních situacích jako je </a:t>
            </a:r>
            <a:r>
              <a:rPr lang="cs-CZ" u="sng" dirty="0">
                <a:solidFill>
                  <a:prstClr val="black"/>
                </a:solidFill>
              </a:rPr>
              <a:t>stáří, invalidita a úmrtí živitele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dirty="0">
              <a:solidFill>
                <a:prstClr val="black"/>
              </a:solidFill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Tehdy mají plátci pojistného nárok na vyplácení dávek důchodového zabezpečení.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75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509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424456"/>
                </a:solidFill>
                <a:latin typeface="Broadway" pitchFamily="82" charset="0"/>
                <a:cs typeface="Times New Roman" pitchFamily="18" charset="0"/>
              </a:rPr>
              <a:t>3.  PŘÍŠPĚVEK NA STÁTNÍ POLITIKU ZAMĚSTNANOSTI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09632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ÚČEL – podpora osob vedených v evidenci úřadu práce, vyplácená dle zákonných </a:t>
            </a:r>
            <a:r>
              <a:rPr lang="cs-CZ" dirty="0" smtClean="0">
                <a:solidFill>
                  <a:prstClr val="black"/>
                </a:solidFill>
              </a:rPr>
              <a:t>pravidel.</a:t>
            </a:r>
            <a:endParaRPr lang="cs-CZ" dirty="0">
              <a:solidFill>
                <a:prstClr val="black"/>
              </a:solidFill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dirty="0">
              <a:solidFill>
                <a:prstClr val="black"/>
              </a:solidFill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PLNĚNÍ – peněžitá pomoc v nezaměstnanosti, podpora tvorby nových pracovních míst v daném regionu (rekvalifikace, přeškolení</a:t>
            </a:r>
            <a:r>
              <a:rPr lang="cs-CZ" dirty="0" smtClean="0">
                <a:solidFill>
                  <a:prstClr val="black"/>
                </a:solidFill>
              </a:rPr>
              <a:t>….).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43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OPAKOVÁNÍ: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platby zahrnuje sociální zabezpečení.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Které dávky se vyplácí z nemocenského pojištění.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 jakých životních situacích nás zabezpečuje důchodové pojištění.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Jaký je účel příspěvku státní politiky zaměstnanosti. 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88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Algerian" pitchFamily="82" charset="0"/>
              </a:rPr>
              <a:t>KONEC</a:t>
            </a:r>
            <a:endParaRPr lang="cs-CZ" sz="6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180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Střední průmyslová škola a Střední odborná škola gastronomie a služeb, Most, příspěvková organizace</vt:lpstr>
      <vt:lpstr>SOCIÁLNÍ  ZABEZPEČENÍ</vt:lpstr>
      <vt:lpstr>SOCIÁLNÍ  ZABEZPEČENÍ</vt:lpstr>
      <vt:lpstr>NEMOCENSKÉ  POJIŠTĚNI</vt:lpstr>
      <vt:lpstr>Prezentace aplikace PowerPoint</vt:lpstr>
      <vt:lpstr>PŘIHLÁŠENÍ K ÚČASTI </vt:lpstr>
      <vt:lpstr>DŮCHODOVÉ  POJIŠTĚNÍ</vt:lpstr>
      <vt:lpstr>3.  PŘÍŠPĚVEK NA STÁTNÍ POLITIKU ZAMĚSTNANOSTI </vt:lpstr>
      <vt:lpstr>OPAKOVÁNÍ: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6</cp:revision>
  <dcterms:created xsi:type="dcterms:W3CDTF">2013-05-15T13:06:34Z</dcterms:created>
  <dcterms:modified xsi:type="dcterms:W3CDTF">2013-05-16T20:13:02Z</dcterms:modified>
</cp:coreProperties>
</file>