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56" r:id="rId3"/>
    <p:sldId id="257" r:id="rId4"/>
    <p:sldId id="263" r:id="rId5"/>
    <p:sldId id="258" r:id="rId6"/>
    <p:sldId id="267" r:id="rId7"/>
    <p:sldId id="266" r:id="rId8"/>
    <p:sldId id="268" r:id="rId9"/>
    <p:sldId id="269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21" autoAdjust="0"/>
    <p:restoredTop sz="94660"/>
  </p:normalViewPr>
  <p:slideViewPr>
    <p:cSldViewPr>
      <p:cViewPr varScale="1">
        <p:scale>
          <a:sx n="65" d="100"/>
          <a:sy n="65" d="100"/>
        </p:scale>
        <p:origin x="-146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C7896E-1F95-4339-B0E3-7DFC9CE9B0AB}" type="datetimeFigureOut">
              <a:rPr lang="cs-CZ" smtClean="0"/>
              <a:pPr/>
              <a:t>17.5.2013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F1771-FD8B-41CA-8617-21F095164E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C7896E-1F95-4339-B0E3-7DFC9CE9B0AB}" type="datetimeFigureOut">
              <a:rPr lang="cs-CZ" smtClean="0"/>
              <a:pPr/>
              <a:t>17.5.2013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F1771-FD8B-41CA-8617-21F095164E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C7896E-1F95-4339-B0E3-7DFC9CE9B0AB}" type="datetimeFigureOut">
              <a:rPr lang="cs-CZ" smtClean="0"/>
              <a:pPr/>
              <a:t>17.5.2013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F1771-FD8B-41CA-8617-21F095164E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C7896E-1F95-4339-B0E3-7DFC9CE9B0AB}" type="datetimeFigureOut">
              <a:rPr lang="cs-CZ" smtClean="0"/>
              <a:pPr/>
              <a:t>17.5.2013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F1771-FD8B-41CA-8617-21F095164E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0"/>
            <a:r>
              <a:rPr lang="cs-CZ" smtClean="0"/>
              <a:t>Druhá úroveň</a:t>
            </a:r>
          </a:p>
          <a:p>
            <a:pPr lvl="0"/>
            <a:r>
              <a:rPr lang="cs-CZ" smtClean="0"/>
              <a:t>Třetí úroveň</a:t>
            </a:r>
          </a:p>
          <a:p>
            <a:pPr lvl="0"/>
            <a:r>
              <a:rPr lang="cs-CZ" smtClean="0"/>
              <a:t>Čtvrtá úroveň</a:t>
            </a:r>
          </a:p>
          <a:p>
            <a:pPr lvl="0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C7896E-1F95-4339-B0E3-7DFC9CE9B0AB}" type="datetimeFigureOut">
              <a:rPr lang="cs-CZ" smtClean="0"/>
              <a:pPr/>
              <a:t>17.5.2013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F1771-FD8B-41CA-8617-21F095164E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C7896E-1F95-4339-B0E3-7DFC9CE9B0AB}" type="datetimeFigureOut">
              <a:rPr lang="cs-CZ" smtClean="0"/>
              <a:pPr/>
              <a:t>17.5.2013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F1771-FD8B-41CA-8617-21F095164E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C7896E-1F95-4339-B0E3-7DFC9CE9B0AB}" type="datetimeFigureOut">
              <a:rPr lang="cs-CZ" smtClean="0"/>
              <a:pPr/>
              <a:t>17.5.2013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F1771-FD8B-41CA-8617-21F095164E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C7896E-1F95-4339-B0E3-7DFC9CE9B0AB}" type="datetimeFigureOut">
              <a:rPr lang="cs-CZ" smtClean="0"/>
              <a:pPr/>
              <a:t>17.5.2013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F1771-FD8B-41CA-8617-21F095164E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C7896E-1F95-4339-B0E3-7DFC9CE9B0AB}" type="datetimeFigureOut">
              <a:rPr lang="cs-CZ" smtClean="0"/>
              <a:pPr/>
              <a:t>17.5.2013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F1771-FD8B-41CA-8617-21F095164E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C7896E-1F95-4339-B0E3-7DFC9CE9B0AB}" type="datetimeFigureOut">
              <a:rPr lang="cs-CZ" smtClean="0"/>
              <a:pPr/>
              <a:t>17.5.2013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F1771-FD8B-41CA-8617-21F095164E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C7896E-1F95-4339-B0E3-7DFC9CE9B0AB}" type="datetimeFigureOut">
              <a:rPr lang="cs-CZ" smtClean="0"/>
              <a:pPr/>
              <a:t>17.5.2013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F1771-FD8B-41CA-8617-21F095164E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C7896E-1F95-4339-B0E3-7DFC9CE9B0AB}" type="datetimeFigureOut">
              <a:rPr lang="cs-CZ" smtClean="0"/>
              <a:pPr/>
              <a:t>17.5.2013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5F1771-FD8B-41CA-8617-21F095164E8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ivanpankov.files.wordpress.com/2009/07/protuberance-2.jpg" TargetMode="External"/><Relationship Id="rId2" Type="http://schemas.openxmlformats.org/officeDocument/2006/relationships/hyperlink" Target="http://d1jqu7g1y74ds1.cloudfront.net/wp-content/uploads/2010/05/sunearthcompared.jpg" TargetMode="External"/><Relationship Id="rId1" Type="http://schemas.openxmlformats.org/officeDocument/2006/relationships/slideLayout" Target="../slideLayouts/slideLayout6.xml"/><Relationship Id="rId5" Type="http://schemas.openxmlformats.org/officeDocument/2006/relationships/hyperlink" Target="http://miriamswell.files.wordpress.com/2011/03/our-solar-system-circa-20091.jpg" TargetMode="External"/><Relationship Id="rId4" Type="http://schemas.openxmlformats.org/officeDocument/2006/relationships/hyperlink" Target="http://vtm.e15.cz/files/imagecache/dust_filerenderer_superbig/upload/aktuality/4253/kolik_v_m_je_sle_no_hv_zdo__4dff5ff425.jpg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xwGs8_otT64" TargetMode="External"/><Relationship Id="rId7" Type="http://schemas.openxmlformats.org/officeDocument/2006/relationships/hyperlink" Target="http://upload.wikimedia.org/wikipedia/commons/thumb/2/28/Lunar_eclipse_June_2011_Total.jpg/480px-Lunar_eclipse_June_2011_Total.jpg" TargetMode="External"/><Relationship Id="rId2" Type="http://schemas.openxmlformats.org/officeDocument/2006/relationships/hyperlink" Target="http://4.bp.blogspot.com/-ULFLtj8XkpQ/UJQSxWiQNlI/AAAAAAAAB5E/qfwE3KcUfeM/s1600/solar-eclipse-cartoon-lrg.en.jpg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www.youtube.com/watch?v=9smPJ7d_A5c" TargetMode="External"/><Relationship Id="rId5" Type="http://schemas.openxmlformats.org/officeDocument/2006/relationships/hyperlink" Target="http://adequatebird.com/wp-content/uploads/2010/06/lunarEclipse.png" TargetMode="External"/><Relationship Id="rId4" Type="http://schemas.openxmlformats.org/officeDocument/2006/relationships/hyperlink" Target="http://www.cairnsconferences.com.au/wp-content/uploads/2011/12/solar-eclipse.jpg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Zástupný symbol pro obsah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74304890"/>
              </p:ext>
            </p:extLst>
          </p:nvPr>
        </p:nvGraphicFramePr>
        <p:xfrm>
          <a:off x="428596" y="571481"/>
          <a:ext cx="8358217" cy="3544573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4006416"/>
                <a:gridCol w="4351801"/>
              </a:tblGrid>
              <a:tr h="2178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Název školy:</a:t>
                      </a:r>
                      <a:endParaRPr lang="cs-CZ" sz="1200" b="0" dirty="0">
                        <a:solidFill>
                          <a:schemeClr val="bg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ZŠ a MŠ Verneřice</a:t>
                      </a:r>
                      <a:endParaRPr lang="cs-CZ" sz="1200" b="0" dirty="0">
                        <a:solidFill>
                          <a:schemeClr val="bg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178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Autor výukového materiálu: 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Eduard Šram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178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Číslo projektu: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CZ.1.07/1.4.00/21.1526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178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Název: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smtClean="0">
                          <a:latin typeface="Times New Roman" pitchFamily="18" charset="0"/>
                          <a:cs typeface="Times New Roman" pitchFamily="18" charset="0"/>
                        </a:rPr>
                        <a:t>VY_32_INOVACE_V.NP13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178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Vytvořeno: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23. 9. 2012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178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Vzdělávací oblast: 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Člověk a příroda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178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Vzdělávací obor: 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Přírodopis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178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Tematický okruh: 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Sluneční soustava a vesmír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178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Určeno pro: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9. </a:t>
                      </a: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37685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Anotace: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Sluneční soustava: </a:t>
                      </a:r>
                      <a:r>
                        <a:rPr lang="cs-CZ" sz="12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Tělesa, Slunce, zatmění Slunce a Měsíce, poměrné velikosti.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7694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Metodický pokyn: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Prezentace slouží k obeznámení žáků s nejvýznamnějšími pojmy souvisejícími se sluneční soustavou. </a:t>
                      </a:r>
                      <a:r>
                        <a:rPr lang="cs-CZ" sz="12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K plnému využití učebního materiálu je třeba připojení k internetu, neboť prezentace obsahuje odkazy na video ukázky a obrázky</a:t>
                      </a:r>
                      <a:r>
                        <a:rPr lang="cs-CZ" sz="1200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.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321826">
                <a:tc grid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 pitchFamily="18" charset="0"/>
                          <a:cs typeface="Times New Roman" pitchFamily="18" charset="0"/>
                        </a:rPr>
                        <a:t>Autorem materiálu a všech jeho částí, není-li uvedeno jinak, je </a:t>
                      </a:r>
                      <a:r>
                        <a:rPr lang="cs-CZ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Eduard Šram.</a:t>
                      </a:r>
                      <a:endParaRPr lang="cs-CZ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Obrázek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356" y="4286256"/>
            <a:ext cx="5407660" cy="10382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80970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7200" b="1" dirty="0" smtClean="0">
                <a:solidFill>
                  <a:srgbClr val="FFFF00"/>
                </a:solidFill>
              </a:rPr>
              <a:t>Sluneční soustava</a:t>
            </a:r>
            <a:endParaRPr lang="cs-CZ" sz="72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034" y="714356"/>
            <a:ext cx="8229600" cy="5500726"/>
          </a:xfrm>
        </p:spPr>
        <p:txBody>
          <a:bodyPr anchor="ctr" anchorCtr="0">
            <a:normAutofit lnSpcReduction="10000"/>
          </a:bodyPr>
          <a:lstStyle/>
          <a:p>
            <a:r>
              <a:rPr lang="cs-CZ" sz="4400" b="1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</a:rPr>
              <a:t>Slunce</a:t>
            </a:r>
          </a:p>
          <a:p>
            <a:r>
              <a:rPr lang="cs-CZ" sz="4400" b="1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</a:rPr>
              <a:t>8 planet</a:t>
            </a:r>
          </a:p>
          <a:p>
            <a:r>
              <a:rPr lang="cs-CZ" sz="4400" b="1" dirty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</a:rPr>
              <a:t>t</a:t>
            </a:r>
            <a:r>
              <a:rPr lang="cs-CZ" sz="4400" b="1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</a:rPr>
              <a:t>rpasličí planety</a:t>
            </a:r>
          </a:p>
          <a:p>
            <a:r>
              <a:rPr lang="cs-CZ" sz="4400" b="1" dirty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</a:rPr>
              <a:t>m</a:t>
            </a:r>
            <a:r>
              <a:rPr lang="cs-CZ" sz="4400" b="1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</a:rPr>
              <a:t>ěsíce planet</a:t>
            </a:r>
          </a:p>
          <a:p>
            <a:r>
              <a:rPr lang="cs-CZ" sz="4400" b="1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</a:rPr>
              <a:t>asteroidy (planetky)</a:t>
            </a:r>
          </a:p>
          <a:p>
            <a:r>
              <a:rPr lang="cs-CZ" sz="4400" b="1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</a:rPr>
              <a:t>meteoroidy a prach</a:t>
            </a:r>
          </a:p>
          <a:p>
            <a:r>
              <a:rPr lang="cs-CZ" sz="4400" b="1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</a:rPr>
              <a:t>komety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rPr>
              <a:t>Planeta/Trpasličí planeta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000" b="1" u="sng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</a:rPr>
              <a:t>Planeta</a:t>
            </a:r>
            <a:r>
              <a:rPr lang="cs-CZ" sz="3000" b="1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</a:rPr>
              <a:t>: obíhá kolem Slunce, má dostatečnou hmotnost, aby ji gravitační síly zformovaly do přibližně kulového tvaru, </a:t>
            </a:r>
            <a:r>
              <a:rPr lang="cs-CZ" sz="3000" b="1" dirty="0" smtClean="0">
                <a:solidFill>
                  <a:srgbClr val="00B0F0"/>
                </a:solidFill>
                <a:effectLst>
                  <a:outerShdw blurRad="50800" dist="63500" dir="2700000" algn="tl">
                    <a:srgbClr val="000000"/>
                  </a:outerShdw>
                </a:effectLst>
              </a:rPr>
              <a:t>je dominantní </a:t>
            </a:r>
            <a:r>
              <a:rPr lang="cs-CZ" sz="3000" b="1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</a:rPr>
              <a:t>v zóně své oběžné dráhy</a:t>
            </a:r>
          </a:p>
          <a:p>
            <a:r>
              <a:rPr lang="cs-CZ" sz="3000" b="1" u="sng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</a:rPr>
              <a:t>Trpasličí planeta</a:t>
            </a:r>
            <a:r>
              <a:rPr lang="cs-CZ" sz="3000" b="1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</a:rPr>
              <a:t>: obíhá kolem Slunce, má dostatečnou hmotnost, aby ji gravitační síly zformovaly do přibližně kulového tvaru, v zóně své oběžné dráhy </a:t>
            </a:r>
            <a:r>
              <a:rPr lang="cs-CZ" sz="3000" b="1" dirty="0" smtClean="0">
                <a:solidFill>
                  <a:srgbClr val="00B0F0"/>
                </a:solidFill>
                <a:effectLst>
                  <a:outerShdw blurRad="50800" dist="63500" dir="2700000" algn="tl">
                    <a:srgbClr val="000000"/>
                  </a:outerShdw>
                </a:effectLst>
              </a:rPr>
              <a:t>není dominantní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11222"/>
          </a:xfrm>
        </p:spPr>
        <p:txBody>
          <a:bodyPr anchor="t" anchorCtr="0">
            <a:normAutofit fontScale="90000"/>
          </a:bodyPr>
          <a:lstStyle/>
          <a:p>
            <a:r>
              <a:rPr lang="cs-CZ" sz="6000" b="1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rPr>
              <a:t>Slunce</a:t>
            </a:r>
            <a:br>
              <a:rPr lang="cs-CZ" sz="6000" b="1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rPr>
            </a:br>
            <a:endParaRPr lang="cs-CZ" sz="2800" b="1" dirty="0">
              <a:solidFill>
                <a:srgbClr val="FFFF00"/>
              </a:solidFill>
              <a:effectLst>
                <a:outerShdw blurRad="50800" dist="63500" dir="2700000" algn="tl">
                  <a:srgbClr val="000000"/>
                </a:outerShdw>
              </a:effectLst>
              <a:latin typeface="+mn-lt"/>
              <a:ea typeface="+mn-ea"/>
              <a:cs typeface="+mn-cs"/>
            </a:endParaRPr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500034" y="1428736"/>
            <a:ext cx="8229600" cy="500066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6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/>
            </a:r>
            <a:br>
              <a:rPr kumimoji="0" lang="cs-CZ" sz="6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</a:br>
            <a:endParaRPr kumimoji="0" lang="cs-CZ" sz="2800" b="1" i="0" u="none" strike="noStrike" kern="120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>
                <a:outerShdw blurRad="50800" dist="635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714348" y="1278467"/>
            <a:ext cx="7572428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3000" b="1" u="sng" dirty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</a:rPr>
              <a:t>S</a:t>
            </a:r>
            <a:r>
              <a:rPr lang="cs-CZ" sz="3000" b="1" u="sng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rPr>
              <a:t>třední vzdálenost od Země</a:t>
            </a:r>
            <a:r>
              <a:rPr lang="cs-CZ" sz="3000" b="1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rPr>
              <a:t>: 150 000 000 km (1 AU)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3000" b="1" u="sng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rPr>
              <a:t>Hmotnost</a:t>
            </a:r>
            <a:r>
              <a:rPr lang="cs-CZ" sz="3000" b="1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rPr>
              <a:t>: 332 950 Zemí, 99,8 % celé sluneční soustavy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3000" b="1" u="sng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rPr>
              <a:t>Hustota</a:t>
            </a:r>
            <a:r>
              <a:rPr lang="cs-CZ" sz="3000" b="1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rPr>
              <a:t>: 1, 4 g/cm</a:t>
            </a:r>
            <a:r>
              <a:rPr lang="cs-CZ" sz="3000" b="1" baseline="30000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rPr>
              <a:t>3</a:t>
            </a:r>
            <a:r>
              <a:rPr lang="cs-CZ" sz="3000" b="1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rPr>
              <a:t> 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3000" b="1" u="sng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rPr>
              <a:t>Hmotnostní složení</a:t>
            </a:r>
            <a:r>
              <a:rPr lang="cs-CZ" sz="3000" b="1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rPr>
              <a:t>: ¾ vodík, ¼ helium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3000" b="1" u="sng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rPr>
              <a:t>Složení v počtu atomů</a:t>
            </a:r>
            <a:r>
              <a:rPr lang="cs-CZ" sz="3000" b="1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rPr>
              <a:t>: 92,1 % </a:t>
            </a:r>
            <a:r>
              <a:rPr lang="cs-CZ" sz="3000" b="1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rPr>
              <a:t>vodík</a:t>
            </a:r>
            <a:r>
              <a:rPr lang="cs-CZ" sz="3000" b="1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rPr>
              <a:t>, 7,8 % </a:t>
            </a:r>
            <a:r>
              <a:rPr lang="cs-CZ" sz="3000" b="1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rPr>
              <a:t>helium, dále kyslík, uhlík, dusík atd.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3000" b="1" u="sng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rPr>
              <a:t>Teplota povrchu</a:t>
            </a:r>
            <a:r>
              <a:rPr lang="cs-CZ" sz="3000" b="1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rPr>
              <a:t>: přibližně 6000°C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3000" b="1" u="sng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rPr>
              <a:t>Teplota jádra</a:t>
            </a:r>
            <a:r>
              <a:rPr lang="cs-CZ" sz="3000" b="1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rPr>
              <a:t>: přibližně 15 000 000°C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3000" b="1" u="sng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rPr>
              <a:t>Doba rotace</a:t>
            </a:r>
            <a:r>
              <a:rPr lang="cs-CZ" sz="3000" b="1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rPr>
              <a:t>: 25 dní, 9 h</a:t>
            </a:r>
            <a:endParaRPr lang="cs-CZ" sz="3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11222"/>
          </a:xfrm>
        </p:spPr>
        <p:txBody>
          <a:bodyPr anchor="t" anchorCtr="0">
            <a:normAutofit fontScale="90000"/>
          </a:bodyPr>
          <a:lstStyle/>
          <a:p>
            <a:r>
              <a:rPr lang="cs-CZ" sz="6000" b="1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rPr>
              <a:t>Slunce</a:t>
            </a:r>
            <a:br>
              <a:rPr lang="cs-CZ" sz="6000" b="1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rPr>
            </a:br>
            <a:endParaRPr lang="cs-CZ" sz="2800" b="1" dirty="0">
              <a:solidFill>
                <a:srgbClr val="FFFF00"/>
              </a:solidFill>
              <a:effectLst>
                <a:outerShdw blurRad="50800" dist="63500" dir="2700000" algn="tl">
                  <a:srgbClr val="000000"/>
                </a:outerShdw>
              </a:effectLst>
              <a:latin typeface="+mn-lt"/>
              <a:ea typeface="+mn-ea"/>
              <a:cs typeface="+mn-cs"/>
            </a:endParaRPr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500034" y="1428736"/>
            <a:ext cx="8229600" cy="500066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6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/>
            </a:r>
            <a:br>
              <a:rPr kumimoji="0" lang="cs-CZ" sz="6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</a:br>
            <a:endParaRPr kumimoji="0" lang="cs-CZ" sz="2800" b="1" i="0" u="none" strike="noStrike" kern="120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>
                <a:outerShdw blurRad="50800" dist="635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695010" y="1274436"/>
            <a:ext cx="7734641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2800" b="1" u="sng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</a:rPr>
              <a:t>Gravitace na povrchu</a:t>
            </a:r>
            <a:r>
              <a:rPr lang="cs-CZ" sz="2800" b="1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rPr>
              <a:t>: téměř 274 m/s</a:t>
            </a:r>
            <a:r>
              <a:rPr lang="cs-CZ" sz="2800" b="1" baseline="30000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rPr>
              <a:t>2</a:t>
            </a:r>
            <a:r>
              <a:rPr lang="cs-CZ" sz="2800" b="1" baseline="-25000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rPr>
              <a:t> </a:t>
            </a:r>
            <a:r>
              <a:rPr lang="cs-CZ" sz="2800" b="1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rPr>
              <a:t>, srovnejte se Zemí</a:t>
            </a:r>
            <a:endParaRPr lang="cs-CZ" sz="2800" b="1" baseline="-25000" dirty="0" smtClean="0">
              <a:solidFill>
                <a:srgbClr val="FFFF00"/>
              </a:solidFill>
              <a:effectLst>
                <a:outerShdw blurRad="50800" dist="63500" dir="2700000" algn="tl">
                  <a:srgbClr val="000000"/>
                </a:outerShdw>
              </a:effectLst>
              <a:latin typeface="+mn-lt"/>
              <a:ea typeface="+mn-ea"/>
              <a:cs typeface="+mn-cs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cs-CZ" sz="2800" b="1" u="sng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rPr>
              <a:t>Stáří</a:t>
            </a:r>
            <a:r>
              <a:rPr lang="cs-CZ" sz="2800" b="1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rPr>
              <a:t>: přibližně 4,6 miliardy let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b="1" u="sng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rPr>
              <a:t>Význam pro život</a:t>
            </a:r>
            <a:r>
              <a:rPr lang="cs-CZ" sz="2800" b="1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rPr>
              <a:t>: zcela zásadní – zdroj energie: vysvětlete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b="1" u="sng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rPr>
              <a:t>Zdroj sluneční energie</a:t>
            </a:r>
            <a:r>
              <a:rPr lang="cs-CZ" sz="2800" b="1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rPr>
              <a:t>: termojaderná fúze – „přeměna“ vodíku na helium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b="1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</a:rPr>
              <a:t>Vzdálenost Slunce Země světlo urazí za přibližně </a:t>
            </a:r>
            <a:r>
              <a:rPr lang="cs-CZ" sz="2800" b="1" u="sng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</a:rPr>
              <a:t>500 s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b="1" u="sng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rPr>
              <a:t>Budoucí vývoj</a:t>
            </a:r>
            <a:r>
              <a:rPr lang="cs-CZ" sz="2800" b="1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rPr>
              <a:t>: přeměna Slunce v tzv. červeného (též rudého) obra s následným pohlcením blízkých vnitřních planet</a:t>
            </a:r>
          </a:p>
        </p:txBody>
      </p:sp>
    </p:spTree>
    <p:extLst>
      <p:ext uri="{BB962C8B-B14F-4D97-AF65-F5344CB8AC3E}">
        <p14:creationId xmlns:p14="http://schemas.microsoft.com/office/powerpoint/2010/main" val="3184278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11222"/>
          </a:xfrm>
        </p:spPr>
        <p:txBody>
          <a:bodyPr anchor="t" anchorCtr="0">
            <a:normAutofit fontScale="90000"/>
          </a:bodyPr>
          <a:lstStyle/>
          <a:p>
            <a:r>
              <a:rPr lang="cs-CZ" sz="6000" b="1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rPr>
              <a:t>Slunce</a:t>
            </a:r>
            <a:br>
              <a:rPr lang="cs-CZ" sz="6000" b="1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rPr>
            </a:br>
            <a:endParaRPr lang="cs-CZ" sz="2800" b="1" dirty="0">
              <a:solidFill>
                <a:srgbClr val="FFFF00"/>
              </a:solidFill>
              <a:effectLst>
                <a:outerShdw blurRad="50800" dist="63500" dir="2700000" algn="tl">
                  <a:srgbClr val="000000"/>
                </a:outerShdw>
              </a:effectLst>
              <a:latin typeface="+mn-lt"/>
              <a:ea typeface="+mn-ea"/>
              <a:cs typeface="+mn-cs"/>
            </a:endParaRPr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500034" y="1428736"/>
            <a:ext cx="8229600" cy="500066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6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/>
            </a:r>
            <a:br>
              <a:rPr kumimoji="0" lang="cs-CZ" sz="6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</a:br>
            <a:endParaRPr kumimoji="0" lang="cs-CZ" sz="2800" b="1" i="0" u="none" strike="noStrike" kern="120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>
                <a:outerShdw blurRad="50800" dist="635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714348" y="1500174"/>
            <a:ext cx="757242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4000" b="1" u="sng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</a:rPr>
              <a:t>Srovnání velikosti se Zemí </a:t>
            </a:r>
            <a:r>
              <a:rPr lang="cs-CZ" sz="4000" b="1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</a:rPr>
              <a:t>: </a:t>
            </a:r>
            <a:r>
              <a:rPr lang="cs-CZ" sz="4000" b="1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  <a:hlinkClick r:id="rId2"/>
              </a:rPr>
              <a:t>obr. 1</a:t>
            </a:r>
            <a:endParaRPr lang="cs-CZ" sz="4000" b="1" dirty="0" smtClean="0">
              <a:solidFill>
                <a:srgbClr val="FFFF00"/>
              </a:solidFill>
              <a:effectLst>
                <a:outerShdw blurRad="50800" dist="63500" dir="2700000" algn="tl">
                  <a:srgbClr val="000000"/>
                </a:outerShdw>
              </a:effectLst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cs-CZ" sz="4000" b="1" u="sng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</a:rPr>
              <a:t>Protuberance:</a:t>
            </a:r>
            <a:r>
              <a:rPr lang="cs-CZ" sz="4000" b="1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</a:rPr>
              <a:t> </a:t>
            </a:r>
            <a:r>
              <a:rPr lang="cs-CZ" sz="4000" b="1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  <a:hlinkClick r:id="rId3"/>
              </a:rPr>
              <a:t>obr. 2</a:t>
            </a:r>
            <a:endParaRPr lang="cs-CZ" sz="4000" b="1" dirty="0" smtClean="0">
              <a:solidFill>
                <a:srgbClr val="FFFF00"/>
              </a:solidFill>
              <a:effectLst>
                <a:outerShdw blurRad="50800" dist="63500" dir="2700000" algn="tl">
                  <a:srgbClr val="000000"/>
                </a:outerShdw>
              </a:effectLst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cs-CZ" sz="4000" b="1" u="sng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</a:rPr>
              <a:t>Sluneční skvrny</a:t>
            </a:r>
            <a:r>
              <a:rPr lang="cs-CZ" sz="4000" b="1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</a:rPr>
              <a:t>: </a:t>
            </a:r>
            <a:r>
              <a:rPr lang="cs-CZ" sz="4000" b="1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  <a:hlinkClick r:id="rId4"/>
              </a:rPr>
              <a:t>obr. 3</a:t>
            </a:r>
            <a:endParaRPr lang="cs-CZ" sz="4000" b="1" dirty="0" smtClean="0">
              <a:solidFill>
                <a:srgbClr val="FFFF00"/>
              </a:solidFill>
              <a:effectLst>
                <a:outerShdw blurRad="50800" dist="63500" dir="2700000" algn="tl">
                  <a:srgbClr val="000000"/>
                </a:outerShdw>
              </a:effectLst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cs-CZ" sz="4000" b="1" u="sng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</a:rPr>
              <a:t>Poměrná velikost těles ve sluneční soustavě</a:t>
            </a:r>
            <a:r>
              <a:rPr lang="cs-CZ" sz="4000" b="1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</a:rPr>
              <a:t>: </a:t>
            </a:r>
            <a:r>
              <a:rPr lang="cs-CZ" sz="4000" b="1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  <a:hlinkClick r:id="rId5"/>
              </a:rPr>
              <a:t>obr. 4</a:t>
            </a:r>
            <a:endParaRPr lang="cs-CZ" sz="4000" b="1" dirty="0" smtClean="0">
              <a:solidFill>
                <a:srgbClr val="FFFF00"/>
              </a:solidFill>
              <a:effectLst>
                <a:outerShdw blurRad="50800" dist="63500" dir="2700000" algn="tl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83112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11222"/>
          </a:xfrm>
        </p:spPr>
        <p:txBody>
          <a:bodyPr anchor="t" anchorCtr="0">
            <a:normAutofit fontScale="90000"/>
          </a:bodyPr>
          <a:lstStyle/>
          <a:p>
            <a:r>
              <a:rPr lang="cs-CZ" sz="6000" b="1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rPr>
              <a:t>Zatmění Slunce a Měsíce</a:t>
            </a:r>
            <a:br>
              <a:rPr lang="cs-CZ" sz="6000" b="1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rPr>
            </a:br>
            <a:endParaRPr lang="cs-CZ" sz="2800" b="1" dirty="0">
              <a:solidFill>
                <a:srgbClr val="FFFF00"/>
              </a:solidFill>
              <a:effectLst>
                <a:outerShdw blurRad="50800" dist="63500" dir="2700000" algn="tl">
                  <a:srgbClr val="000000"/>
                </a:outerShdw>
              </a:effectLst>
              <a:latin typeface="+mn-lt"/>
              <a:ea typeface="+mn-ea"/>
              <a:cs typeface="+mn-cs"/>
            </a:endParaRPr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500034" y="1428736"/>
            <a:ext cx="8229600" cy="500066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6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/>
            </a:r>
            <a:br>
              <a:rPr kumimoji="0" lang="cs-CZ" sz="6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</a:br>
            <a:endParaRPr kumimoji="0" lang="cs-CZ" sz="2800" b="1" i="0" u="none" strike="noStrike" kern="120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>
                <a:outerShdw blurRad="50800" dist="635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785786" y="1857364"/>
            <a:ext cx="757242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3000" b="1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</a:rPr>
              <a:t>Měsíc úplně nebo částečně zakryje sluneční kotouč: </a:t>
            </a:r>
            <a:r>
              <a:rPr lang="cs-CZ" sz="3000" b="1" u="sng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</a:rPr>
              <a:t>Zatmění Slunce</a:t>
            </a:r>
            <a:endParaRPr lang="cs-CZ" sz="3000" b="1" u="sng" baseline="-25000" dirty="0" smtClean="0">
              <a:solidFill>
                <a:srgbClr val="FFFF00"/>
              </a:solidFill>
              <a:effectLst>
                <a:outerShdw blurRad="50800" dist="63500" dir="2700000" algn="tl">
                  <a:srgbClr val="000000"/>
                </a:outerShdw>
              </a:effectLst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cs-CZ" sz="3000" b="1" u="sng" dirty="0" err="1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rPr>
              <a:t>Schema</a:t>
            </a:r>
            <a:r>
              <a:rPr lang="cs-CZ" sz="3000" b="1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rPr>
              <a:t> – </a:t>
            </a:r>
            <a:r>
              <a:rPr lang="cs-CZ" sz="3000" b="1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  <a:hlinkClick r:id="rId2"/>
              </a:rPr>
              <a:t>obr. 5</a:t>
            </a:r>
            <a:r>
              <a:rPr lang="cs-CZ" sz="3000" b="1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rPr>
              <a:t>, </a:t>
            </a:r>
            <a:r>
              <a:rPr lang="cs-CZ" sz="3000" b="1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  <a:hlinkClick r:id="rId3"/>
              </a:rPr>
              <a:t>animace</a:t>
            </a:r>
            <a:endParaRPr lang="cs-CZ" sz="3000" b="1" dirty="0" smtClean="0">
              <a:solidFill>
                <a:srgbClr val="FFFF00"/>
              </a:solidFill>
              <a:effectLst>
                <a:outerShdw blurRad="50800" dist="63500" dir="2700000" algn="tl">
                  <a:srgbClr val="000000"/>
                </a:outerShdw>
              </a:effectLst>
              <a:latin typeface="+mn-lt"/>
              <a:ea typeface="+mn-ea"/>
              <a:cs typeface="+mn-cs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cs-CZ" sz="3000" b="1" u="sng" dirty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</a:rPr>
              <a:t>Úplné </a:t>
            </a:r>
            <a:r>
              <a:rPr lang="cs-CZ" sz="3000" b="1" u="sng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</a:rPr>
              <a:t>z</a:t>
            </a:r>
            <a:r>
              <a:rPr lang="cs-CZ" sz="3000" b="1" u="sng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rPr>
              <a:t>atmění Slunce</a:t>
            </a:r>
            <a:r>
              <a:rPr lang="cs-CZ" sz="3000" b="1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rPr>
              <a:t> – </a:t>
            </a:r>
            <a:r>
              <a:rPr lang="cs-CZ" sz="3000" b="1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  <a:hlinkClick r:id="rId4"/>
              </a:rPr>
              <a:t>obr. 6</a:t>
            </a:r>
            <a:endParaRPr lang="cs-CZ" sz="3000" b="1" dirty="0" smtClean="0">
              <a:solidFill>
                <a:srgbClr val="FFFF00"/>
              </a:solidFill>
              <a:effectLst>
                <a:outerShdw blurRad="50800" dist="63500" dir="2700000" algn="tl">
                  <a:srgbClr val="000000"/>
                </a:outerShdw>
              </a:effectLst>
              <a:latin typeface="+mn-lt"/>
              <a:ea typeface="+mn-ea"/>
              <a:cs typeface="+mn-cs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cs-CZ" sz="3000" b="1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rPr>
              <a:t>Měsíční kotouč je úplně nebo částečně zastíněn planetou Zemí: </a:t>
            </a:r>
            <a:r>
              <a:rPr lang="cs-CZ" sz="3000" b="1" u="sng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rPr>
              <a:t>Zatmění Měsíce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3000" b="1" u="sng" dirty="0" err="1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rPr>
              <a:t>Schema</a:t>
            </a:r>
            <a:r>
              <a:rPr lang="cs-CZ" sz="3000" b="1" dirty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</a:rPr>
              <a:t> </a:t>
            </a:r>
            <a:r>
              <a:rPr lang="cs-CZ" sz="3000" b="1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</a:rPr>
              <a:t>– </a:t>
            </a:r>
            <a:r>
              <a:rPr lang="cs-CZ" sz="3000" b="1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  <a:hlinkClick r:id="rId5"/>
              </a:rPr>
              <a:t>obr. 7</a:t>
            </a:r>
            <a:r>
              <a:rPr lang="cs-CZ" sz="3000" b="1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</a:rPr>
              <a:t>, </a:t>
            </a:r>
            <a:r>
              <a:rPr lang="cs-CZ" sz="3000" b="1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  <a:hlinkClick r:id="rId6"/>
              </a:rPr>
              <a:t>animace</a:t>
            </a:r>
            <a:endParaRPr lang="cs-CZ" sz="3000" b="1" dirty="0" smtClean="0">
              <a:solidFill>
                <a:srgbClr val="FFFF00"/>
              </a:solidFill>
              <a:effectLst>
                <a:outerShdw blurRad="50800" dist="63500" dir="2700000" algn="tl">
                  <a:srgbClr val="000000"/>
                </a:outerShdw>
              </a:effectLst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cs-CZ" sz="3000" b="1" u="sng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</a:rPr>
              <a:t>Zatmění Měsíce </a:t>
            </a:r>
            <a:r>
              <a:rPr lang="cs-CZ" sz="3000" b="1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</a:rPr>
              <a:t>– </a:t>
            </a:r>
            <a:r>
              <a:rPr lang="cs-CZ" sz="3000" b="1" dirty="0" smtClean="0">
                <a:solidFill>
                  <a:srgbClr val="FFFF00"/>
                </a:solidFill>
                <a:effectLst>
                  <a:outerShdw blurRad="50800" dist="63500" dir="2700000" algn="tl">
                    <a:srgbClr val="000000"/>
                  </a:outerShdw>
                </a:effectLst>
                <a:hlinkClick r:id="rId7"/>
              </a:rPr>
              <a:t>obr. 8</a:t>
            </a:r>
            <a:endParaRPr lang="cs-CZ" sz="3000" b="1" dirty="0" smtClean="0">
              <a:solidFill>
                <a:srgbClr val="FFFF00"/>
              </a:solidFill>
              <a:effectLst>
                <a:outerShdw blurRad="50800" dist="63500" dir="2700000" algn="tl">
                  <a:srgbClr val="000000"/>
                </a:outerShdw>
              </a:effectLst>
            </a:endParaRPr>
          </a:p>
          <a:p>
            <a:pPr marL="457200" indent="-457200">
              <a:buFont typeface="Arial" pitchFamily="34" charset="0"/>
              <a:buChar char="•"/>
            </a:pPr>
            <a:endParaRPr lang="cs-CZ" sz="3000" b="1" dirty="0" smtClean="0">
              <a:solidFill>
                <a:srgbClr val="FFFF00"/>
              </a:solidFill>
              <a:effectLst>
                <a:outerShdw blurRad="50800" dist="63500" dir="2700000" algn="tl">
                  <a:srgbClr val="000000"/>
                </a:outerShdw>
              </a:effectLst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70342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2285992"/>
            <a:ext cx="8229600" cy="1143000"/>
          </a:xfrm>
        </p:spPr>
        <p:txBody>
          <a:bodyPr/>
          <a:lstStyle/>
          <a:p>
            <a:r>
              <a:rPr lang="cs-CZ" b="1" dirty="0" smtClean="0">
                <a:solidFill>
                  <a:srgbClr val="FFFF00"/>
                </a:solidFill>
              </a:rPr>
              <a:t>Za pozornost děkuji.</a:t>
            </a:r>
            <a:endParaRPr lang="cs-CZ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307</TotalTime>
  <Words>431</Words>
  <Application>Microsoft Office PowerPoint</Application>
  <PresentationFormat>Předvádění na obrazovce (4:3)</PresentationFormat>
  <Paragraphs>67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Prezentace aplikace PowerPoint</vt:lpstr>
      <vt:lpstr>Sluneční soustava</vt:lpstr>
      <vt:lpstr>Prezentace aplikace PowerPoint</vt:lpstr>
      <vt:lpstr>Planeta/Trpasličí planeta</vt:lpstr>
      <vt:lpstr>Slunce </vt:lpstr>
      <vt:lpstr>Slunce </vt:lpstr>
      <vt:lpstr>Slunce </vt:lpstr>
      <vt:lpstr>Zatmění Slunce a Měsíce </vt:lpstr>
      <vt:lpstr>Za pozornost děkuji.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Sluneční soustava a Slunce</dc:title>
  <dc:creator>User1</dc:creator>
  <cp:lastModifiedBy>bendji</cp:lastModifiedBy>
  <cp:revision>29</cp:revision>
  <dcterms:created xsi:type="dcterms:W3CDTF">2011-09-28T08:36:14Z</dcterms:created>
  <dcterms:modified xsi:type="dcterms:W3CDTF">2013-05-17T10:07:21Z</dcterms:modified>
</cp:coreProperties>
</file>