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69" r:id="rId1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11" autoAdjust="0"/>
  </p:normalViewPr>
  <p:slideViewPr>
    <p:cSldViewPr>
      <p:cViewPr>
        <p:scale>
          <a:sx n="80" d="100"/>
          <a:sy n="80" d="100"/>
        </p:scale>
        <p:origin x="-576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CFD09AA-F448-4950-8B4B-61DC1020BDF9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9DDB8F7-C0FD-43FE-8B00-AB32157691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31396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4FA01ED-0755-4D9E-BFE9-02EAE413A8B3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4CCFBC7-F570-4377-9044-B85FF6B981C6}" type="slidenum">
              <a:rPr lang="cs-CZ" smtClean="0"/>
              <a:pPr>
                <a:defRPr/>
              </a:pPr>
              <a:t>12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DEC75D-7EA3-4046-B6C6-DDFC978BF94F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DEA033-5A36-4631-B47F-6924C0ACBC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4FA98-DD40-48EE-9C6C-376970A6B85F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0E8BA6-F526-48BB-BDBB-BEEF9BBDD7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B35F02-19F3-4FAF-8CF9-5C410325B3DF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96D2B9-AA25-4730-BFA6-06F98111ED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DB2310-E439-47A7-A5B8-B927A1056516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CC5F0A-0846-4CB3-9A39-0AEFE35038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D77193-60C8-401F-B0A2-FDE0A13DE181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4C6DEB-B9B8-41A5-BE8D-08E7518F88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81DBC3-5FCD-4929-81A5-3F96BA1764E8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30559-2F84-42C2-9BC1-CE87C2ACF4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33674-DD94-40D5-96AF-397A7E77C219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6FADF1-E0F9-4987-9B1F-9BE71D849DD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061107-3641-471D-A089-F127654794AB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031153-031D-4A3E-B368-B2A699C8EB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BAACEC-DD44-475F-B74F-B2E22D54A3B3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93851D-0488-4D6F-BC94-E2D99E1F1B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05E851-A32A-4ADC-BD5B-89B57888441F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5243CA-DB55-484A-B153-C17AD4E60C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CA0037-3A66-4B15-A0CB-D1D474357DEB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CB6615-5CBF-4256-9174-FC7BFA6CFF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27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 smtClean="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41137487-13B1-44DD-B1E1-330239F5BC22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 smtClean="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C5FEA288-AE3C-4509-9BA6-3C93F493EB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9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fontAlgn="base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fontAlgn="base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cs.wikipedia.org/wiki/Let_L-23_Super_Blan%C3%ADk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cs.wikipedia.org/wiki/Soubor:Cz75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sub.cz/en/photogallery.html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ub.cz/en/photogallery.html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z/search?q=kulovnice+cz+557&amp;hl=cs&amp;source=lnms&amp;tbm=isch&amp;sa=X&amp;ei=oJ6TUZzLG4WgtAabv4DwDA&amp;ved=0CAcQ_AUoAQ&amp;biw=1252&amp;bih" TargetMode="External"/><Relationship Id="rId3" Type="http://schemas.openxmlformats.org/officeDocument/2006/relationships/hyperlink" Target="http://www.google.cz/imgres?imgurl=http://www.ballistica.cz/fotky22766/fotos/_vyr_87CZ_858_TACTICAL.png&amp;imgrefurl=http://www.ballistica.cz/ballistica/eshop/" TargetMode="External"/><Relationship Id="rId7" Type="http://schemas.openxmlformats.org/officeDocument/2006/relationships/hyperlink" Target="http://www.planes.cz/cs/photo/1135199/l-33-solo-ok-7427-aeroklub-cr-plzen-letkov-lkpl" TargetMode="External"/><Relationship Id="rId2" Type="http://schemas.openxmlformats.org/officeDocument/2006/relationships/hyperlink" Target="http://cs.wikipedia.org/wiki/Soubor:Cz75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Let_L-23_Super_Blan%C3%ADk" TargetMode="External"/><Relationship Id="rId5" Type="http://schemas.openxmlformats.org/officeDocument/2006/relationships/hyperlink" Target="http://www.tes.cz/" TargetMode="External"/><Relationship Id="rId4" Type="http://schemas.openxmlformats.org/officeDocument/2006/relationships/hyperlink" Target="http://www.sub.cz/en/photogallery.htmlhttp: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Obrázek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6" descr="LOGO_obdelnik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8175" y="534988"/>
            <a:ext cx="3094038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4453" name="Group 117"/>
          <p:cNvGraphicFramePr>
            <a:graphicFrameLocks noGrp="1"/>
          </p:cNvGraphicFramePr>
          <p:nvPr/>
        </p:nvGraphicFramePr>
        <p:xfrm>
          <a:off x="971550" y="1989138"/>
          <a:ext cx="7345363" cy="2250440"/>
        </p:xfrm>
        <a:graphic>
          <a:graphicData uri="http://schemas.openxmlformats.org/drawingml/2006/table">
            <a:tbl>
              <a:tblPr/>
              <a:tblGrid>
                <a:gridCol w="3673475"/>
                <a:gridCol w="3671888"/>
              </a:tblGrid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Základní škola T. G. Masaryka, Bojkovice, okres Uherské Hradiště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Iva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Drgáčová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7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VY-32-INOVACE-11-Zlínský kraj-průmysl strojírenský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3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TÉMATICKÝ CELEK: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Místo, kde žijeme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CZ.1.07/1.4.00/21.0882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Strojírenský průmysl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endParaRPr lang="cs-CZ" dirty="0" smtClean="0"/>
          </a:p>
          <a:p>
            <a:pPr lvl="1"/>
            <a:r>
              <a:rPr lang="cs-CZ" dirty="0" smtClean="0"/>
              <a:t>výroba různých strojů a zařízení (auta, lodě, letadla)</a:t>
            </a:r>
          </a:p>
          <a:p>
            <a:pPr lvl="1"/>
            <a:endParaRPr lang="cs-CZ" dirty="0" smtClean="0"/>
          </a:p>
          <a:p>
            <a:pPr lvl="1"/>
            <a:r>
              <a:rPr lang="cs-CZ" dirty="0" smtClean="0"/>
              <a:t>výroba malých letadel, střelných zbraní, ocelových konstrukcí, mostových jeřábů, různých elektrických strojů)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Letadla Kunovice</a:t>
            </a:r>
            <a:endParaRPr lang="cs-CZ" dirty="0"/>
          </a:p>
        </p:txBody>
      </p:sp>
      <p:pic>
        <p:nvPicPr>
          <p:cNvPr id="6" name="Zástupný symbol pro obsah 5" descr="BlanikL23.jpg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258888" y="1484313"/>
            <a:ext cx="6769100" cy="4675187"/>
          </a:xfrm>
        </p:spPr>
      </p:pic>
      <p:sp>
        <p:nvSpPr>
          <p:cNvPr id="7" name="TextovéPole 6"/>
          <p:cNvSpPr txBox="1"/>
          <p:nvPr/>
        </p:nvSpPr>
        <p:spPr>
          <a:xfrm>
            <a:off x="1619250" y="6308725"/>
            <a:ext cx="6337300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L 23 </a:t>
            </a:r>
            <a:r>
              <a:rPr lang="cs-CZ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Superblaník</a:t>
            </a:r>
            <a:endParaRPr lang="cs-CZ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solo1.jpg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42988" y="692150"/>
            <a:ext cx="7062787" cy="4708525"/>
          </a:xfrm>
        </p:spPr>
      </p:pic>
      <p:sp>
        <p:nvSpPr>
          <p:cNvPr id="5" name="TextovéPole 4"/>
          <p:cNvSpPr txBox="1"/>
          <p:nvPr/>
        </p:nvSpPr>
        <p:spPr>
          <a:xfrm>
            <a:off x="1403350" y="5732463"/>
            <a:ext cx="6408738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L 33 </a:t>
            </a:r>
            <a:r>
              <a:rPr lang="cs-CZ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Solo</a:t>
            </a:r>
            <a:endParaRPr lang="cs-CZ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L4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16013" y="836613"/>
            <a:ext cx="6983412" cy="4587875"/>
          </a:xfrm>
        </p:spPr>
      </p:pic>
      <p:sp>
        <p:nvSpPr>
          <p:cNvPr id="5" name="TextovéPole 4"/>
          <p:cNvSpPr txBox="1"/>
          <p:nvPr/>
        </p:nvSpPr>
        <p:spPr>
          <a:xfrm>
            <a:off x="1692275" y="5876925"/>
            <a:ext cx="6192838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L 410 UVP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Česká Zbrojovka</a:t>
            </a:r>
            <a:br>
              <a:rPr lang="cs-CZ" dirty="0" smtClean="0"/>
            </a:br>
            <a:r>
              <a:rPr lang="cs-CZ" dirty="0" smtClean="0"/>
              <a:t>Uherský Brod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pistole</a:t>
            </a:r>
          </a:p>
          <a:p>
            <a:endParaRPr lang="cs-CZ" dirty="0" smtClean="0"/>
          </a:p>
          <a:p>
            <a:r>
              <a:rPr lang="cs-CZ" dirty="0" smtClean="0"/>
              <a:t>kulovnice</a:t>
            </a:r>
          </a:p>
          <a:p>
            <a:endParaRPr lang="cs-CZ" dirty="0" smtClean="0"/>
          </a:p>
          <a:p>
            <a:r>
              <a:rPr lang="cs-CZ" dirty="0" smtClean="0"/>
              <a:t>zbraně pro sport a hobby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CZ_75_P-02.png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755650" y="620713"/>
            <a:ext cx="7229475" cy="5068887"/>
          </a:xfrm>
        </p:spPr>
      </p:pic>
      <p:sp>
        <p:nvSpPr>
          <p:cNvPr id="5" name="TextovéPole 4"/>
          <p:cNvSpPr txBox="1"/>
          <p:nvPr/>
        </p:nvSpPr>
        <p:spPr>
          <a:xfrm>
            <a:off x="1908175" y="5661025"/>
            <a:ext cx="4967288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Pistole CZ 75 P-02</a:t>
            </a:r>
          </a:p>
        </p:txBody>
      </p:sp>
      <p:sp>
        <p:nvSpPr>
          <p:cNvPr id="2" name="Obdélník 1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CZ_527_SYNTHETIC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84213" y="1773238"/>
            <a:ext cx="8229600" cy="2354262"/>
          </a:xfrm>
        </p:spPr>
      </p:pic>
      <p:sp>
        <p:nvSpPr>
          <p:cNvPr id="5" name="TextovéPole 4"/>
          <p:cNvSpPr txBox="1"/>
          <p:nvPr/>
        </p:nvSpPr>
        <p:spPr>
          <a:xfrm>
            <a:off x="2339975" y="5013325"/>
            <a:ext cx="4608513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Kulovnice CZ 527 SYNTHETIC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CZ_858_TACTICAL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3850" y="1196975"/>
            <a:ext cx="10493375" cy="3003550"/>
          </a:xfrm>
        </p:spPr>
      </p:pic>
      <p:sp>
        <p:nvSpPr>
          <p:cNvPr id="5" name="TextovéPole 4"/>
          <p:cNvSpPr txBox="1"/>
          <p:nvPr/>
        </p:nvSpPr>
        <p:spPr>
          <a:xfrm>
            <a:off x="2051050" y="4868863"/>
            <a:ext cx="518477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CZ 858 TACTICAL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Slovácké strojírny</a:t>
            </a:r>
            <a:br>
              <a:rPr lang="cs-CZ" dirty="0" smtClean="0"/>
            </a:br>
            <a:r>
              <a:rPr lang="cs-CZ" dirty="0" smtClean="0"/>
              <a:t>Uherský Brod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r>
              <a:rPr lang="cs-CZ" dirty="0" smtClean="0"/>
              <a:t>ocelové konstrukce</a:t>
            </a:r>
          </a:p>
          <a:p>
            <a:pPr>
              <a:buFont typeface="Wingdings 2" pitchFamily="18" charset="2"/>
              <a:buNone/>
            </a:pPr>
            <a:endParaRPr lang="cs-CZ" dirty="0" smtClean="0"/>
          </a:p>
          <a:p>
            <a:r>
              <a:rPr lang="cs-CZ" dirty="0" smtClean="0"/>
              <a:t>mostové jeřáby, aj.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Zástupný symbol pro obsah 5" descr="Strojirny1.jpg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913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Zástupný symbol pro obsah 3" descr="Strojirny3.jpg">
            <a:hlinkClick r:id="rId3"/>
          </p:cNvPr>
          <p:cNvPicPr>
            <a:picLocks noGrp="1" noChangeAspect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TES Vsetín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výroba klasických elektrických strojů a </a:t>
            </a:r>
            <a:r>
              <a:rPr lang="cs-CZ" smtClean="0"/>
              <a:t>jejich   komponentů</a:t>
            </a:r>
            <a:endParaRPr lang="cs-CZ" dirty="0" smtClean="0"/>
          </a:p>
        </p:txBody>
      </p:sp>
      <p:pic>
        <p:nvPicPr>
          <p:cNvPr id="4" name="Obrázek 3" descr="TES Vseti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2781300"/>
            <a:ext cx="5832475" cy="389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Kvíz</a:t>
            </a:r>
            <a:endParaRPr lang="cs-CZ" dirty="0"/>
          </a:p>
        </p:txBody>
      </p:sp>
      <p:sp>
        <p:nvSpPr>
          <p:cNvPr id="4" name="Zástupný symbol pro text 2"/>
          <p:cNvSpPr txBox="1">
            <a:spLocks/>
          </p:cNvSpPr>
          <p:nvPr/>
        </p:nvSpPr>
        <p:spPr bwMode="auto">
          <a:xfrm>
            <a:off x="457200" y="1816224"/>
            <a:ext cx="3888432" cy="4205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s-CZ" i="1" kern="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Štěrkopísky se těží v okolí</a:t>
            </a:r>
            <a:endParaRPr kumimoji="0" lang="cs-CZ" sz="1800" b="0" i="1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1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</a:rPr>
              <a:t>	a) Luhačovic</a:t>
            </a:r>
          </a:p>
          <a:p>
            <a:pPr marL="914400" marR="0" lvl="1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</a:rPr>
              <a:t>	b) Otrokovic</a:t>
            </a:r>
          </a:p>
          <a:p>
            <a:pPr marL="914400" marR="0" lvl="1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</a:rPr>
              <a:t>	c) Vizovic</a:t>
            </a:r>
          </a:p>
          <a:p>
            <a:pPr marL="914400" marR="0" lvl="1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</a:rPr>
              <a:t>	d) Kroměříže</a:t>
            </a:r>
          </a:p>
          <a:p>
            <a:pPr marL="914400" marR="0" lvl="1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</a:endParaRPr>
          </a:p>
          <a:p>
            <a:pPr marL="914400" marR="0" lvl="1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</a:endParaRPr>
          </a:p>
          <a:p>
            <a:pPr marL="914400" lvl="1" indent="-514350" eaLnBrk="0" hangingPunct="0">
              <a:spcBef>
                <a:spcPct val="20000"/>
              </a:spcBef>
              <a:buClr>
                <a:schemeClr val="tx1"/>
              </a:buClr>
            </a:pPr>
            <a:r>
              <a:rPr lang="cs-CZ" i="1" kern="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Leoš Janáček si oblíbil a často</a:t>
            </a:r>
            <a:endParaRPr kumimoji="0" lang="cs-CZ" sz="1800" b="0" i="1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</a:endParaRPr>
          </a:p>
          <a:p>
            <a:pPr marL="914400" lvl="1" indent="-514350" eaLnBrk="0" hangingPunct="0">
              <a:spcBef>
                <a:spcPct val="20000"/>
              </a:spcBef>
              <a:buClr>
                <a:schemeClr val="tx1"/>
              </a:buClr>
            </a:pPr>
            <a:r>
              <a:rPr lang="cs-CZ" i="1" kern="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navštěvoval </a:t>
            </a: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</a:endParaRPr>
          </a:p>
          <a:p>
            <a:pPr marL="914400" marR="0" lvl="1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</a:rPr>
              <a:t>	a) Zlín</a:t>
            </a:r>
          </a:p>
          <a:p>
            <a:pPr marL="914400" marR="0" lvl="1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</a:rPr>
              <a:t>	b) Bojkovice</a:t>
            </a:r>
          </a:p>
          <a:p>
            <a:pPr marL="914400" marR="0" lvl="1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</a:rPr>
              <a:t>	c) Luhačovice</a:t>
            </a:r>
          </a:p>
          <a:p>
            <a:pPr marL="914400" marR="0" lvl="1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</a:rPr>
              <a:t>	d) Chřiby</a:t>
            </a:r>
          </a:p>
          <a:p>
            <a:pPr marL="914400" marR="0" lvl="1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endParaRPr kumimoji="0" lang="cs-CZ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</a:endParaRPr>
          </a:p>
          <a:p>
            <a:pPr marL="914400" marR="0" lvl="1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endParaRPr kumimoji="0" lang="cs-CZ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</a:endParaRPr>
          </a:p>
          <a:p>
            <a:pPr marL="914400" marR="0" lvl="1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 typeface="+mj-lt"/>
              <a:buAutoNum type="arabicPeriod"/>
              <a:tabLst/>
              <a:defRPr/>
            </a:pPr>
            <a:endParaRPr kumimoji="0" lang="cs-CZ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</a:endParaRPr>
          </a:p>
        </p:txBody>
      </p:sp>
      <p:sp>
        <p:nvSpPr>
          <p:cNvPr id="5" name="Zástupný symbol pro text 2"/>
          <p:cNvSpPr txBox="1">
            <a:spLocks/>
          </p:cNvSpPr>
          <p:nvPr/>
        </p:nvSpPr>
        <p:spPr bwMode="auto">
          <a:xfrm>
            <a:off x="4788024" y="1772816"/>
            <a:ext cx="3888432" cy="4205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kumimoji="0" lang="cs-CZ" sz="1800" b="0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Která</a:t>
            </a:r>
            <a:r>
              <a:rPr kumimoji="0" lang="cs-CZ" sz="1800" b="0" i="1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řeka protéká Zlínem</a:t>
            </a:r>
            <a:r>
              <a:rPr kumimoji="0" lang="cs-CZ" sz="1800" b="0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?</a:t>
            </a:r>
          </a:p>
          <a:p>
            <a:pPr marL="914400" marR="0" lvl="1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</a:rPr>
              <a:t>	a) Dřevěnice</a:t>
            </a:r>
          </a:p>
          <a:p>
            <a:pPr marL="914400" marR="0" lvl="1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</a:rPr>
              <a:t>	b) Moravice</a:t>
            </a:r>
          </a:p>
          <a:p>
            <a:pPr marL="914400" marR="0" lvl="1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</a:rPr>
              <a:t>	c) Morava</a:t>
            </a:r>
          </a:p>
          <a:p>
            <a:pPr marL="914400" marR="0" lvl="1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</a:rPr>
              <a:t>	d) </a:t>
            </a:r>
            <a:r>
              <a:rPr kumimoji="0" lang="cs-CZ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</a:rPr>
              <a:t>Dřevnice</a:t>
            </a: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</a:endParaRPr>
          </a:p>
          <a:p>
            <a:pPr marL="914400" marR="0" lvl="1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endParaRPr kumimoji="0" lang="cs-CZ" sz="1800" b="0" i="1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</a:endParaRPr>
          </a:p>
          <a:p>
            <a:pPr marL="914400" marR="0" lvl="1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endParaRPr kumimoji="0" lang="cs-CZ" sz="1800" b="0" i="1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</a:endParaRPr>
          </a:p>
          <a:p>
            <a:pPr marL="914400" marR="0" lvl="1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r>
              <a:rPr kumimoji="0" lang="cs-CZ" sz="1800" b="0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</a:rPr>
              <a:t>U kterého města najdeme horu</a:t>
            </a:r>
            <a:r>
              <a:rPr lang="cs-CZ" i="1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 </a:t>
            </a:r>
            <a:endParaRPr lang="cs-CZ" i="1" kern="0" dirty="0" smtClean="0"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  <a:p>
            <a:pPr marL="914400" marR="0" lvl="1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r>
              <a:rPr kumimoji="0" lang="cs-CZ" sz="1800" b="0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</a:rPr>
              <a:t>Ještěd? </a:t>
            </a:r>
          </a:p>
          <a:p>
            <a:pPr marL="914400" marR="0" lvl="1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</a:rPr>
              <a:t>	a) Pardubice</a:t>
            </a:r>
          </a:p>
          <a:p>
            <a:pPr marL="914400" marR="0" lvl="1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</a:rPr>
              <a:t>	b) Liberec</a:t>
            </a:r>
          </a:p>
          <a:p>
            <a:pPr marL="914400" marR="0" lvl="1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</a:rPr>
              <a:t>	c) Napajedla</a:t>
            </a:r>
          </a:p>
          <a:p>
            <a:pPr marL="914400" marR="0" lvl="1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</a:rPr>
              <a:t>	d)</a:t>
            </a:r>
            <a:r>
              <a:rPr kumimoji="0" lang="cs-CZ" sz="18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</a:rPr>
              <a:t> Karlova Studánka</a:t>
            </a: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</a:endParaRPr>
          </a:p>
          <a:p>
            <a:pPr marL="914400" marR="0" lvl="1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endParaRPr kumimoji="0" lang="cs-CZ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</a:endParaRPr>
          </a:p>
          <a:p>
            <a:pPr marL="914400" marR="0" lvl="1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None/>
              <a:tabLst/>
              <a:defRPr/>
            </a:pPr>
            <a:endParaRPr kumimoji="0" lang="cs-CZ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</a:endParaRPr>
          </a:p>
          <a:p>
            <a:pPr marL="914400" marR="0" lvl="1" indent="-5143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 typeface="+mj-lt"/>
              <a:buAutoNum type="arabicPeriod"/>
              <a:tabLst/>
              <a:defRPr/>
            </a:pPr>
            <a:endParaRPr kumimoji="0" lang="cs-CZ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600" dirty="0">
                <a:hlinkClick r:id="rId2"/>
              </a:rPr>
              <a:t>http://</a:t>
            </a:r>
            <a:r>
              <a:rPr lang="cs-CZ" sz="1600" dirty="0" smtClean="0">
                <a:hlinkClick r:id="rId2"/>
              </a:rPr>
              <a:t>cs.wikipedia.org/wiki/Soubor:Cz75.jpg</a:t>
            </a:r>
            <a:endParaRPr lang="cs-CZ" sz="1600" dirty="0" smtClean="0"/>
          </a:p>
          <a:p>
            <a:r>
              <a:rPr lang="cs-CZ" sz="1600" dirty="0">
                <a:hlinkClick r:id="rId3"/>
              </a:rPr>
              <a:t>http://www.google.cz/imgres?imgurl=http://www.ballistica.cz/fotky22766/fotos/_vyr_87CZ_858_TACTICAL.png&amp;imgrefurl=http://</a:t>
            </a:r>
            <a:r>
              <a:rPr lang="cs-CZ" sz="1600" dirty="0" smtClean="0">
                <a:hlinkClick r:id="rId3"/>
              </a:rPr>
              <a:t>www.ballistica.cz/ballistica/eshop/</a:t>
            </a:r>
            <a:endParaRPr lang="cs-CZ" sz="1600" dirty="0" smtClean="0"/>
          </a:p>
          <a:p>
            <a:r>
              <a:rPr lang="cs-CZ" sz="1600" dirty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www.sub.cz/en/photogallery.htmlhttp://</a:t>
            </a:r>
            <a:endParaRPr lang="cs-CZ" sz="1600" dirty="0" smtClean="0">
              <a:hlinkClick r:id="rId5"/>
            </a:endParaRPr>
          </a:p>
          <a:p>
            <a:r>
              <a:rPr lang="cs-CZ" sz="1600" dirty="0" smtClean="0">
                <a:hlinkClick r:id="rId5"/>
              </a:rPr>
              <a:t>www.tes.cz/</a:t>
            </a:r>
            <a:endParaRPr lang="cs-CZ" sz="1600" dirty="0" smtClean="0"/>
          </a:p>
          <a:p>
            <a:r>
              <a:rPr lang="cs-CZ" sz="1600" dirty="0">
                <a:hlinkClick r:id="rId6"/>
              </a:rPr>
              <a:t>http://</a:t>
            </a:r>
            <a:r>
              <a:rPr lang="cs-CZ" sz="1600" dirty="0" smtClean="0">
                <a:hlinkClick r:id="rId6"/>
              </a:rPr>
              <a:t>cs.wikipedia.org/wiki/Let_L-23_Super_Blan%C3%ADk</a:t>
            </a:r>
            <a:endParaRPr lang="cs-CZ" sz="1600" dirty="0" smtClean="0"/>
          </a:p>
          <a:p>
            <a:r>
              <a:rPr lang="cs-CZ" sz="1600" dirty="0">
                <a:hlinkClick r:id="rId7"/>
              </a:rPr>
              <a:t>http://</a:t>
            </a:r>
            <a:r>
              <a:rPr lang="cs-CZ" sz="1600" dirty="0" smtClean="0">
                <a:hlinkClick r:id="rId7"/>
              </a:rPr>
              <a:t>www.planes.cz/cs/photo/1135199/l-33-solo-ok-7427-aeroklub-cr-plzen-letkov-lkpl</a:t>
            </a:r>
            <a:endParaRPr lang="cs-CZ" sz="1600" dirty="0" smtClean="0"/>
          </a:p>
          <a:p>
            <a:r>
              <a:rPr lang="cs-CZ" sz="1600" b="1" u="sng" dirty="0">
                <a:hlinkClick r:id="rId8"/>
              </a:rPr>
              <a:t>http</a:t>
            </a:r>
            <a:r>
              <a:rPr lang="cs-CZ" sz="1600" b="1" u="sng">
                <a:hlinkClick r:id="rId8"/>
              </a:rPr>
              <a:t>://</a:t>
            </a:r>
            <a:r>
              <a:rPr lang="cs-CZ" sz="1600" b="1" u="sng" smtClean="0">
                <a:hlinkClick r:id="rId8"/>
              </a:rPr>
              <a:t>www.google.cz/search?q=kulovnice+cz+557&amp;hl=cs&amp;source=lnms&amp;tbm=isch&amp;sa=X&amp;ei=oJ6TUZzLG4WgtAabv4DwDA&amp;ved=0CAcQ_AUoAQ&amp;biw=1252&amp;bih</a:t>
            </a:r>
            <a:endParaRPr lang="cs-CZ" sz="1600" dirty="0" smtClean="0"/>
          </a:p>
          <a:p>
            <a:r>
              <a:rPr lang="cs-CZ" sz="1600" dirty="0" smtClean="0"/>
              <a:t>Petr Chalupa, Věra Štiková – Vlastivěda 5, učebnice pro 5. ročník základní školy, Brno: Nová škola, </a:t>
            </a:r>
            <a:r>
              <a:rPr lang="cs-CZ" sz="1600" dirty="0" err="1" smtClean="0"/>
              <a:t>s.r.o.,ISBN</a:t>
            </a:r>
            <a:r>
              <a:rPr lang="cs-CZ" sz="1600" dirty="0" smtClean="0"/>
              <a:t> 80-7289-059-X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348</TotalTime>
  <Words>177</Words>
  <Application>Microsoft Office PowerPoint</Application>
  <PresentationFormat>Předvádění na obrazovce (4:3)</PresentationFormat>
  <Paragraphs>75</Paragraphs>
  <Slides>15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Vrchol</vt:lpstr>
      <vt:lpstr>Prezentace aplikace PowerPoint</vt:lpstr>
      <vt:lpstr>Strojírenský průmysl</vt:lpstr>
      <vt:lpstr>Letadla Kunovice</vt:lpstr>
      <vt:lpstr>Prezentace aplikace PowerPoint</vt:lpstr>
      <vt:lpstr>Prezentace aplikace PowerPoint</vt:lpstr>
      <vt:lpstr>Česká Zbrojovka Uherský Brod</vt:lpstr>
      <vt:lpstr>Prezentace aplikace PowerPoint</vt:lpstr>
      <vt:lpstr>Prezentace aplikace PowerPoint</vt:lpstr>
      <vt:lpstr>Prezentace aplikace PowerPoint</vt:lpstr>
      <vt:lpstr>Slovácké strojírny Uherský Brod</vt:lpstr>
      <vt:lpstr>Prezentace aplikace PowerPoint</vt:lpstr>
      <vt:lpstr>Prezentace aplikace PowerPoint</vt:lpstr>
      <vt:lpstr>TES Vsetín</vt:lpstr>
      <vt:lpstr>Kvíz</vt:lpstr>
      <vt:lpstr>Použité 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Drgáčová Iva</cp:lastModifiedBy>
  <cp:revision>38</cp:revision>
  <dcterms:created xsi:type="dcterms:W3CDTF">2011-06-20T10:40:08Z</dcterms:created>
  <dcterms:modified xsi:type="dcterms:W3CDTF">2013-05-18T18:50:46Z</dcterms:modified>
</cp:coreProperties>
</file>