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90" r:id="rId2"/>
    <p:sldId id="258" r:id="rId3"/>
    <p:sldId id="259" r:id="rId4"/>
    <p:sldId id="293" r:id="rId5"/>
    <p:sldId id="260" r:id="rId6"/>
    <p:sldId id="294" r:id="rId7"/>
    <p:sldId id="261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3" r:id="rId17"/>
    <p:sldId id="274" r:id="rId18"/>
    <p:sldId id="275" r:id="rId19"/>
    <p:sldId id="276" r:id="rId20"/>
    <p:sldId id="277" r:id="rId21"/>
    <p:sldId id="278" r:id="rId22"/>
    <p:sldId id="280" r:id="rId23"/>
    <p:sldId id="281" r:id="rId24"/>
    <p:sldId id="283" r:id="rId25"/>
    <p:sldId id="284" r:id="rId26"/>
    <p:sldId id="285" r:id="rId27"/>
    <p:sldId id="286" r:id="rId28"/>
    <p:sldId id="287" r:id="rId29"/>
    <p:sldId id="291" r:id="rId30"/>
    <p:sldId id="292" r:id="rId31"/>
    <p:sldId id="295" r:id="rId3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-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nice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nice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nice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//upload.wikimedia.org/wikipedia/commons/7/7b/Nebra_Scheibe.jpg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b/bd/Nov%C3%A9_M%C4%9Bsto_nad_Metuj%C3%AD_sundials_2011_3.jpg" TargetMode="Externa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upload.wikimedia.org/wikipedia/commons/7/7b/Clepsydra-Diagram-Fancy.jpe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hyperlink" Target="//upload.wikimedia.org/wikipedia/commons/f/f6/Wooden_hourglass_2.jpg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://upload.wikimedia.org/wikipedia/commons/a/ad/Standard_time_zones_of_the_world.png" TargetMode="Externa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hyperlink" Target="http://upload.wikimedia.org/wikipedia/commons/7/71/Time_zones_of_Europe.svg" TargetMode="Externa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EL%C4%8C" TargetMode="External"/><Relationship Id="rId3" Type="http://schemas.openxmlformats.org/officeDocument/2006/relationships/hyperlink" Target="http://cs.wikipedia.org/wiki/Stonehenge" TargetMode="External"/><Relationship Id="rId7" Type="http://schemas.openxmlformats.org/officeDocument/2006/relationships/hyperlink" Target="http://cs.wikipedia.org/wiki/%C4%8Casov%C3%A9_p%C3%A1smo" TargetMode="External"/><Relationship Id="rId2" Type="http://schemas.openxmlformats.org/officeDocument/2006/relationships/hyperlink" Target="http://cs.wikipedia.org/wiki/Hydrosf%C3%A9r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%C4%8Cas" TargetMode="External"/><Relationship Id="rId5" Type="http://schemas.openxmlformats.org/officeDocument/2006/relationships/hyperlink" Target="http://cs.wikipedia.org/wiki/Vodn%C3%AD_hodiny" TargetMode="External"/><Relationship Id="rId4" Type="http://schemas.openxmlformats.org/officeDocument/2006/relationships/hyperlink" Target="http://cs.wikipedia.org/wiki/Slune%C4%8Dn%C3%AD_hodiny" TargetMode="External"/><Relationship Id="rId9" Type="http://schemas.openxmlformats.org/officeDocument/2006/relationships/hyperlink" Target="http://cs.wikipedia.org/wiki/St%C5%99edoevropsk%C3%BD_%C4%8Das" TargetMode="Externa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Nov%C3%A9_M%C4%9Bsto_nad_Metuj%C3%AD_sundials_2011_3.jpg" TargetMode="External"/><Relationship Id="rId3" Type="http://schemas.openxmlformats.org/officeDocument/2006/relationships/hyperlink" Target="http://cs.wikipedia.org/wiki/Soubor:Equinox-50.jpg" TargetMode="External"/><Relationship Id="rId7" Type="http://schemas.openxmlformats.org/officeDocument/2006/relationships/hyperlink" Target="http://cs.wikipedia.org/wiki/Soubor:Nebra_Scheibe.jpg" TargetMode="External"/><Relationship Id="rId2" Type="http://schemas.openxmlformats.org/officeDocument/2006/relationships/hyperlink" Target="http://cs.wikipedia.org/wiki/Soubor:Oscillating_pendulum.gi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Stonehenge-Green.jpg" TargetMode="External"/><Relationship Id="rId5" Type="http://schemas.openxmlformats.org/officeDocument/2006/relationships/hyperlink" Target="http://cs.wikipedia.org/wiki/Soubor:Mond_Grafik1.jpg" TargetMode="External"/><Relationship Id="rId10" Type="http://schemas.openxmlformats.org/officeDocument/2006/relationships/hyperlink" Target="http://cs.wikipedia.org/wiki/Soubor:Wooden_hourglass_2.jpg" TargetMode="External"/><Relationship Id="rId4" Type="http://schemas.openxmlformats.org/officeDocument/2006/relationships/hyperlink" Target="http://cs.wikipedia.org/wiki/Soubor:Mond_Phasen.jpg" TargetMode="External"/><Relationship Id="rId9" Type="http://schemas.openxmlformats.org/officeDocument/2006/relationships/hyperlink" Target="http://cs.wikipedia.org/wiki/Soubor:Clepsydra-Diagram-Fancy.jpeg" TargetMode="Externa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International_Date_Line.png" TargetMode="External"/><Relationship Id="rId2" Type="http://schemas.openxmlformats.org/officeDocument/2006/relationships/hyperlink" Target="http://cs.wikipedia.org/wiki/Soubor:Timezones2008.p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Time_zones_of_Europe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3894" y="50727"/>
            <a:ext cx="5256212" cy="132556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Rectangle 3"/>
          <p:cNvSpPr>
            <a:spLocks noGrp="1" noChangeArrowheads="1"/>
          </p:cNvSpPr>
          <p:nvPr/>
        </p:nvSpPr>
        <p:spPr bwMode="auto">
          <a:xfrm>
            <a:off x="14211" y="1462087"/>
            <a:ext cx="9036496" cy="5395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ŠKOLA:		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Gymnázium</a:t>
            </a: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Tanvald, Školní 305, 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příspěvková organizace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PROJEKTU:	CZ.1.07/1.5.00/34.0434</a:t>
            </a: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PROJEKTU:	Šablony – Gymnázium Tanvald</a:t>
            </a: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ŠABLONY:	III/2 Inovace a zkvalitnění výuky prostřednictvím 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ICT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           Jan KOHOUTEK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TEMATICKÁ OBLAST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Fyzická geografie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</a:t>
            </a:r>
            <a:r>
              <a:rPr lang="cs-CZ" sz="1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   Čas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POŘADOVÉ ČÍSLO </a:t>
            </a:r>
            <a:r>
              <a:rPr lang="cs-CZ" sz="1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6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KÓD </a:t>
            </a:r>
            <a:r>
              <a:rPr lang="cs-CZ" sz="1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       JK_FYZ_GEO_6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 TVORBY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30.11.2012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 (ROČNÍK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):               Kvinta – 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DŮM podává informace o světovém času, časových pásmech a datové hranici 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METODICKÝ POKYN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93401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16632"/>
            <a:ext cx="2086000" cy="792162"/>
          </a:xfrm>
        </p:spPr>
        <p:txBody>
          <a:bodyPr>
            <a:normAutofit fontScale="90000"/>
          </a:bodyPr>
          <a:lstStyle/>
          <a:p>
            <a:r>
              <a:rPr lang="cs-CZ" sz="5400" b="1" i="1" dirty="0" smtClean="0">
                <a:solidFill>
                  <a:srgbClr val="C00000"/>
                </a:solidFill>
              </a:rPr>
              <a:t>Čas</a:t>
            </a:r>
            <a:endParaRPr lang="cs-CZ" sz="5400" b="1" i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635896" y="908720"/>
            <a:ext cx="5328592" cy="5805264"/>
          </a:xfrm>
        </p:spPr>
        <p:txBody>
          <a:bodyPr>
            <a:normAutofit fontScale="92500"/>
          </a:bodyPr>
          <a:lstStyle/>
          <a:p>
            <a:r>
              <a:rPr lang="cs-CZ" b="1" i="1" dirty="0" smtClean="0">
                <a:solidFill>
                  <a:srgbClr val="FFC000"/>
                </a:solidFill>
              </a:rPr>
              <a:t>jedna ze základních fyzikálních veličin, jíž se měří vzdálenost mezi událostmi </a:t>
            </a:r>
          </a:p>
          <a:p>
            <a:r>
              <a:rPr lang="cs-CZ" dirty="0" smtClean="0"/>
              <a:t>Měřením času se také zabývají hlavně vědci a technici a v minulosti to byl jeden z hlavních úkolů </a:t>
            </a:r>
            <a:r>
              <a:rPr lang="cs-CZ" b="1" i="1" dirty="0" smtClean="0">
                <a:solidFill>
                  <a:srgbClr val="00B0F0"/>
                </a:solidFill>
              </a:rPr>
              <a:t>astronomie</a:t>
            </a:r>
          </a:p>
          <a:p>
            <a:r>
              <a:rPr lang="cs-CZ" dirty="0" smtClean="0"/>
              <a:t>Čas má ovšem zásadní význam i pro běžný lidský život, který je z povahy věci časově omezen („nemám čas“), pro organizaci lidské společnosti (kalendář)</a:t>
            </a:r>
          </a:p>
        </p:txBody>
      </p:sp>
      <p:pic>
        <p:nvPicPr>
          <p:cNvPr id="1026" name="Picture 2" descr="Soubor:Oscillating pendulum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5" y="1124744"/>
            <a:ext cx="3248025" cy="5112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12806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792162"/>
          </a:xfrm>
        </p:spPr>
        <p:txBody>
          <a:bodyPr>
            <a:norm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Čas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762000"/>
            <a:ext cx="8534400" cy="5943600"/>
          </a:xfrm>
        </p:spPr>
        <p:txBody>
          <a:bodyPr>
            <a:normAutofit/>
          </a:bodyPr>
          <a:lstStyle/>
          <a:p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Pravidelně se opakující události a objekty se zjevně pravidelným pohybem dlouho sloužily jako standardy pro jednotky času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mezi takové očividně pravidelné jevy patří pohyb Slunce po obloze, fáze Měsíce a kmit kyvadla</a:t>
            </a: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ákladní myšlenku vyjádřil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Aristotelés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definicí, že </a:t>
            </a:r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„čas je napočítaný pohyb ve vztahu k před a po“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Čas se tedy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měří počítáním (pravidelných) pohybů, a to tradičně na dvou úrovních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  <a:r>
              <a:rPr lang="cs-CZ" b="1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delší intervaly</a:t>
            </a:r>
            <a:r>
              <a:rPr lang="cs-CZ" b="1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počítáním roků, měsíců a dnů v kalendáři, </a:t>
            </a:r>
            <a:r>
              <a:rPr lang="cs-CZ" b="1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kratší intervaly </a:t>
            </a:r>
            <a:r>
              <a:rPr lang="cs-CZ" b="1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počítáním rychlejších pravidelných jevů na hodinách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6907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Equinox-5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290" y="-1"/>
            <a:ext cx="9176289" cy="6882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7504" y="5517232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Zdánlivý denní pohyb Slunce po obloze na 50. stupni severní zeměpisné šířky</a:t>
            </a:r>
          </a:p>
        </p:txBody>
      </p:sp>
    </p:spTree>
    <p:extLst>
      <p:ext uri="{BB962C8B-B14F-4D97-AF65-F5344CB8AC3E}">
        <p14:creationId xmlns:p14="http://schemas.microsoft.com/office/powerpoint/2010/main" val="2804914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715962"/>
          </a:xfrm>
        </p:spPr>
        <p:txBody>
          <a:bodyPr>
            <a:normAutofit/>
          </a:bodyPr>
          <a:lstStyle/>
          <a:p>
            <a:r>
              <a:rPr lang="cs-CZ" b="1" i="1" dirty="0" smtClean="0">
                <a:solidFill>
                  <a:srgbClr val="C00000"/>
                </a:solidFill>
              </a:rPr>
              <a:t>Čas</a:t>
            </a:r>
            <a:endParaRPr lang="cs-CZ" b="1" i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8200"/>
            <a:ext cx="8229600" cy="601980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Pro kalendářní měření času se nejprve používaly dobře </a:t>
            </a:r>
            <a:r>
              <a:rPr lang="cs-CZ" b="1" i="1" dirty="0" smtClean="0">
                <a:solidFill>
                  <a:srgbClr val="92D050"/>
                </a:solidFill>
              </a:rPr>
              <a:t>viditelné fáze Měsíce, později i (zdánlivý) roční pohyb Slunce</a:t>
            </a:r>
          </a:p>
          <a:p>
            <a:endParaRPr lang="cs-CZ" b="1" i="1" dirty="0" smtClean="0">
              <a:solidFill>
                <a:srgbClr val="FFC000"/>
              </a:solidFill>
            </a:endParaRPr>
          </a:p>
          <a:p>
            <a:r>
              <a:rPr lang="cs-CZ" dirty="0" smtClean="0"/>
              <a:t>Už z mladší doby kamenné (neolitu) jsou známy </a:t>
            </a:r>
            <a:r>
              <a:rPr lang="cs-CZ" b="1" i="1" dirty="0" smtClean="0">
                <a:solidFill>
                  <a:srgbClr val="FFC000"/>
                </a:solidFill>
              </a:rPr>
              <a:t>stavby, které sloužily ke stanovení slunovratu a rovnodennosti </a:t>
            </a:r>
            <a:r>
              <a:rPr lang="cs-CZ" dirty="0" smtClean="0"/>
              <a:t>(např. </a:t>
            </a:r>
            <a:r>
              <a:rPr lang="cs-CZ" dirty="0" err="1" smtClean="0"/>
              <a:t>Stonehenge</a:t>
            </a:r>
            <a:r>
              <a:rPr lang="cs-CZ" dirty="0" smtClean="0"/>
              <a:t>), o pokročilejších způsobech kalendářního měření patrně svědčí nedávno nalezený </a:t>
            </a:r>
            <a:r>
              <a:rPr lang="cs-CZ" b="1" i="1" dirty="0" smtClean="0">
                <a:solidFill>
                  <a:srgbClr val="00B0F0"/>
                </a:solidFill>
              </a:rPr>
              <a:t>disk z </a:t>
            </a:r>
            <a:r>
              <a:rPr lang="cs-CZ" b="1" i="1" dirty="0" err="1" smtClean="0">
                <a:solidFill>
                  <a:srgbClr val="00B0F0"/>
                </a:solidFill>
              </a:rPr>
              <a:t>Nebry</a:t>
            </a:r>
            <a:endParaRPr lang="cs-CZ" b="1" i="1" dirty="0" smtClean="0">
              <a:solidFill>
                <a:srgbClr val="00B0F0"/>
              </a:solidFill>
            </a:endParaRPr>
          </a:p>
          <a:p>
            <a:endParaRPr lang="cs-CZ" b="1" i="1" dirty="0" smtClean="0">
              <a:solidFill>
                <a:srgbClr val="00B0F0"/>
              </a:solidFill>
            </a:endParaRPr>
          </a:p>
          <a:p>
            <a:r>
              <a:rPr lang="cs-CZ" dirty="0" smtClean="0"/>
              <a:t>Také zdánlivý roční pohyb některých hvězd (např. </a:t>
            </a:r>
            <a:r>
              <a:rPr lang="cs-CZ" dirty="0" err="1" smtClean="0"/>
              <a:t>Siria</a:t>
            </a:r>
            <a:r>
              <a:rPr lang="cs-CZ" dirty="0" smtClean="0"/>
              <a:t>) se užíval ke stanovení </a:t>
            </a:r>
            <a:r>
              <a:rPr lang="cs-CZ" b="1" i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správné doby pro polní práce</a:t>
            </a:r>
            <a:endParaRPr lang="cs-CZ" b="1" i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5549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upload.wikimedia.org/wikipedia/commons/2/26/Mond_Grafik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764704"/>
            <a:ext cx="4896544" cy="3665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709002" y="127051"/>
            <a:ext cx="558197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Schéma vzniku fáze Měsíce</a:t>
            </a:r>
          </a:p>
        </p:txBody>
      </p:sp>
      <p:pic>
        <p:nvPicPr>
          <p:cNvPr id="3076" name="Picture 4" descr="http://upload.wikimedia.org/wikipedia/commons/4/46/Mond_Phasen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085184"/>
            <a:ext cx="4896544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422339" y="4533425"/>
            <a:ext cx="415530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Jednotlivé fáze Měsíce</a:t>
            </a:r>
          </a:p>
        </p:txBody>
      </p:sp>
    </p:spTree>
    <p:extLst>
      <p:ext uri="{BB962C8B-B14F-4D97-AF65-F5344CB8AC3E}">
        <p14:creationId xmlns:p14="http://schemas.microsoft.com/office/powerpoint/2010/main" val="2836355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868362"/>
          </a:xfrm>
        </p:spPr>
        <p:txBody>
          <a:bodyPr/>
          <a:lstStyle/>
          <a:p>
            <a:r>
              <a:rPr lang="cs-CZ" b="1" i="1" dirty="0" err="1" smtClean="0">
                <a:solidFill>
                  <a:srgbClr val="C00000"/>
                </a:solidFill>
              </a:rPr>
              <a:t>Stonehenge</a:t>
            </a:r>
            <a:r>
              <a:rPr lang="cs-CZ" b="1" i="1" dirty="0" smtClean="0">
                <a:solidFill>
                  <a:srgbClr val="C00000"/>
                </a:solidFill>
              </a:rPr>
              <a:t> (</a:t>
            </a:r>
            <a:r>
              <a:rPr lang="cs-CZ" b="1" i="1" dirty="0">
                <a:solidFill>
                  <a:srgbClr val="FFC000"/>
                </a:solidFill>
              </a:rPr>
              <a:t>1900 př. n. l</a:t>
            </a:r>
            <a:r>
              <a:rPr lang="cs-CZ" b="1" i="1" dirty="0" smtClean="0">
                <a:solidFill>
                  <a:srgbClr val="FFC000"/>
                </a:solidFill>
              </a:rPr>
              <a:t>.</a:t>
            </a:r>
            <a:r>
              <a:rPr lang="cs-CZ" b="1" i="1" dirty="0" smtClean="0">
                <a:solidFill>
                  <a:srgbClr val="C00000"/>
                </a:solidFill>
              </a:rPr>
              <a:t>)</a:t>
            </a:r>
            <a:r>
              <a:rPr lang="cs-CZ" b="1" i="1" dirty="0">
                <a:solidFill>
                  <a:srgbClr val="FFC000"/>
                </a:solidFill>
              </a:rPr>
              <a:t/>
            </a:r>
            <a:br>
              <a:rPr lang="cs-CZ" b="1" i="1" dirty="0">
                <a:solidFill>
                  <a:srgbClr val="FFC000"/>
                </a:solidFill>
              </a:rPr>
            </a:br>
            <a:endParaRPr lang="cs-CZ" b="1" i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838200"/>
            <a:ext cx="9144000" cy="6019800"/>
          </a:xfrm>
        </p:spPr>
        <p:txBody>
          <a:bodyPr>
            <a:normAutofit lnSpcReduction="10000"/>
          </a:bodyPr>
          <a:lstStyle/>
          <a:p>
            <a:r>
              <a:rPr lang="cs-CZ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Gerald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Hawking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smtClean="0"/>
              <a:t>(1928 – 2003), britský astronom zaznamenal celkem </a:t>
            </a:r>
            <a:r>
              <a:rPr lang="cs-CZ" b="1" i="1" dirty="0" smtClean="0">
                <a:solidFill>
                  <a:srgbClr val="C00000"/>
                </a:solidFill>
              </a:rPr>
              <a:t>165 jevů, jejichž průběh se dá díky </a:t>
            </a:r>
            <a:r>
              <a:rPr lang="cs-CZ" b="1" i="1" dirty="0" err="1" smtClean="0">
                <a:solidFill>
                  <a:srgbClr val="C00000"/>
                </a:solidFill>
              </a:rPr>
              <a:t>Stonehenge</a:t>
            </a:r>
            <a:r>
              <a:rPr lang="cs-CZ" b="1" i="1" dirty="0" smtClean="0">
                <a:solidFill>
                  <a:srgbClr val="C00000"/>
                </a:solidFill>
              </a:rPr>
              <a:t> pozorovat</a:t>
            </a:r>
          </a:p>
          <a:p>
            <a:endParaRPr lang="cs-CZ" dirty="0" smtClean="0"/>
          </a:p>
          <a:p>
            <a:r>
              <a:rPr lang="cs-CZ" b="1" i="1" dirty="0" smtClean="0">
                <a:solidFill>
                  <a:srgbClr val="FFC000"/>
                </a:solidFill>
              </a:rPr>
              <a:t>Většina z nich nějakým způsobem souvisela s východy a západy Slunce a Měsíce</a:t>
            </a:r>
          </a:p>
          <a:p>
            <a:endParaRPr lang="cs-CZ" dirty="0" smtClean="0"/>
          </a:p>
          <a:p>
            <a:r>
              <a:rPr lang="cs-CZ" dirty="0" smtClean="0"/>
              <a:t>Možné vybudování </a:t>
            </a:r>
            <a:r>
              <a:rPr lang="cs-CZ" dirty="0" err="1" smtClean="0"/>
              <a:t>Stonehenge</a:t>
            </a:r>
            <a:r>
              <a:rPr lang="cs-CZ" dirty="0" smtClean="0"/>
              <a:t> jako </a:t>
            </a:r>
            <a:r>
              <a:rPr lang="cs-CZ" b="1" i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prehistorického kalendáře</a:t>
            </a:r>
          </a:p>
          <a:p>
            <a:endParaRPr lang="cs-CZ" dirty="0" smtClean="0"/>
          </a:p>
          <a:p>
            <a:r>
              <a:rPr lang="cs-CZ" b="1" dirty="0" smtClean="0">
                <a:solidFill>
                  <a:schemeClr val="accent1"/>
                </a:solidFill>
              </a:rPr>
              <a:t>O tom, k čemu toto </a:t>
            </a:r>
            <a:r>
              <a:rPr lang="cs-CZ" b="1" dirty="0" err="1" smtClean="0">
                <a:solidFill>
                  <a:schemeClr val="accent1"/>
                </a:solidFill>
              </a:rPr>
              <a:t>Stonehenge</a:t>
            </a:r>
            <a:r>
              <a:rPr lang="cs-CZ" b="1" dirty="0" smtClean="0">
                <a:solidFill>
                  <a:schemeClr val="accent1"/>
                </a:solidFill>
              </a:rPr>
              <a:t> vlastně sloužilo, se vedou neustálé spory</a:t>
            </a:r>
          </a:p>
          <a:p>
            <a:endParaRPr lang="cs-CZ" b="1" dirty="0" smtClean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9392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upload.wikimedia.org/wikipedia/commons/a/a6/Stonehenge-Gree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0522"/>
            <a:ext cx="9144000" cy="6817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23528" y="5589240"/>
            <a:ext cx="4572000" cy="101566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b="1" i="1" dirty="0" err="1" smtClean="0">
                <a:solidFill>
                  <a:srgbClr val="FFFF00"/>
                </a:solidFill>
              </a:rPr>
              <a:t>Tri</a:t>
            </a:r>
            <a:r>
              <a:rPr lang="cs-CZ" sz="2000" b="1" i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liton</a:t>
            </a:r>
            <a:r>
              <a:rPr lang="cs-CZ" sz="2000" b="1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0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soustava tří kamenů, kde jsou dva kolmé a jeden vodorovný, přičemž ten vodorovný na nich leží</a:t>
            </a:r>
          </a:p>
        </p:txBody>
      </p:sp>
    </p:spTree>
    <p:extLst>
      <p:ext uri="{BB962C8B-B14F-4D97-AF65-F5344CB8AC3E}">
        <p14:creationId xmlns:p14="http://schemas.microsoft.com/office/powerpoint/2010/main" val="1768137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762000"/>
          </a:xfrm>
        </p:spPr>
        <p:txBody>
          <a:bodyPr>
            <a:normAutofit/>
          </a:bodyPr>
          <a:lstStyle/>
          <a:p>
            <a:r>
              <a:rPr lang="cs-CZ" b="1" i="1" dirty="0" smtClean="0">
                <a:solidFill>
                  <a:srgbClr val="C00000"/>
                </a:solidFill>
              </a:rPr>
              <a:t>Disk z </a:t>
            </a:r>
            <a:r>
              <a:rPr lang="cs-CZ" b="1" i="1" dirty="0" err="1" smtClean="0">
                <a:solidFill>
                  <a:srgbClr val="C00000"/>
                </a:solidFill>
              </a:rPr>
              <a:t>Nebry</a:t>
            </a:r>
            <a:r>
              <a:rPr lang="cs-CZ" b="1" i="1" dirty="0" smtClean="0">
                <a:solidFill>
                  <a:srgbClr val="C00000"/>
                </a:solidFill>
              </a:rPr>
              <a:t> </a:t>
            </a:r>
            <a:endParaRPr lang="cs-CZ" b="1" i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8600" y="762000"/>
            <a:ext cx="8915400" cy="609600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je velmi dobře zachovaný bronzový kotouč o průměru asi 32 cm se </a:t>
            </a:r>
            <a:r>
              <a:rPr lang="cs-CZ" b="1" i="1" dirty="0" smtClean="0">
                <a:solidFill>
                  <a:srgbClr val="FFC000"/>
                </a:solidFill>
              </a:rPr>
              <a:t>zlatými inkrustacemi Slunce, Měsíce a hvězd</a:t>
            </a:r>
            <a:r>
              <a:rPr lang="cs-CZ" dirty="0" smtClean="0"/>
              <a:t>, který pochází ze starší doby bronzové, patrně ze </a:t>
            </a:r>
            <a:r>
              <a:rPr lang="cs-CZ" b="1" i="1" dirty="0" smtClean="0">
                <a:solidFill>
                  <a:srgbClr val="FFC000"/>
                </a:solidFill>
              </a:rPr>
              <a:t>16. století př. n. l.</a:t>
            </a:r>
          </a:p>
          <a:p>
            <a:endParaRPr lang="cs-CZ" b="1" i="1" dirty="0" smtClean="0">
              <a:solidFill>
                <a:srgbClr val="FFC000"/>
              </a:solidFill>
            </a:endParaRPr>
          </a:p>
          <a:p>
            <a:r>
              <a:rPr lang="cs-CZ" dirty="0" smtClean="0"/>
              <a:t>Byl součástí pokladu, nalezeného roku 1999 poblíž městečka </a:t>
            </a:r>
            <a:r>
              <a:rPr lang="cs-CZ" dirty="0" err="1" smtClean="0"/>
              <a:t>Nebra</a:t>
            </a:r>
            <a:r>
              <a:rPr lang="cs-CZ" dirty="0" smtClean="0"/>
              <a:t> (</a:t>
            </a:r>
            <a:r>
              <a:rPr lang="cs-CZ" dirty="0" err="1" smtClean="0"/>
              <a:t>Sasko</a:t>
            </a:r>
            <a:r>
              <a:rPr lang="cs-CZ" dirty="0" smtClean="0"/>
              <a:t>-</a:t>
            </a:r>
            <a:r>
              <a:rPr lang="cs-CZ" dirty="0" err="1" smtClean="0"/>
              <a:t>Anhaltsko</a:t>
            </a:r>
            <a:r>
              <a:rPr lang="cs-CZ" dirty="0" smtClean="0"/>
              <a:t>)</a:t>
            </a:r>
          </a:p>
          <a:p>
            <a:endParaRPr lang="cs-CZ" dirty="0" smtClean="0"/>
          </a:p>
          <a:p>
            <a:r>
              <a:rPr lang="cs-CZ" dirty="0" smtClean="0"/>
              <a:t>Je to </a:t>
            </a:r>
            <a:r>
              <a:rPr lang="cs-CZ" b="1" i="1" dirty="0" smtClean="0">
                <a:solidFill>
                  <a:schemeClr val="accent2"/>
                </a:solidFill>
              </a:rPr>
              <a:t>nejstarší známé zobrazení oblohy </a:t>
            </a:r>
            <a:r>
              <a:rPr lang="cs-CZ" dirty="0" smtClean="0"/>
              <a:t>a jeden z nejvýznamnějších archeologických nálezů poslední doby</a:t>
            </a:r>
          </a:p>
          <a:p>
            <a:pPr marL="68580" indent="0">
              <a:buNone/>
            </a:pPr>
            <a:endParaRPr lang="cs-CZ" dirty="0" smtClean="0"/>
          </a:p>
          <a:p>
            <a:r>
              <a:rPr lang="cs-CZ" dirty="0" smtClean="0"/>
              <a:t>Byl vyroben někde ve Střední Evropě a že patrně sloužil rituálním a </a:t>
            </a:r>
            <a:r>
              <a:rPr lang="cs-CZ" b="1" dirty="0" smtClean="0">
                <a:solidFill>
                  <a:srgbClr val="92D050"/>
                </a:solidFill>
              </a:rPr>
              <a:t>reprezentačním účelům</a:t>
            </a:r>
            <a:endParaRPr lang="cs-CZ" b="1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1530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010" name="Picture 2" descr="Soubor:Nebra Scheib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-1"/>
            <a:ext cx="9144000" cy="6895475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152400" y="5943600"/>
            <a:ext cx="308289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i="1" dirty="0" smtClean="0">
                <a:solidFill>
                  <a:srgbClr val="FFC000"/>
                </a:solidFill>
              </a:rPr>
              <a:t>Disk z </a:t>
            </a:r>
            <a:r>
              <a:rPr lang="cs-CZ" sz="3600" b="1" i="1" dirty="0" err="1" smtClean="0">
                <a:solidFill>
                  <a:srgbClr val="FFC000"/>
                </a:solidFill>
              </a:rPr>
              <a:t>Nebry</a:t>
            </a:r>
            <a:r>
              <a:rPr lang="cs-CZ" sz="3600" b="1" i="1" dirty="0" smtClean="0">
                <a:solidFill>
                  <a:srgbClr val="FFC000"/>
                </a:solidFill>
              </a:rPr>
              <a:t> </a:t>
            </a:r>
            <a:endParaRPr lang="cs-CZ" sz="36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0383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914400"/>
          </a:xfrm>
        </p:spPr>
        <p:txBody>
          <a:bodyPr/>
          <a:lstStyle/>
          <a:p>
            <a:r>
              <a:rPr lang="cs-CZ" b="1" i="1" dirty="0" smtClean="0">
                <a:solidFill>
                  <a:srgbClr val="C00000"/>
                </a:solidFill>
              </a:rPr>
              <a:t>Čas</a:t>
            </a:r>
            <a:endParaRPr lang="cs-CZ" b="1" i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8200"/>
            <a:ext cx="8305800" cy="5791200"/>
          </a:xfrm>
        </p:spPr>
        <p:txBody>
          <a:bodyPr>
            <a:normAutofit/>
          </a:bodyPr>
          <a:lstStyle/>
          <a:p>
            <a:r>
              <a:rPr lang="cs-CZ" dirty="0" smtClean="0"/>
              <a:t>Pro určování denní doby a pro měření kratších (</a:t>
            </a:r>
            <a:r>
              <a:rPr lang="cs-CZ" dirty="0" err="1" smtClean="0"/>
              <a:t>infradiánních</a:t>
            </a:r>
            <a:r>
              <a:rPr lang="cs-CZ" dirty="0" smtClean="0"/>
              <a:t>) intervalů se využíval (zdánlivý) denní </a:t>
            </a:r>
            <a:r>
              <a:rPr lang="cs-CZ" b="1" i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pohyb Slunce, měřený délkou stínu</a:t>
            </a:r>
            <a:r>
              <a:rPr lang="cs-CZ" dirty="0" smtClean="0"/>
              <a:t>, později </a:t>
            </a:r>
            <a:r>
              <a:rPr lang="cs-CZ" dirty="0" err="1" smtClean="0"/>
              <a:t>gnómonem</a:t>
            </a:r>
            <a:r>
              <a:rPr lang="cs-CZ" dirty="0" smtClean="0"/>
              <a:t> a slunečními hodinami</a:t>
            </a:r>
          </a:p>
          <a:p>
            <a:endParaRPr lang="cs-CZ" dirty="0" smtClean="0"/>
          </a:p>
          <a:p>
            <a:r>
              <a:rPr lang="cs-CZ" dirty="0" smtClean="0"/>
              <a:t>Vyspělejší kultury užívaly i </a:t>
            </a:r>
            <a:r>
              <a:rPr lang="cs-CZ" b="1" dirty="0" smtClean="0">
                <a:solidFill>
                  <a:srgbClr val="92D050"/>
                </a:solidFill>
              </a:rPr>
              <a:t>vodní hodiny </a:t>
            </a:r>
            <a:r>
              <a:rPr lang="cs-CZ" dirty="0" smtClean="0"/>
              <a:t>(klepsydra) a od </a:t>
            </a:r>
            <a:r>
              <a:rPr lang="cs-CZ" b="1" i="1" dirty="0" smtClean="0">
                <a:solidFill>
                  <a:srgbClr val="FFC000"/>
                </a:solidFill>
              </a:rPr>
              <a:t>středověku přesýpací hodiny </a:t>
            </a:r>
            <a:r>
              <a:rPr lang="cs-CZ" dirty="0" smtClean="0"/>
              <a:t>s pískem </a:t>
            </a:r>
          </a:p>
          <a:p>
            <a:endParaRPr lang="cs-CZ" dirty="0" smtClean="0"/>
          </a:p>
          <a:p>
            <a:r>
              <a:rPr lang="cs-CZ" dirty="0" smtClean="0"/>
              <a:t>Ty byly nejpřesnějším prostředkem na odměřování kratších intervalů až do 17. století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4236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7467600" cy="1143000"/>
          </a:xfrm>
        </p:spPr>
        <p:txBody>
          <a:bodyPr/>
          <a:lstStyle/>
          <a:p>
            <a:r>
              <a:rPr lang="cs-CZ" i="1" dirty="0" smtClean="0">
                <a:solidFill>
                  <a:srgbClr val="FFC000"/>
                </a:solidFill>
              </a:rPr>
              <a:t>Sluneční hodiny </a:t>
            </a:r>
            <a:endParaRPr lang="cs-CZ" i="1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58200" cy="5029200"/>
          </a:xfrm>
        </p:spPr>
        <p:txBody>
          <a:bodyPr>
            <a:normAutofit/>
          </a:bodyPr>
          <a:lstStyle/>
          <a:p>
            <a:r>
              <a:rPr lang="cs-CZ" dirty="0" smtClean="0"/>
              <a:t>jsou zařízení pro určování času, 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v závislosti na zdánlivém pohybu Slunce</a:t>
            </a:r>
          </a:p>
          <a:p>
            <a:r>
              <a:rPr lang="cs-CZ" b="1" i="1" dirty="0" smtClean="0">
                <a:solidFill>
                  <a:srgbClr val="FFC000"/>
                </a:solidFill>
              </a:rPr>
              <a:t>Sluncem ozařovaný předmět vrhá stín a podle aktuální pozice stínu lze určit čas</a:t>
            </a:r>
          </a:p>
          <a:p>
            <a:r>
              <a:rPr lang="cs-CZ" dirty="0" smtClean="0"/>
              <a:t>Určování času je </a:t>
            </a:r>
            <a:r>
              <a:rPr lang="cs-CZ" b="1" dirty="0" smtClean="0">
                <a:solidFill>
                  <a:srgbClr val="00B050"/>
                </a:solidFill>
              </a:rPr>
              <a:t>matematicky odvozeno z kombinace dvou základních pohybů Země a Slunce</a:t>
            </a:r>
          </a:p>
          <a:p>
            <a:r>
              <a:rPr lang="cs-CZ" dirty="0" smtClean="0"/>
              <a:t>Z pravidelné </a:t>
            </a:r>
            <a:r>
              <a:rPr lang="cs-CZ" b="1" dirty="0" smtClean="0">
                <a:solidFill>
                  <a:srgbClr val="00B0F0"/>
                </a:solidFill>
              </a:rPr>
              <a:t>rotace Země kolem své osy </a:t>
            </a:r>
            <a:r>
              <a:rPr lang="cs-CZ" dirty="0" smtClean="0"/>
              <a:t>(čas v rozmezí dne) </a:t>
            </a:r>
            <a:r>
              <a:rPr lang="cs-CZ" b="1" dirty="0" smtClean="0">
                <a:solidFill>
                  <a:srgbClr val="00B0F0"/>
                </a:solidFill>
              </a:rPr>
              <a:t>a z rotace země kolem slunce </a:t>
            </a:r>
            <a:r>
              <a:rPr lang="cs-CZ" dirty="0" smtClean="0"/>
              <a:t>(rozmezí roku)</a:t>
            </a:r>
          </a:p>
        </p:txBody>
      </p:sp>
    </p:spTree>
    <p:extLst>
      <p:ext uri="{BB962C8B-B14F-4D97-AF65-F5344CB8AC3E}">
        <p14:creationId xmlns:p14="http://schemas.microsoft.com/office/powerpoint/2010/main" val="810804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082" name="Picture 2" descr="Soubor:Nové Město nad Metují sundials 2011 3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-1"/>
            <a:ext cx="9144000" cy="6790099"/>
          </a:xfrm>
          <a:prstGeom prst="rect">
            <a:avLst/>
          </a:prstGeom>
          <a:noFill/>
        </p:spPr>
      </p:pic>
      <p:sp>
        <p:nvSpPr>
          <p:cNvPr id="2" name="Obdélník 1"/>
          <p:cNvSpPr/>
          <p:nvPr/>
        </p:nvSpPr>
        <p:spPr>
          <a:xfrm>
            <a:off x="107504" y="5805264"/>
            <a:ext cx="4572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"dvojité" sluneční hodiny v Novém Městě nad Metují</a:t>
            </a:r>
          </a:p>
        </p:txBody>
      </p:sp>
    </p:spTree>
    <p:extLst>
      <p:ext uri="{BB962C8B-B14F-4D97-AF65-F5344CB8AC3E}">
        <p14:creationId xmlns:p14="http://schemas.microsoft.com/office/powerpoint/2010/main" val="4017212649"/>
      </p:ext>
    </p:extLst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0"/>
            <a:ext cx="7467600" cy="990600"/>
          </a:xfrm>
        </p:spPr>
        <p:txBody>
          <a:bodyPr/>
          <a:lstStyle/>
          <a:p>
            <a:r>
              <a:rPr lang="cs-CZ" sz="3600" b="1" i="1" dirty="0" smtClean="0">
                <a:solidFill>
                  <a:schemeClr val="accent2"/>
                </a:solidFill>
              </a:rPr>
              <a:t>Vodní hodiny </a:t>
            </a:r>
            <a:endParaRPr lang="cs-CZ" sz="3600" b="1" i="1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382000" cy="5788496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čili </a:t>
            </a:r>
            <a:r>
              <a:rPr lang="cs-CZ" b="1" dirty="0" smtClean="0"/>
              <a:t>klepsydra</a:t>
            </a:r>
            <a:r>
              <a:rPr lang="cs-CZ" dirty="0" smtClean="0"/>
              <a:t> (</a:t>
            </a:r>
            <a:r>
              <a:rPr lang="cs-CZ" dirty="0" err="1" smtClean="0"/>
              <a:t>řec</a:t>
            </a:r>
            <a:r>
              <a:rPr lang="cs-CZ" dirty="0" smtClean="0"/>
              <a:t>. </a:t>
            </a:r>
            <a:r>
              <a:rPr lang="el-GR" dirty="0" smtClean="0"/>
              <a:t>„</a:t>
            </a:r>
            <a:r>
              <a:rPr lang="cs-CZ" dirty="0" smtClean="0"/>
              <a:t>zloděj vody“) byla původně nádoba s malým otvorem ve dně, kudy voda pomalu vytéká</a:t>
            </a:r>
          </a:p>
          <a:p>
            <a:r>
              <a:rPr lang="cs-CZ" b="1" dirty="0" smtClean="0">
                <a:solidFill>
                  <a:srgbClr val="00B0F0"/>
                </a:solidFill>
              </a:rPr>
              <a:t>Klepsydra – podobně jako přesýpací hodiny – </a:t>
            </a:r>
            <a:r>
              <a:rPr lang="cs-CZ" b="1" i="1" dirty="0" smtClean="0">
                <a:solidFill>
                  <a:srgbClr val="FFC000"/>
                </a:solidFill>
              </a:rPr>
              <a:t>neměří tedy denní čas, nýbrž odměřuje časový interval</a:t>
            </a:r>
          </a:p>
          <a:p>
            <a:pPr marL="68580" indent="0">
              <a:buNone/>
            </a:pPr>
            <a:r>
              <a:rPr lang="cs-CZ" b="1" i="1" dirty="0">
                <a:solidFill>
                  <a:schemeClr val="accent2"/>
                </a:solidFill>
              </a:rPr>
              <a:t>Přesýpací hodiny </a:t>
            </a:r>
            <a:endParaRPr lang="cs-CZ" b="1" i="1" dirty="0" smtClean="0">
              <a:solidFill>
                <a:schemeClr val="accent2"/>
              </a:solidFill>
            </a:endParaRPr>
          </a:p>
          <a:p>
            <a:r>
              <a:rPr lang="cs-CZ" b="1" dirty="0">
                <a:solidFill>
                  <a:srgbClr val="00B050"/>
                </a:solidFill>
              </a:rPr>
              <a:t>pro měření času využívají pohyb písku způsobený </a:t>
            </a:r>
            <a:r>
              <a:rPr lang="cs-CZ" b="1" dirty="0" smtClean="0">
                <a:solidFill>
                  <a:srgbClr val="00B050"/>
                </a:solidFill>
              </a:rPr>
              <a:t>gravitací</a:t>
            </a:r>
          </a:p>
          <a:p>
            <a:r>
              <a:rPr lang="cs-CZ" dirty="0"/>
              <a:t>Používaly se již v 11. </a:t>
            </a:r>
            <a:r>
              <a:rPr lang="cs-CZ" dirty="0" smtClean="0"/>
              <a:t>století</a:t>
            </a:r>
            <a:endParaRPr lang="cs-CZ" dirty="0"/>
          </a:p>
          <a:p>
            <a:r>
              <a:rPr lang="cs-CZ" dirty="0"/>
              <a:t>Skládají se ze dvou skleněných baněk umístěných nad sebou a spojených úzkým hrdlem</a:t>
            </a:r>
          </a:p>
          <a:p>
            <a:r>
              <a:rPr lang="cs-CZ" dirty="0"/>
              <a:t>Písek z horní baňky se postupně přesýpá do spodní </a:t>
            </a:r>
            <a:r>
              <a:rPr lang="cs-CZ" dirty="0" smtClean="0"/>
              <a:t>baňky</a:t>
            </a:r>
            <a:endParaRPr lang="cs-CZ" dirty="0"/>
          </a:p>
          <a:p>
            <a:endParaRPr lang="cs-CZ" b="1" i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875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154" name="Picture 2" descr="Soubor:Clepsydra-Diagram-Fancy.jpe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29200" y="851845"/>
            <a:ext cx="3733800" cy="5867400"/>
          </a:xfrm>
          <a:prstGeom prst="rect">
            <a:avLst/>
          </a:prstGeom>
          <a:noFill/>
        </p:spPr>
      </p:pic>
      <p:pic>
        <p:nvPicPr>
          <p:cNvPr id="4" name="Picture 2" descr="Soubor:Wooden hourglass 2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67827" y="836712"/>
            <a:ext cx="3962400" cy="5867400"/>
          </a:xfrm>
          <a:prstGeom prst="rect">
            <a:avLst/>
          </a:prstGeom>
          <a:noFill/>
        </p:spPr>
      </p:pic>
      <p:sp>
        <p:nvSpPr>
          <p:cNvPr id="2" name="Obdélník 1"/>
          <p:cNvSpPr/>
          <p:nvPr/>
        </p:nvSpPr>
        <p:spPr>
          <a:xfrm>
            <a:off x="6142143" y="188640"/>
            <a:ext cx="164993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i="1" dirty="0">
                <a:solidFill>
                  <a:schemeClr val="accent2"/>
                </a:solidFill>
              </a:rPr>
              <a:t>Vodní hodiny </a:t>
            </a:r>
            <a:endParaRPr lang="cs-CZ" sz="2000" dirty="0"/>
          </a:p>
        </p:txBody>
      </p:sp>
      <p:sp>
        <p:nvSpPr>
          <p:cNvPr id="3" name="Obdélník 2"/>
          <p:cNvSpPr/>
          <p:nvPr/>
        </p:nvSpPr>
        <p:spPr>
          <a:xfrm>
            <a:off x="1572477" y="188640"/>
            <a:ext cx="213904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68580" indent="0">
              <a:buNone/>
            </a:pPr>
            <a:r>
              <a:rPr lang="cs-CZ" sz="2000" b="1" i="1" dirty="0">
                <a:solidFill>
                  <a:schemeClr val="accent2"/>
                </a:solidFill>
              </a:rPr>
              <a:t>Přesýpací hodiny </a:t>
            </a:r>
          </a:p>
        </p:txBody>
      </p:sp>
    </p:spTree>
    <p:extLst>
      <p:ext uri="{BB962C8B-B14F-4D97-AF65-F5344CB8AC3E}">
        <p14:creationId xmlns:p14="http://schemas.microsoft.com/office/powerpoint/2010/main" val="2732115599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7467600" cy="808038"/>
          </a:xfrm>
        </p:spPr>
        <p:txBody>
          <a:bodyPr/>
          <a:lstStyle/>
          <a:p>
            <a:r>
              <a:rPr lang="cs-CZ" b="1" i="1" dirty="0" smtClean="0">
                <a:solidFill>
                  <a:srgbClr val="C00000"/>
                </a:solidFill>
              </a:rPr>
              <a:t>Sluneční čas </a:t>
            </a:r>
            <a:endParaRPr lang="cs-CZ" b="1" i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9200"/>
            <a:ext cx="8382000" cy="5410200"/>
          </a:xfrm>
        </p:spPr>
        <p:txBody>
          <a:bodyPr>
            <a:normAutofit/>
          </a:bodyPr>
          <a:lstStyle/>
          <a:p>
            <a:r>
              <a:rPr lang="cs-CZ" dirty="0" smtClean="0"/>
              <a:t>Lidé se v občanském životě řídí SČ….</a:t>
            </a:r>
          </a:p>
          <a:p>
            <a:r>
              <a:rPr lang="cs-CZ" dirty="0" smtClean="0"/>
              <a:t>…je čas určovaný otáčením Země vzhledem ke Slunci</a:t>
            </a:r>
          </a:p>
          <a:p>
            <a:r>
              <a:rPr lang="cs-CZ" b="1" i="1" dirty="0" smtClean="0">
                <a:solidFill>
                  <a:srgbClr val="FFC000"/>
                </a:solidFill>
              </a:rPr>
              <a:t>Pravý sluneční den je doba mezi dvěma po sobě následujícími vrcholeními Slunce na místním poledníku</a:t>
            </a:r>
          </a:p>
          <a:p>
            <a:r>
              <a:rPr lang="cs-CZ" dirty="0" smtClean="0"/>
              <a:t>Jelikož se mění rychlost oběhu Země (v přísluní trvá den déle, než v odsluní)              zavádí se </a:t>
            </a:r>
            <a:r>
              <a:rPr lang="cs-CZ" b="1" i="1" dirty="0" smtClean="0">
                <a:solidFill>
                  <a:srgbClr val="C00000"/>
                </a:solidFill>
              </a:rPr>
              <a:t>tzv. střední sluneční čas </a:t>
            </a:r>
            <a:r>
              <a:rPr lang="cs-CZ" dirty="0" smtClean="0"/>
              <a:t>(</a:t>
            </a:r>
            <a:r>
              <a:rPr lang="cs-CZ" b="1" i="1" dirty="0" smtClean="0">
                <a:solidFill>
                  <a:srgbClr val="FFC000"/>
                </a:solidFill>
              </a:rPr>
              <a:t>nepravidelný pohyb S byl nahrazen pravidelným pohybem)</a:t>
            </a:r>
            <a:endParaRPr lang="cs-CZ" b="1" i="1" dirty="0">
              <a:solidFill>
                <a:srgbClr val="FFC000"/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5508104" y="4804064"/>
            <a:ext cx="685800" cy="3810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5452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1143000"/>
          </a:xfrm>
        </p:spPr>
        <p:txBody>
          <a:bodyPr/>
          <a:lstStyle/>
          <a:p>
            <a:r>
              <a:rPr lang="cs-CZ" b="1" i="1" dirty="0" smtClean="0">
                <a:solidFill>
                  <a:srgbClr val="C00000"/>
                </a:solidFill>
              </a:rPr>
              <a:t>Střední sluneční čas </a:t>
            </a:r>
            <a:endParaRPr lang="cs-CZ" b="1" i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382000" cy="5648672"/>
          </a:xfrm>
        </p:spPr>
        <p:txBody>
          <a:bodyPr>
            <a:normAutofit/>
          </a:bodyPr>
          <a:lstStyle/>
          <a:p>
            <a:r>
              <a:rPr lang="cs-CZ" dirty="0" smtClean="0"/>
              <a:t>je čas měřený podle </a:t>
            </a:r>
            <a:r>
              <a:rPr lang="cs-CZ" b="1" i="1" dirty="0" smtClean="0">
                <a:solidFill>
                  <a:srgbClr val="FFC000"/>
                </a:solidFill>
              </a:rPr>
              <a:t>druhého středního slunce</a:t>
            </a:r>
            <a:r>
              <a:rPr lang="cs-CZ" dirty="0" smtClean="0"/>
              <a:t> (myšleného bodu na nebeské sféře, který se pohybuje rovnoměrně po světovém rovníku východním směrem)</a:t>
            </a:r>
          </a:p>
          <a:p>
            <a:endParaRPr lang="cs-CZ" dirty="0" smtClean="0"/>
          </a:p>
          <a:p>
            <a:r>
              <a:rPr lang="cs-CZ" dirty="0" smtClean="0"/>
              <a:t>Jednotkou středního času je </a:t>
            </a:r>
            <a:r>
              <a:rPr lang="cs-CZ" b="1" i="1" dirty="0" smtClean="0">
                <a:solidFill>
                  <a:srgbClr val="00B050"/>
                </a:solidFill>
              </a:rPr>
              <a:t>střední sluneční den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dirty="0" smtClean="0"/>
              <a:t>– doba mezi dvěma průchody druhého středního slunce jedním poledníkem</a:t>
            </a:r>
          </a:p>
          <a:p>
            <a:endParaRPr lang="cs-CZ" dirty="0" smtClean="0"/>
          </a:p>
          <a:p>
            <a:r>
              <a:rPr lang="cs-CZ" b="1" i="1" dirty="0" smtClean="0">
                <a:solidFill>
                  <a:srgbClr val="00B0F0"/>
                </a:solidFill>
              </a:rPr>
              <a:t>Jeden střední sluneční den na Zemi má přesně 24 hodin</a:t>
            </a:r>
            <a:endParaRPr lang="cs-CZ" b="1" i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2742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914400"/>
          </a:xfrm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Čas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8200"/>
            <a:ext cx="8382000" cy="579120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Každý </a:t>
            </a:r>
            <a:r>
              <a:rPr lang="cs-CZ" b="1" i="1" dirty="0" smtClean="0">
                <a:solidFill>
                  <a:srgbClr val="FF0000"/>
                </a:solidFill>
              </a:rPr>
              <a:t>poledník má svůj místní střední sluneční </a:t>
            </a:r>
            <a:r>
              <a:rPr lang="cs-CZ" dirty="0" smtClean="0"/>
              <a:t>čas – je určen jako úhlová vzdálenost od druhého středního slunce</a:t>
            </a:r>
          </a:p>
          <a:p>
            <a:r>
              <a:rPr lang="cs-CZ" dirty="0" smtClean="0"/>
              <a:t>Tento úhel je převeden na čas </a:t>
            </a:r>
            <a:r>
              <a:rPr lang="cs-CZ" b="1" dirty="0" smtClean="0">
                <a:solidFill>
                  <a:srgbClr val="92D050"/>
                </a:solidFill>
              </a:rPr>
              <a:t>(15° = 1 hodina, 15' = 1 minuta, 15" = 1 sekunda)</a:t>
            </a:r>
          </a:p>
          <a:p>
            <a:r>
              <a:rPr lang="cs-CZ" dirty="0" smtClean="0"/>
              <a:t>Protože bylo nutné stanovit čas platný pro celá území, bylo třeba určit, který poledník bude pro které dané území rozhodující</a:t>
            </a:r>
          </a:p>
          <a:p>
            <a:endParaRPr lang="cs-CZ" dirty="0" smtClean="0"/>
          </a:p>
          <a:p>
            <a:r>
              <a:rPr lang="cs-CZ" b="1" i="1" dirty="0" smtClean="0">
                <a:solidFill>
                  <a:srgbClr val="FFC000"/>
                </a:solidFill>
              </a:rPr>
              <a:t>Světový čas (UTC) byl určen jako místní čas nultého poledníku </a:t>
            </a:r>
            <a:r>
              <a:rPr lang="cs-CZ" dirty="0" smtClean="0"/>
              <a:t>(prochází observatoří v Greenwichi)</a:t>
            </a:r>
          </a:p>
        </p:txBody>
      </p:sp>
    </p:spTree>
    <p:extLst>
      <p:ext uri="{BB962C8B-B14F-4D97-AF65-F5344CB8AC3E}">
        <p14:creationId xmlns:p14="http://schemas.microsoft.com/office/powerpoint/2010/main" val="22575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0"/>
            <a:ext cx="7162800" cy="1143000"/>
          </a:xfrm>
        </p:spPr>
        <p:txBody>
          <a:bodyPr/>
          <a:lstStyle/>
          <a:p>
            <a:r>
              <a:rPr lang="cs-CZ" b="1" i="1" dirty="0" smtClean="0">
                <a:solidFill>
                  <a:srgbClr val="C00000"/>
                </a:solidFill>
              </a:rPr>
              <a:t>UTC</a:t>
            </a:r>
            <a:endParaRPr lang="cs-CZ" b="1" i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305800" cy="6021288"/>
          </a:xfrm>
        </p:spPr>
        <p:txBody>
          <a:bodyPr>
            <a:normAutofit/>
          </a:bodyPr>
          <a:lstStyle/>
          <a:p>
            <a:r>
              <a:rPr lang="cs-CZ" b="1" i="1" dirty="0" smtClean="0">
                <a:solidFill>
                  <a:srgbClr val="00B0F0"/>
                </a:solidFill>
              </a:rPr>
              <a:t>UTC je základem systému</a:t>
            </a:r>
          </a:p>
          <a:p>
            <a:pPr>
              <a:buNone/>
            </a:pPr>
            <a:r>
              <a:rPr lang="cs-CZ" b="1" i="1" dirty="0" smtClean="0">
                <a:solidFill>
                  <a:srgbClr val="00B0F0"/>
                </a:solidFill>
              </a:rPr>
              <a:t>    občanského času, jednotlivá</a:t>
            </a:r>
          </a:p>
          <a:p>
            <a:pPr>
              <a:buNone/>
            </a:pPr>
            <a:r>
              <a:rPr lang="cs-CZ" b="1" i="1" dirty="0" smtClean="0">
                <a:solidFill>
                  <a:srgbClr val="00B0F0"/>
                </a:solidFill>
              </a:rPr>
              <a:t>    časová pásma jsou </a:t>
            </a:r>
          </a:p>
          <a:p>
            <a:pPr>
              <a:buNone/>
            </a:pPr>
            <a:r>
              <a:rPr lang="cs-CZ" b="1" i="1" dirty="0" smtClean="0">
                <a:solidFill>
                  <a:srgbClr val="00B0F0"/>
                </a:solidFill>
              </a:rPr>
              <a:t>    definována svými odchylkami od UTC</a:t>
            </a:r>
          </a:p>
          <a:p>
            <a:endParaRPr lang="cs-CZ" dirty="0" smtClean="0"/>
          </a:p>
          <a:p>
            <a:r>
              <a:rPr lang="cs-CZ" dirty="0" smtClean="0"/>
              <a:t>UTC založen na </a:t>
            </a:r>
            <a:r>
              <a:rPr lang="cs-CZ" b="1" i="1" dirty="0" smtClean="0">
                <a:solidFill>
                  <a:srgbClr val="FFC000"/>
                </a:solidFill>
              </a:rPr>
              <a:t>atomových hodinách</a:t>
            </a:r>
            <a:r>
              <a:rPr lang="cs-CZ" dirty="0" smtClean="0"/>
              <a:t>, tzn. je na rotaci Země nezávislý</a:t>
            </a:r>
          </a:p>
          <a:p>
            <a:r>
              <a:rPr lang="cs-CZ" b="1" i="1" dirty="0">
                <a:solidFill>
                  <a:schemeClr val="accent2"/>
                </a:solidFill>
              </a:rPr>
              <a:t>V Česku je používán středoevropský čas (SEČ), </a:t>
            </a:r>
            <a:r>
              <a:rPr lang="cs-CZ" dirty="0"/>
              <a:t>který je místním slunečním časem patnáctého poledníku (15° východní délky), který prochází například Jindřichovým Hradcem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6916351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1143000"/>
          </a:xfrm>
        </p:spPr>
        <p:txBody>
          <a:bodyPr/>
          <a:lstStyle/>
          <a:p>
            <a:r>
              <a:rPr lang="cs-CZ" b="1" i="1" dirty="0" smtClean="0">
                <a:solidFill>
                  <a:srgbClr val="C00000"/>
                </a:solidFill>
              </a:rPr>
              <a:t>Časové pásmo </a:t>
            </a:r>
            <a:endParaRPr lang="cs-CZ" b="1" i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66800"/>
            <a:ext cx="8153400" cy="5562600"/>
          </a:xfrm>
        </p:spPr>
        <p:txBody>
          <a:bodyPr>
            <a:normAutofit lnSpcReduction="10000"/>
          </a:bodyPr>
          <a:lstStyle/>
          <a:p>
            <a:r>
              <a:rPr lang="cs-CZ" b="1" i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je ta část Země, která používá stejný standardní čas</a:t>
            </a:r>
          </a:p>
          <a:p>
            <a:endParaRPr lang="cs-CZ" b="1" i="1" dirty="0" smtClean="0">
              <a:solidFill>
                <a:srgbClr val="FFC000"/>
              </a:solidFill>
            </a:endParaRPr>
          </a:p>
          <a:p>
            <a:r>
              <a:rPr lang="cs-CZ" dirty="0" smtClean="0"/>
              <a:t>Původně používali lidé sluneční čas, který má ovšem tu nevýhodu, že se liší od místa k místu</a:t>
            </a:r>
          </a:p>
          <a:p>
            <a:endParaRPr lang="cs-CZ" dirty="0" smtClean="0"/>
          </a:p>
          <a:p>
            <a:r>
              <a:rPr lang="cs-CZ" dirty="0" smtClean="0"/>
              <a:t>S </a:t>
            </a:r>
            <a:r>
              <a:rPr lang="cs-CZ" b="1" i="1" dirty="0" smtClean="0">
                <a:solidFill>
                  <a:srgbClr val="FFC000"/>
                </a:solidFill>
              </a:rPr>
              <a:t>rozvojem dopravy </a:t>
            </a:r>
            <a:r>
              <a:rPr lang="cs-CZ" dirty="0" smtClean="0"/>
              <a:t>a komunikace byla tato nevýhoda stále výraznější, takže se postupem času přešlo na </a:t>
            </a:r>
            <a:r>
              <a:rPr lang="cs-CZ" b="1" dirty="0" smtClean="0">
                <a:solidFill>
                  <a:srgbClr val="92D050"/>
                </a:solidFill>
              </a:rPr>
              <a:t>pásmový čas, kdy celá oblast Země, zhruba 15 ° kolem daného poledníku, používá stejný čas</a:t>
            </a:r>
            <a:r>
              <a:rPr lang="cs-CZ" dirty="0" smtClean="0"/>
              <a:t>, </a:t>
            </a:r>
            <a:r>
              <a:rPr lang="cs-CZ" b="1" i="1" dirty="0" smtClean="0">
                <a:solidFill>
                  <a:srgbClr val="FFC000"/>
                </a:solidFill>
              </a:rPr>
              <a:t>který je určen svým posunem od UTC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52509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990600"/>
          </a:xfrm>
        </p:spPr>
        <p:txBody>
          <a:bodyPr/>
          <a:lstStyle/>
          <a:p>
            <a:r>
              <a:rPr lang="cs-CZ" b="1" i="1" dirty="0" smtClean="0">
                <a:solidFill>
                  <a:srgbClr val="FF0000"/>
                </a:solidFill>
              </a:rPr>
              <a:t>Časové pásmo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8600" y="836712"/>
            <a:ext cx="8763000" cy="5792688"/>
          </a:xfrm>
        </p:spPr>
        <p:txBody>
          <a:bodyPr>
            <a:normAutofit lnSpcReduction="10000"/>
          </a:bodyPr>
          <a:lstStyle/>
          <a:p>
            <a:r>
              <a:rPr lang="cs-CZ" b="1" i="1" dirty="0" smtClean="0">
                <a:solidFill>
                  <a:srgbClr val="00B0F0"/>
                </a:solidFill>
              </a:rPr>
              <a:t>Na </a:t>
            </a:r>
            <a:r>
              <a:rPr lang="cs-CZ" b="1" i="1" dirty="0" smtClean="0">
                <a:solidFill>
                  <a:srgbClr val="92D050"/>
                </a:solidFill>
              </a:rPr>
              <a:t>západní polokouli </a:t>
            </a:r>
            <a:r>
              <a:rPr lang="cs-CZ" b="1" i="1" dirty="0" smtClean="0">
                <a:solidFill>
                  <a:srgbClr val="00B0F0"/>
                </a:solidFill>
              </a:rPr>
              <a:t>je čas oproti UTC posunut zpět (např. USA platí časové pásmo UTC-5), na </a:t>
            </a:r>
            <a:r>
              <a:rPr lang="cs-CZ" b="1" i="1" dirty="0" smtClean="0">
                <a:solidFill>
                  <a:srgbClr val="92D050"/>
                </a:solidFill>
              </a:rPr>
              <a:t>východní polokouli </a:t>
            </a:r>
            <a:r>
              <a:rPr lang="cs-CZ" b="1" i="1" dirty="0" smtClean="0">
                <a:solidFill>
                  <a:srgbClr val="00B0F0"/>
                </a:solidFill>
              </a:rPr>
              <a:t>platí čas, který je před UTC (např. v Japonskou je časové pásmo UTC+9)</a:t>
            </a:r>
            <a:endParaRPr lang="cs-CZ" dirty="0" smtClean="0"/>
          </a:p>
          <a:p>
            <a:r>
              <a:rPr lang="cs-CZ" dirty="0" smtClean="0"/>
              <a:t>Ideální časová pásma by se navzájem lišila o celý počet hodin, takže by Zemi rozdělila na přesné pruhy široké 15°            to by však znamenalo, že státy, které procházejí hranicí takových teoretických pásem, by musely používat dvě časová pásma, jakkoli by byla jejich rozloha malá</a:t>
            </a:r>
          </a:p>
          <a:p>
            <a:r>
              <a:rPr lang="cs-CZ" b="1" dirty="0">
                <a:solidFill>
                  <a:srgbClr val="FFC000"/>
                </a:solidFill>
              </a:rPr>
              <a:t>Z</a:t>
            </a:r>
            <a:r>
              <a:rPr lang="cs-CZ" dirty="0"/>
              <a:t> </a:t>
            </a:r>
            <a:r>
              <a:rPr lang="cs-CZ" b="1" i="1" dirty="0">
                <a:solidFill>
                  <a:srgbClr val="FFC000"/>
                </a:solidFill>
              </a:rPr>
              <a:t>praktických důvodů se proto stanovily takové tvary časových pásem, které se přizpůsobují hranicím států či jiných územních celků</a:t>
            </a:r>
          </a:p>
          <a:p>
            <a:endParaRPr lang="cs-CZ" dirty="0" smtClean="0"/>
          </a:p>
        </p:txBody>
      </p:sp>
      <p:sp>
        <p:nvSpPr>
          <p:cNvPr id="4" name="Šipka doprava 3"/>
          <p:cNvSpPr/>
          <p:nvPr/>
        </p:nvSpPr>
        <p:spPr>
          <a:xfrm>
            <a:off x="3360559" y="3573016"/>
            <a:ext cx="597408" cy="1798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193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562" name="Picture 2" descr="Soubor:Standard time zones of the world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36122" cy="6858000"/>
          </a:xfrm>
          <a:prstGeom prst="rect">
            <a:avLst/>
          </a:prstGeom>
          <a:noFill/>
        </p:spPr>
      </p:pic>
      <p:sp>
        <p:nvSpPr>
          <p:cNvPr id="2" name="Obdélník 1"/>
          <p:cNvSpPr/>
          <p:nvPr/>
        </p:nvSpPr>
        <p:spPr>
          <a:xfrm>
            <a:off x="172732" y="4987464"/>
            <a:ext cx="4572000" cy="156966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Některá časová pásma pak používají čas, který se od UTC neliší o celý počet hodin, ale o </a:t>
            </a:r>
            <a:r>
              <a:rPr lang="cs-CZ" sz="24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půlhodiny, či dokonce čtvrthodiny</a:t>
            </a:r>
          </a:p>
        </p:txBody>
      </p:sp>
    </p:spTree>
    <p:extLst>
      <p:ext uri="{BB962C8B-B14F-4D97-AF65-F5344CB8AC3E}">
        <p14:creationId xmlns:p14="http://schemas.microsoft.com/office/powerpoint/2010/main" val="229937466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838200"/>
          </a:xfrm>
        </p:spPr>
        <p:txBody>
          <a:bodyPr/>
          <a:lstStyle/>
          <a:p>
            <a:r>
              <a:rPr lang="cs-CZ" b="1" i="1" dirty="0" smtClean="0">
                <a:solidFill>
                  <a:srgbClr val="C00000"/>
                </a:solidFill>
              </a:rPr>
              <a:t>Datová hranice</a:t>
            </a:r>
            <a:endParaRPr lang="cs-CZ" b="1" i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838200"/>
            <a:ext cx="8534400" cy="586740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Prochází přibližně </a:t>
            </a:r>
            <a:r>
              <a:rPr lang="cs-CZ" b="1" i="1" dirty="0" smtClean="0">
                <a:solidFill>
                  <a:srgbClr val="FFC000"/>
                </a:solidFill>
              </a:rPr>
              <a:t>poledníkem 180 stup</a:t>
            </a:r>
            <a:r>
              <a:rPr lang="cs-CZ" dirty="0" smtClean="0"/>
              <a:t>. zeměpisné délky</a:t>
            </a:r>
          </a:p>
          <a:p>
            <a:endParaRPr lang="cs-CZ" dirty="0" smtClean="0"/>
          </a:p>
          <a:p>
            <a:r>
              <a:rPr lang="cs-CZ" dirty="0" smtClean="0"/>
              <a:t>Je navržena tak, aby procházela </a:t>
            </a:r>
            <a:r>
              <a:rPr lang="cs-CZ" b="1" dirty="0" smtClean="0">
                <a:solidFill>
                  <a:schemeClr val="accent2"/>
                </a:solidFill>
              </a:rPr>
              <a:t>co nejdále od lidské civilizace</a:t>
            </a:r>
          </a:p>
          <a:p>
            <a:endParaRPr lang="cs-CZ" dirty="0" smtClean="0"/>
          </a:p>
          <a:p>
            <a:r>
              <a:rPr lang="cs-CZ" dirty="0" smtClean="0"/>
              <a:t>Vyhýbá se kontinentům a ostrovům, nejblíže pevné zemi (mimo Antarktidu) prochází mezi </a:t>
            </a:r>
            <a:r>
              <a:rPr lang="cs-CZ" dirty="0" err="1" smtClean="0"/>
              <a:t>Diomédovými</a:t>
            </a:r>
            <a:r>
              <a:rPr lang="cs-CZ" dirty="0" smtClean="0"/>
              <a:t> ostrovy v Beringově průlivu</a:t>
            </a:r>
          </a:p>
          <a:p>
            <a:endParaRPr lang="cs-CZ" dirty="0" smtClean="0"/>
          </a:p>
          <a:p>
            <a:r>
              <a:rPr lang="cs-CZ" b="1" i="1" dirty="0" smtClean="0">
                <a:solidFill>
                  <a:srgbClr val="00B0F0"/>
                </a:solidFill>
              </a:rPr>
              <a:t>Při překročení datové hranice je potřeba upravit datum tak, aby na východ od datové hranice bylo o den méně než na západ od ní</a:t>
            </a:r>
          </a:p>
          <a:p>
            <a:endParaRPr lang="cs-CZ" dirty="0"/>
          </a:p>
        </p:txBody>
      </p:sp>
      <p:pic>
        <p:nvPicPr>
          <p:cNvPr id="4" name="Picture 2" descr="http://upload.wikimedia.org/wikipedia/commons/6/61/International_Date_Line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7400" y="0"/>
            <a:ext cx="5029200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54417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868362"/>
          </a:xfrm>
        </p:spPr>
        <p:txBody>
          <a:bodyPr/>
          <a:lstStyle/>
          <a:p>
            <a:r>
              <a:rPr lang="cs-CZ" b="1" i="1" dirty="0" smtClean="0">
                <a:solidFill>
                  <a:srgbClr val="C00000"/>
                </a:solidFill>
              </a:rPr>
              <a:t>Datová hranice – příklad</a:t>
            </a:r>
            <a:r>
              <a:rPr lang="cs-CZ" b="1" i="1" dirty="0" smtClean="0">
                <a:solidFill>
                  <a:srgbClr val="C00000"/>
                </a:solidFill>
                <a:sym typeface="Wingdings" pitchFamily="2" charset="2"/>
              </a:rPr>
              <a:t></a:t>
            </a:r>
            <a:endParaRPr lang="cs-CZ" b="1" i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14400"/>
            <a:ext cx="8153400" cy="5638800"/>
          </a:xfrm>
        </p:spPr>
        <p:txBody>
          <a:bodyPr>
            <a:normAutofit/>
          </a:bodyPr>
          <a:lstStyle/>
          <a:p>
            <a:r>
              <a:rPr lang="cs-CZ" b="1" i="1" dirty="0" smtClean="0">
                <a:solidFill>
                  <a:srgbClr val="92D050"/>
                </a:solidFill>
              </a:rPr>
              <a:t>Např. Pokud jste na východ od datové hranice a víte, že je úterý 16.00 hod., po překročení datové hranice bude rázem středa, ale čas 16.00 hod. zůstává</a:t>
            </a:r>
          </a:p>
          <a:p>
            <a:endParaRPr lang="cs-CZ" b="1" i="1" dirty="0" smtClean="0">
              <a:solidFill>
                <a:srgbClr val="92D050"/>
              </a:solidFill>
            </a:endParaRPr>
          </a:p>
          <a:p>
            <a:r>
              <a:rPr lang="cs-CZ" b="1" i="1" dirty="0" smtClean="0">
                <a:solidFill>
                  <a:srgbClr val="00B0F0"/>
                </a:solidFill>
              </a:rPr>
              <a:t>Datová hranice přináší různé paradoxy</a:t>
            </a:r>
          </a:p>
          <a:p>
            <a:endParaRPr lang="cs-CZ" b="1" i="1" dirty="0" smtClean="0">
              <a:solidFill>
                <a:srgbClr val="92D050"/>
              </a:solidFill>
            </a:endParaRPr>
          </a:p>
          <a:p>
            <a:r>
              <a:rPr lang="cs-CZ" b="1" i="1" dirty="0" smtClean="0">
                <a:solidFill>
                  <a:schemeClr val="accent2"/>
                </a:solidFill>
              </a:rPr>
              <a:t>Např. pasažér na dlouhé cestě z Asie do USA přistává na cílovém letišti ve Spojených státech o několik hodin dříve, než odstartoval ze svého domovského letiště</a:t>
            </a:r>
            <a:endParaRPr lang="cs-CZ" b="1" i="1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3390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990600"/>
          </a:xfrm>
        </p:spPr>
        <p:txBody>
          <a:bodyPr/>
          <a:lstStyle/>
          <a:p>
            <a:r>
              <a:rPr lang="cs-CZ" b="1" i="1" dirty="0" smtClean="0">
                <a:solidFill>
                  <a:srgbClr val="C00000"/>
                </a:solidFill>
              </a:rPr>
              <a:t>Středoevropský čas (SEČ), </a:t>
            </a:r>
            <a:endParaRPr lang="cs-CZ" b="1" i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8600" y="914400"/>
            <a:ext cx="8610600" cy="571500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anglicky </a:t>
            </a:r>
            <a:r>
              <a:rPr lang="cs-CZ" i="1" dirty="0" err="1" smtClean="0"/>
              <a:t>Central</a:t>
            </a:r>
            <a:r>
              <a:rPr lang="cs-CZ" i="1" dirty="0" smtClean="0"/>
              <a:t> </a:t>
            </a:r>
            <a:r>
              <a:rPr lang="cs-CZ" i="1" dirty="0" err="1" smtClean="0"/>
              <a:t>European</a:t>
            </a:r>
            <a:r>
              <a:rPr lang="cs-CZ" i="1" dirty="0" smtClean="0"/>
              <a:t> </a:t>
            </a:r>
            <a:r>
              <a:rPr lang="cs-CZ" i="1" dirty="0" err="1" smtClean="0"/>
              <a:t>Time</a:t>
            </a:r>
            <a:r>
              <a:rPr lang="cs-CZ" dirty="0" smtClean="0"/>
              <a:t> (</a:t>
            </a:r>
            <a:r>
              <a:rPr lang="cs-CZ" b="1" dirty="0" smtClean="0"/>
              <a:t>CET</a:t>
            </a:r>
            <a:r>
              <a:rPr lang="cs-CZ" b="1" i="1" dirty="0" smtClean="0">
                <a:solidFill>
                  <a:srgbClr val="FFC000"/>
                </a:solidFill>
              </a:rPr>
              <a:t>), je střední sluneční čas středoevropského poledníku (15 stupňů východně od Greenwiche)</a:t>
            </a:r>
          </a:p>
          <a:p>
            <a:endParaRPr lang="cs-CZ" dirty="0" smtClean="0"/>
          </a:p>
          <a:p>
            <a:r>
              <a:rPr lang="cs-CZ" b="1" i="1" dirty="0" smtClean="0">
                <a:solidFill>
                  <a:srgbClr val="C00000"/>
                </a:solidFill>
              </a:rPr>
              <a:t>!!!!SEČ = UTC + 1 hod.!!!!</a:t>
            </a:r>
          </a:p>
          <a:p>
            <a:endParaRPr lang="cs-CZ" b="1" i="1" dirty="0" smtClean="0">
              <a:solidFill>
                <a:srgbClr val="C00000"/>
              </a:solidFill>
            </a:endParaRPr>
          </a:p>
          <a:p>
            <a:r>
              <a:rPr lang="cs-CZ" dirty="0" smtClean="0"/>
              <a:t>Platí ve </a:t>
            </a:r>
            <a:r>
              <a:rPr lang="cs-CZ" b="1" dirty="0" smtClean="0">
                <a:solidFill>
                  <a:srgbClr val="00B0F0"/>
                </a:solidFill>
              </a:rPr>
              <a:t>většině evropských států</a:t>
            </a:r>
          </a:p>
          <a:p>
            <a:endParaRPr lang="cs-CZ" dirty="0" smtClean="0"/>
          </a:p>
          <a:p>
            <a:r>
              <a:rPr lang="cs-CZ" dirty="0" smtClean="0"/>
              <a:t>V jarním a letním období je ve většině států Evropy zaváděn středoevropský letní čas (SELČ)</a:t>
            </a:r>
          </a:p>
          <a:p>
            <a:endParaRPr lang="cs-CZ" dirty="0" smtClean="0"/>
          </a:p>
          <a:p>
            <a:r>
              <a:rPr lang="cs-CZ" b="1" i="1" dirty="0" smtClean="0">
                <a:solidFill>
                  <a:srgbClr val="FFC000"/>
                </a:solidFill>
              </a:rPr>
              <a:t>Středoevropský čas je někdy mylně označován výrazem zimní čas </a:t>
            </a:r>
            <a:r>
              <a:rPr lang="cs-CZ" dirty="0" smtClean="0"/>
              <a:t>jako opak tzv. letního času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8112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3490" name="Picture 2" descr="Soubor:Time zones of Europe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3400" y="-1"/>
            <a:ext cx="8305800" cy="6858001"/>
          </a:xfrm>
          <a:prstGeom prst="rect">
            <a:avLst/>
          </a:prstGeom>
          <a:noFill/>
        </p:spPr>
      </p:pic>
      <p:sp>
        <p:nvSpPr>
          <p:cNvPr id="2" name="Obdélník 1"/>
          <p:cNvSpPr/>
          <p:nvPr/>
        </p:nvSpPr>
        <p:spPr>
          <a:xfrm>
            <a:off x="142722" y="116632"/>
            <a:ext cx="4572000" cy="193899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Časové zóny v Evropě</a:t>
            </a:r>
            <a:br>
              <a:rPr lang="cs-CZ" sz="24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4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modrá – GMT (UTC)</a:t>
            </a:r>
            <a:br>
              <a:rPr lang="cs-CZ" sz="24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4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červená – CET (UTC+1)</a:t>
            </a:r>
            <a:br>
              <a:rPr lang="cs-CZ" sz="24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4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 – EET (UTC+2)</a:t>
            </a:r>
            <a:br>
              <a:rPr lang="cs-CZ" sz="24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4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zelená – MSK (UTC+3)</a:t>
            </a:r>
          </a:p>
        </p:txBody>
      </p:sp>
    </p:spTree>
    <p:extLst>
      <p:ext uri="{BB962C8B-B14F-4D97-AF65-F5344CB8AC3E}">
        <p14:creationId xmlns:p14="http://schemas.microsoft.com/office/powerpoint/2010/main" val="117521795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914400"/>
          </a:xfrm>
        </p:spPr>
        <p:txBody>
          <a:bodyPr/>
          <a:lstStyle/>
          <a:p>
            <a:r>
              <a:rPr lang="cs-CZ" b="1" i="1" dirty="0" smtClean="0">
                <a:solidFill>
                  <a:srgbClr val="C00000"/>
                </a:solidFill>
              </a:rPr>
              <a:t>Letní čas </a:t>
            </a:r>
            <a:endParaRPr lang="cs-CZ" b="1" i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914400"/>
            <a:ext cx="8610600" cy="5791200"/>
          </a:xfrm>
        </p:spPr>
        <p:txBody>
          <a:bodyPr>
            <a:normAutofit/>
          </a:bodyPr>
          <a:lstStyle/>
          <a:p>
            <a:r>
              <a:rPr lang="cs-CZ" dirty="0" smtClean="0"/>
              <a:t>je označení </a:t>
            </a:r>
            <a:r>
              <a:rPr lang="cs-CZ" b="1" i="1" dirty="0" smtClean="0">
                <a:solidFill>
                  <a:srgbClr val="00B0F0"/>
                </a:solidFill>
              </a:rPr>
              <a:t>systémové úpravy měření času, při které se v letních měsících roku nepoužívá čas daný příslušným časovým pásmem, ale používá se čas, který je o určitou hodnotu (obvykle o 1 hodinu) posunut dopředu</a:t>
            </a:r>
            <a:endParaRPr lang="cs-CZ" dirty="0" smtClean="0"/>
          </a:p>
          <a:p>
            <a:r>
              <a:rPr lang="cs-CZ" dirty="0" smtClean="0"/>
              <a:t>Cílem letního času je </a:t>
            </a:r>
            <a:r>
              <a:rPr lang="cs-CZ" b="1" i="1" dirty="0" smtClean="0">
                <a:solidFill>
                  <a:srgbClr val="FFC000"/>
                </a:solidFill>
              </a:rPr>
              <a:t>úspora elektrické energie</a:t>
            </a:r>
            <a:r>
              <a:rPr lang="cs-CZ" dirty="0" smtClean="0"/>
              <a:t>, která by byla jinak potřeba pro večerní osvětlení</a:t>
            </a:r>
          </a:p>
          <a:p>
            <a:r>
              <a:rPr lang="cs-CZ" dirty="0"/>
              <a:t>Na přelomu roku </a:t>
            </a:r>
            <a:r>
              <a:rPr lang="cs-CZ" dirty="0" smtClean="0"/>
              <a:t>1946 byl v ČSR </a:t>
            </a:r>
            <a:r>
              <a:rPr lang="cs-CZ" dirty="0"/>
              <a:t>(1. prosince 1946 – 23. února 1947</a:t>
            </a:r>
            <a:r>
              <a:rPr lang="cs-CZ" dirty="0" smtClean="0"/>
              <a:t>) </a:t>
            </a:r>
            <a:r>
              <a:rPr lang="cs-CZ" b="1" i="1" dirty="0">
                <a:solidFill>
                  <a:srgbClr val="FFC000"/>
                </a:solidFill>
              </a:rPr>
              <a:t>zaveden také tzv. zimní čas</a:t>
            </a:r>
            <a:r>
              <a:rPr lang="cs-CZ" dirty="0"/>
              <a:t>, kdy byl čas </a:t>
            </a:r>
            <a:r>
              <a:rPr lang="cs-CZ" b="1" i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posunut o jednu hodinu dozadu – tento opačný posun je zřejmě světovým unikátem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827496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0"/>
            <a:ext cx="7467600" cy="762000"/>
          </a:xfrm>
        </p:spPr>
        <p:txBody>
          <a:bodyPr>
            <a:normAutofit/>
          </a:bodyPr>
          <a:lstStyle/>
          <a:p>
            <a:r>
              <a:rPr lang="cs-CZ" i="1" dirty="0" smtClean="0">
                <a:solidFill>
                  <a:srgbClr val="C00000"/>
                </a:solidFill>
              </a:rPr>
              <a:t>Letní čas - ČR</a:t>
            </a:r>
            <a:endParaRPr lang="cs-CZ" i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85800"/>
            <a:ext cx="8748464" cy="6172200"/>
          </a:xfrm>
        </p:spPr>
        <p:txBody>
          <a:bodyPr>
            <a:normAutofit/>
          </a:bodyPr>
          <a:lstStyle/>
          <a:p>
            <a:r>
              <a:rPr lang="cs-CZ" sz="3100" b="1" i="1" dirty="0" smtClean="0">
                <a:solidFill>
                  <a:schemeClr val="tx2">
                    <a:lumMod val="50000"/>
                  </a:schemeClr>
                </a:solidFill>
              </a:rPr>
              <a:t>Na letní čas se v ČR každý rok přechází poslední neděli v březnu, kdy po 01:59:59 SEČ (středoevropského času) následuje 03:00:00 SELČ (středoevropského letního času)</a:t>
            </a:r>
          </a:p>
          <a:p>
            <a:r>
              <a:rPr lang="cs-CZ" sz="3100" b="1" i="1" dirty="0" smtClean="0">
                <a:solidFill>
                  <a:srgbClr val="00B050"/>
                </a:solidFill>
              </a:rPr>
              <a:t>Letní čas končí poslední neděli v říjnu, kdy se po 02:59:59 SELČ hodiny posunou na 02:00:00 SEČ</a:t>
            </a:r>
          </a:p>
          <a:p>
            <a:r>
              <a:rPr lang="cs-CZ" dirty="0"/>
              <a:t>Letní čas je pochopitelně </a:t>
            </a:r>
            <a:r>
              <a:rPr lang="cs-CZ" b="1" i="1" dirty="0">
                <a:solidFill>
                  <a:srgbClr val="FFC000"/>
                </a:solidFill>
              </a:rPr>
              <a:t>záležitostí zemí mírného pásma</a:t>
            </a:r>
          </a:p>
          <a:p>
            <a:r>
              <a:rPr lang="cs-CZ" b="1" i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Ve všech státech Evropy s výjimkou Islandu se letní čas používá</a:t>
            </a:r>
          </a:p>
          <a:p>
            <a:r>
              <a:rPr lang="cs-CZ" b="1" i="1" dirty="0">
                <a:solidFill>
                  <a:srgbClr val="FFC000"/>
                </a:solidFill>
              </a:rPr>
              <a:t>Podle pravidel EU přechod nastává ve všech časových pásmech současně</a:t>
            </a:r>
            <a:r>
              <a:rPr lang="cs-CZ" dirty="0"/>
              <a:t>, v 1:00 UTC</a:t>
            </a:r>
          </a:p>
          <a:p>
            <a:endParaRPr lang="cs-CZ" b="1" i="1" dirty="0" smtClean="0">
              <a:solidFill>
                <a:srgbClr val="FFC000"/>
              </a:solidFill>
            </a:endParaRPr>
          </a:p>
          <a:p>
            <a:endParaRPr lang="cs-CZ" b="1" i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9142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0"/>
            <a:ext cx="7772400" cy="914400"/>
          </a:xfrm>
        </p:spPr>
        <p:txBody>
          <a:bodyPr/>
          <a:lstStyle/>
          <a:p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836712"/>
            <a:ext cx="8136904" cy="57606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Literatura:</a:t>
            </a: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hlinkClick r:id="rId2"/>
            </a:endParaRPr>
          </a:p>
          <a:p>
            <a:pPr marL="36576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Bičík, I. et al. (2001): </a:t>
            </a:r>
            <a:r>
              <a:rPr lang="cs-CZ" sz="18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Příroda a lidé Země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Praha: Nakladatelství ČGS.</a:t>
            </a:r>
          </a:p>
          <a:p>
            <a:pPr marL="36576" indent="0">
              <a:buNone/>
            </a:pPr>
            <a:r>
              <a:rPr lang="cs-CZ" sz="18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Kašparovský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K. (1999): Zeměpis I v kostce. Havlíčkův Brod: Fragment.</a:t>
            </a:r>
          </a:p>
          <a:p>
            <a:pPr marL="36576" indent="0">
              <a:buNone/>
            </a:pPr>
            <a:r>
              <a:rPr lang="cs-CZ" sz="18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Kašparovský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K. (2008): Zeměpis I v kostce. Praha: Fragment.</a:t>
            </a:r>
          </a:p>
          <a:p>
            <a:pPr marL="0" indent="0">
              <a:buNone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hlinkClick r:id="rId2"/>
            </a:endParaRPr>
          </a:p>
          <a:p>
            <a:pPr marL="0" indent="0">
              <a:buNone/>
            </a:pPr>
            <a:r>
              <a:rPr lang="cs-CZ" sz="18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Internetové zdroje:</a:t>
            </a: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hlinkClick r:id="rId2"/>
            </a:endParaRPr>
          </a:p>
          <a:p>
            <a:pPr marL="68580" indent="0">
              <a:buNone/>
            </a:pP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cs.wikipedia.org/wiki/Stonehenge</a:t>
            </a:r>
            <a:endParaRPr lang="cs-CZ" sz="1800" dirty="0" smtClean="0"/>
          </a:p>
          <a:p>
            <a:pPr marL="68580" indent="0">
              <a:buNone/>
            </a:pPr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cs.wikipedia.org/wiki/Slune%C4%8Dn%C3%AD_hodiny</a:t>
            </a:r>
            <a:endParaRPr lang="cs-CZ" sz="1800" dirty="0" smtClean="0"/>
          </a:p>
          <a:p>
            <a:pPr marL="68580" indent="0">
              <a:buNone/>
            </a:pPr>
            <a:r>
              <a:rPr lang="cs-CZ" sz="1800" dirty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cs.wikipedia.org/wiki/Vodn%C3%AD_hodiny</a:t>
            </a:r>
            <a:endParaRPr lang="cs-CZ" sz="1800" dirty="0" smtClean="0"/>
          </a:p>
          <a:p>
            <a:pPr marL="68580" indent="0">
              <a:buNone/>
            </a:pPr>
            <a:r>
              <a:rPr lang="cs-CZ" sz="1800" dirty="0">
                <a:hlinkClick r:id="rId6"/>
              </a:rPr>
              <a:t>http://cs.wikipedia.org/wiki/%</a:t>
            </a:r>
            <a:r>
              <a:rPr lang="cs-CZ" sz="1800" dirty="0" smtClean="0">
                <a:hlinkClick r:id="rId6"/>
              </a:rPr>
              <a:t>C4%8Cas</a:t>
            </a:r>
            <a:endParaRPr lang="cs-CZ" sz="1800" dirty="0" smtClean="0"/>
          </a:p>
          <a:p>
            <a:pPr marL="68580" indent="0">
              <a:buNone/>
            </a:pPr>
            <a:r>
              <a:rPr lang="cs-CZ" sz="1800" dirty="0">
                <a:hlinkClick r:id="rId7"/>
              </a:rPr>
              <a:t>http://cs.wikipedia.org/wiki/%</a:t>
            </a:r>
            <a:r>
              <a:rPr lang="cs-CZ" sz="1800" dirty="0" smtClean="0">
                <a:hlinkClick r:id="rId7"/>
              </a:rPr>
              <a:t>C4%8Casov%C3%A9_p%C3%A1smo</a:t>
            </a:r>
            <a:endParaRPr lang="cs-CZ" sz="1800" dirty="0" smtClean="0"/>
          </a:p>
          <a:p>
            <a:pPr marL="68580" indent="0">
              <a:buNone/>
            </a:pPr>
            <a:r>
              <a:rPr lang="cs-CZ" sz="1800" dirty="0">
                <a:hlinkClick r:id="rId8"/>
              </a:rPr>
              <a:t>http://</a:t>
            </a:r>
            <a:r>
              <a:rPr lang="cs-CZ" sz="1800" dirty="0" smtClean="0">
                <a:hlinkClick r:id="rId8"/>
              </a:rPr>
              <a:t>cs.wikipedia.org/wiki/SEL%C4%8C</a:t>
            </a:r>
            <a:endParaRPr lang="cs-CZ" sz="1800" dirty="0" smtClean="0"/>
          </a:p>
          <a:p>
            <a:pPr marL="68580" indent="0">
              <a:buNone/>
            </a:pPr>
            <a:r>
              <a:rPr lang="cs-CZ" sz="1800" dirty="0">
                <a:hlinkClick r:id="rId9"/>
              </a:rPr>
              <a:t>http://cs.wikipedia.org/wiki/St%C5%99edoevropsk%C3%BD_%C4%8Das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165994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0"/>
            <a:ext cx="7772400" cy="914400"/>
          </a:xfrm>
        </p:spPr>
        <p:txBody>
          <a:bodyPr/>
          <a:lstStyle/>
          <a:p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836712"/>
            <a:ext cx="8280920" cy="5904656"/>
          </a:xfrm>
        </p:spPr>
        <p:txBody>
          <a:bodyPr>
            <a:normAutofit fontScale="92500" lnSpcReduction="10000"/>
          </a:bodyPr>
          <a:lstStyle/>
          <a:p>
            <a:pPr marL="68580" indent="0">
              <a:buNone/>
            </a:pPr>
            <a:r>
              <a:rPr lang="cs-CZ" sz="1800" u="sng" dirty="0" smtClean="0"/>
              <a:t>Obrazové materiály:</a:t>
            </a:r>
          </a:p>
          <a:p>
            <a:pPr marL="68580" indent="0">
              <a:buNone/>
            </a:pPr>
            <a:r>
              <a:rPr lang="cs-CZ" sz="1800" dirty="0"/>
              <a:t>RURYK. </a:t>
            </a:r>
            <a:r>
              <a:rPr lang="cs-CZ" sz="1800" i="1" dirty="0" err="1"/>
              <a:t>wikipedia</a:t>
            </a:r>
            <a:r>
              <a:rPr lang="cs-CZ" sz="1800" dirty="0"/>
              <a:t> [online]. [cit. </a:t>
            </a:r>
            <a:r>
              <a:rPr lang="cs-CZ" sz="1800" dirty="0" smtClean="0"/>
              <a:t>30.11.2012]. </a:t>
            </a:r>
            <a:r>
              <a:rPr lang="cs-CZ" sz="1800" dirty="0"/>
              <a:t>Dostupný na WWW: </a:t>
            </a:r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cs.wikipedia.org/wiki/Soubor:Oscillating_pendulum.gif</a:t>
            </a:r>
            <a:r>
              <a:rPr lang="cs-CZ" sz="1800" dirty="0" smtClean="0"/>
              <a:t> </a:t>
            </a:r>
          </a:p>
          <a:p>
            <a:pPr marL="68580" indent="0">
              <a:buNone/>
            </a:pPr>
            <a:r>
              <a:rPr lang="cs-CZ" sz="1800" dirty="0" err="1"/>
              <a:t>TAUʻOLUNGA</a:t>
            </a:r>
            <a:r>
              <a:rPr lang="cs-CZ" sz="1800" dirty="0"/>
              <a:t>. </a:t>
            </a:r>
            <a:r>
              <a:rPr lang="cs-CZ" sz="1800" i="1" dirty="0" err="1"/>
              <a:t>wikipedia</a:t>
            </a:r>
            <a:r>
              <a:rPr lang="cs-CZ" sz="1800" dirty="0"/>
              <a:t> [online]. [cit. 30.11.2012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cs.wikipedia.org/wiki/Soubor:Equinox-50.jpg</a:t>
            </a:r>
            <a:r>
              <a:rPr lang="cs-CZ" sz="1800" dirty="0" smtClean="0"/>
              <a:t> </a:t>
            </a:r>
          </a:p>
          <a:p>
            <a:pPr marL="68580" indent="0">
              <a:buNone/>
            </a:pPr>
            <a:r>
              <a:rPr lang="cs-CZ" sz="1800" dirty="0" smtClean="0"/>
              <a:t>M</a:t>
            </a:r>
            <a:r>
              <a:rPr lang="cs-CZ" sz="1800" dirty="0"/>
              <a:t>OONILLU1</a:t>
            </a:r>
            <a:r>
              <a:rPr lang="cs-CZ" sz="1800" dirty="0" smtClean="0"/>
              <a:t>. </a:t>
            </a:r>
            <a:r>
              <a:rPr lang="cs-CZ" sz="1800" i="1" dirty="0" err="1"/>
              <a:t>wikipedia</a:t>
            </a:r>
            <a:r>
              <a:rPr lang="cs-CZ" sz="1800" dirty="0"/>
              <a:t> [online]. [cit</a:t>
            </a:r>
            <a:r>
              <a:rPr lang="cs-CZ" sz="1800" dirty="0" smtClean="0"/>
              <a:t>.</a:t>
            </a:r>
            <a:r>
              <a:rPr lang="cs-CZ" sz="1800" dirty="0"/>
              <a:t> 30.11.2012</a:t>
            </a:r>
            <a:r>
              <a:rPr lang="cs-CZ" sz="1800" dirty="0" smtClean="0"/>
              <a:t> ]. </a:t>
            </a:r>
            <a:r>
              <a:rPr lang="cs-CZ" sz="1800" dirty="0"/>
              <a:t>Dostupný na WWW: </a:t>
            </a:r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cs.wikipedia.org/wiki/Soubor:Mond_Phasen.jpg</a:t>
            </a:r>
            <a:r>
              <a:rPr lang="cs-CZ" sz="1800" dirty="0" smtClean="0"/>
              <a:t> </a:t>
            </a:r>
          </a:p>
          <a:p>
            <a:pPr marL="68580" indent="0">
              <a:buNone/>
            </a:pPr>
            <a:r>
              <a:rPr lang="cs-CZ" sz="1800" dirty="0"/>
              <a:t>MOONILLU1. </a:t>
            </a:r>
            <a:r>
              <a:rPr lang="cs-CZ" sz="1800" i="1" dirty="0" err="1"/>
              <a:t>wikipedia</a:t>
            </a:r>
            <a:r>
              <a:rPr lang="cs-CZ" sz="1800" dirty="0"/>
              <a:t> [online]. [cit. 30.11.2012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cs.wikipedia.org/wiki/Soubor:Mond_Grafik1.jpg</a:t>
            </a:r>
            <a:r>
              <a:rPr lang="cs-CZ" sz="1800" dirty="0" smtClean="0"/>
              <a:t> </a:t>
            </a:r>
          </a:p>
          <a:p>
            <a:pPr marL="68580" indent="0">
              <a:buNone/>
            </a:pPr>
            <a:r>
              <a:rPr lang="cs-CZ" sz="1800" dirty="0"/>
              <a:t>MACTOGRAPHER. </a:t>
            </a:r>
            <a:r>
              <a:rPr lang="cs-CZ" sz="1800" i="1" dirty="0" err="1"/>
              <a:t>wikipedia</a:t>
            </a:r>
            <a:r>
              <a:rPr lang="cs-CZ" sz="1800" dirty="0"/>
              <a:t> [online]. [cit. 30.11.2012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6"/>
              </a:rPr>
              <a:t>http://</a:t>
            </a:r>
            <a:r>
              <a:rPr lang="cs-CZ" sz="1800" dirty="0" smtClean="0">
                <a:hlinkClick r:id="rId6"/>
              </a:rPr>
              <a:t>cs.wikipedia.org/wiki/Soubor:Stonehenge-Green.jpg</a:t>
            </a:r>
            <a:r>
              <a:rPr lang="cs-CZ" sz="1800" dirty="0" smtClean="0"/>
              <a:t> </a:t>
            </a:r>
          </a:p>
          <a:p>
            <a:pPr marL="68580" indent="0">
              <a:buNone/>
            </a:pPr>
            <a:r>
              <a:rPr lang="cs-CZ" sz="1800" dirty="0"/>
              <a:t>DBACHMANN. </a:t>
            </a:r>
            <a:r>
              <a:rPr lang="cs-CZ" sz="1800" i="1" dirty="0" err="1"/>
              <a:t>wikipedia</a:t>
            </a:r>
            <a:r>
              <a:rPr lang="cs-CZ" sz="1800" dirty="0"/>
              <a:t> [online]. [cit</a:t>
            </a:r>
            <a:r>
              <a:rPr lang="cs-CZ" sz="1800" dirty="0" smtClean="0"/>
              <a:t>.</a:t>
            </a:r>
            <a:r>
              <a:rPr lang="cs-CZ" sz="1800" dirty="0"/>
              <a:t> 30.11.2012</a:t>
            </a:r>
            <a:r>
              <a:rPr lang="cs-CZ" sz="1800" dirty="0" smtClean="0"/>
              <a:t> ]. </a:t>
            </a:r>
            <a:r>
              <a:rPr lang="cs-CZ" sz="1800" dirty="0"/>
              <a:t>Dostupný na WWW: </a:t>
            </a:r>
            <a:r>
              <a:rPr lang="cs-CZ" sz="1800" dirty="0">
                <a:hlinkClick r:id="rId7"/>
              </a:rPr>
              <a:t>http://</a:t>
            </a:r>
            <a:r>
              <a:rPr lang="cs-CZ" sz="1800" dirty="0" smtClean="0">
                <a:hlinkClick r:id="rId7"/>
              </a:rPr>
              <a:t>cs.wikipedia.org/wiki/Soubor:Nebra_Scheibe.jpg</a:t>
            </a:r>
            <a:r>
              <a:rPr lang="cs-CZ" sz="1800" dirty="0" smtClean="0"/>
              <a:t> </a:t>
            </a:r>
          </a:p>
          <a:p>
            <a:pPr marL="68580" indent="0">
              <a:buNone/>
            </a:pPr>
            <a:r>
              <a:rPr lang="cs-CZ" sz="1800" dirty="0"/>
              <a:t>KARELJ. </a:t>
            </a:r>
            <a:r>
              <a:rPr lang="cs-CZ" sz="1800" i="1" dirty="0" err="1"/>
              <a:t>wikipedia</a:t>
            </a:r>
            <a:r>
              <a:rPr lang="cs-CZ" sz="1800" dirty="0"/>
              <a:t> [online]. [cit. 30.11.2012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8"/>
              </a:rPr>
              <a:t>http://</a:t>
            </a:r>
            <a:r>
              <a:rPr lang="cs-CZ" sz="1800" dirty="0" smtClean="0">
                <a:hlinkClick r:id="rId8"/>
              </a:rPr>
              <a:t>cs.wikipedia.org/wiki/Soubor:Nov%C3%A9_M%C4%9Bsto_nad_Metuj%C3%AD_sundials_2011_3.jpg</a:t>
            </a:r>
            <a:r>
              <a:rPr lang="cs-CZ" sz="1800" dirty="0" smtClean="0"/>
              <a:t> </a:t>
            </a:r>
          </a:p>
          <a:p>
            <a:pPr marL="68580" indent="0">
              <a:buNone/>
            </a:pPr>
            <a:r>
              <a:rPr lang="en-US" sz="1800" dirty="0"/>
              <a:t>FAREY, JR., John. </a:t>
            </a:r>
            <a:r>
              <a:rPr lang="en-US" sz="1800" i="1" dirty="0" err="1"/>
              <a:t>wikipedia</a:t>
            </a:r>
            <a:r>
              <a:rPr lang="en-US" sz="1800" dirty="0"/>
              <a:t> [online]. [cit. </a:t>
            </a:r>
            <a:r>
              <a:rPr lang="cs-CZ" sz="1800" dirty="0"/>
              <a:t>30.11.2012</a:t>
            </a:r>
            <a:r>
              <a:rPr lang="en-US" sz="1800" dirty="0" smtClean="0"/>
              <a:t>]. </a:t>
            </a:r>
            <a:r>
              <a:rPr lang="en-US" sz="1800" dirty="0" err="1"/>
              <a:t>Dostupný</a:t>
            </a:r>
            <a:r>
              <a:rPr lang="en-US" sz="1800" dirty="0"/>
              <a:t> </a:t>
            </a:r>
            <a:r>
              <a:rPr lang="en-US" sz="1800" dirty="0" err="1"/>
              <a:t>na</a:t>
            </a:r>
            <a:r>
              <a:rPr lang="en-US" sz="1800" dirty="0"/>
              <a:t> WWW: </a:t>
            </a:r>
            <a:r>
              <a:rPr lang="en-US" sz="1800" dirty="0">
                <a:hlinkClick r:id="rId9"/>
              </a:rPr>
              <a:t>http://</a:t>
            </a:r>
            <a:r>
              <a:rPr lang="en-US" sz="1800" dirty="0" smtClean="0">
                <a:hlinkClick r:id="rId9"/>
              </a:rPr>
              <a:t>cs.wikipedia.org/wiki/Soubor:Clepsydra-Diagram-Fancy.jpeg</a:t>
            </a:r>
            <a:r>
              <a:rPr lang="cs-CZ" sz="1800" dirty="0" smtClean="0"/>
              <a:t> </a:t>
            </a:r>
          </a:p>
          <a:p>
            <a:pPr marL="68580" indent="0">
              <a:buNone/>
            </a:pPr>
            <a:r>
              <a:rPr lang="cs-CZ" sz="1800" dirty="0"/>
              <a:t>S SEPP. </a:t>
            </a:r>
            <a:r>
              <a:rPr lang="cs-CZ" sz="1800" i="1" dirty="0" err="1"/>
              <a:t>wikipedia</a:t>
            </a:r>
            <a:r>
              <a:rPr lang="cs-CZ" sz="1800" dirty="0"/>
              <a:t> [online]. [cit</a:t>
            </a:r>
            <a:r>
              <a:rPr lang="cs-CZ" sz="1800" dirty="0" smtClean="0"/>
              <a:t>.</a:t>
            </a:r>
            <a:r>
              <a:rPr lang="cs-CZ" sz="1800" dirty="0"/>
              <a:t> 30.11.2012</a:t>
            </a:r>
            <a:r>
              <a:rPr lang="cs-CZ" sz="1800" dirty="0" smtClean="0"/>
              <a:t> ]. </a:t>
            </a:r>
            <a:r>
              <a:rPr lang="cs-CZ" sz="1800" dirty="0"/>
              <a:t>Dostupný na WWW: </a:t>
            </a:r>
            <a:r>
              <a:rPr lang="cs-CZ" sz="1800" dirty="0">
                <a:hlinkClick r:id="rId10"/>
              </a:rPr>
              <a:t>http://</a:t>
            </a:r>
            <a:r>
              <a:rPr lang="cs-CZ" sz="1800" dirty="0" smtClean="0">
                <a:hlinkClick r:id="rId10"/>
              </a:rPr>
              <a:t>cs.wikipedia.org/wiki/Soubor:Wooden_hourglass_2.jpg</a:t>
            </a:r>
            <a:r>
              <a:rPr lang="cs-CZ" sz="1800" dirty="0" smtClean="0"/>
              <a:t> </a:t>
            </a:r>
          </a:p>
          <a:p>
            <a:pPr marL="68580" indent="0">
              <a:buNone/>
            </a:pPr>
            <a:endParaRPr lang="cs-CZ" sz="1800" u="sng" dirty="0"/>
          </a:p>
        </p:txBody>
      </p:sp>
    </p:spTree>
    <p:extLst>
      <p:ext uri="{BB962C8B-B14F-4D97-AF65-F5344CB8AC3E}">
        <p14:creationId xmlns:p14="http://schemas.microsoft.com/office/powerpoint/2010/main" val="3432387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8353"/>
            <a:ext cx="7772400" cy="914400"/>
          </a:xfrm>
        </p:spPr>
        <p:txBody>
          <a:bodyPr/>
          <a:lstStyle/>
          <a:p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908720"/>
            <a:ext cx="8136904" cy="5688632"/>
          </a:xfrm>
        </p:spPr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1800" dirty="0"/>
              <a:t>DAVE. </a:t>
            </a:r>
            <a:r>
              <a:rPr lang="cs-CZ" sz="1800" i="1" dirty="0" err="1"/>
              <a:t>wikipedia</a:t>
            </a:r>
            <a:r>
              <a:rPr lang="cs-CZ" sz="1800" dirty="0"/>
              <a:t> [online]. [cit. 30.11.2012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cs.wikipedia.org/wiki/Soubor:Timezones2008.png</a:t>
            </a:r>
            <a:r>
              <a:rPr lang="cs-CZ" sz="1800" dirty="0" smtClean="0"/>
              <a:t> </a:t>
            </a:r>
          </a:p>
          <a:p>
            <a:pPr marL="68580" indent="0">
              <a:buNone/>
            </a:pPr>
            <a:r>
              <a:rPr lang="cs-CZ" sz="1800" dirty="0"/>
              <a:t>BILD. </a:t>
            </a:r>
            <a:r>
              <a:rPr lang="cs-CZ" sz="1800" i="1" dirty="0" err="1"/>
              <a:t>wikipedia</a:t>
            </a:r>
            <a:r>
              <a:rPr lang="cs-CZ" sz="1800" dirty="0"/>
              <a:t> [online]. [cit. 30.11.2012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cs.wikipedia.org/wiki/Soubor:International_Date_Line.png</a:t>
            </a:r>
            <a:r>
              <a:rPr lang="cs-CZ" sz="1800" dirty="0" smtClean="0"/>
              <a:t> </a:t>
            </a:r>
          </a:p>
          <a:p>
            <a:pPr marL="68580" indent="0">
              <a:buNone/>
            </a:pPr>
            <a:r>
              <a:rPr lang="cs-CZ" sz="1800" dirty="0"/>
              <a:t>MAIX¿?. </a:t>
            </a:r>
            <a:r>
              <a:rPr lang="cs-CZ" sz="1800" i="1" dirty="0" err="1"/>
              <a:t>wikipedia</a:t>
            </a:r>
            <a:r>
              <a:rPr lang="cs-CZ" sz="1800" dirty="0"/>
              <a:t> [online]. [cit</a:t>
            </a:r>
            <a:r>
              <a:rPr lang="cs-CZ" sz="1800" dirty="0" smtClean="0"/>
              <a:t>.</a:t>
            </a:r>
            <a:r>
              <a:rPr lang="cs-CZ" sz="1800" dirty="0"/>
              <a:t> </a:t>
            </a:r>
            <a:r>
              <a:rPr lang="cs-CZ" sz="1800"/>
              <a:t>30.11.2012</a:t>
            </a:r>
            <a:r>
              <a:rPr lang="cs-CZ" sz="1800" smtClean="0"/>
              <a:t> 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cs.wikipedia.org/wiki/Soubor:Time_zones_of_Europe.svg</a:t>
            </a:r>
            <a:r>
              <a:rPr lang="cs-CZ" sz="1800" dirty="0" smtClean="0"/>
              <a:t> </a:t>
            </a:r>
          </a:p>
          <a:p>
            <a:pPr marL="68580" indent="0"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4142791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1820</Words>
  <Application>Microsoft Office PowerPoint</Application>
  <PresentationFormat>Předvádění na obrazovce (4:3)</PresentationFormat>
  <Paragraphs>170</Paragraphs>
  <Slides>31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31</vt:i4>
      </vt:variant>
    </vt:vector>
  </HeadingPairs>
  <TitlesOfParts>
    <vt:vector size="32" baseType="lpstr">
      <vt:lpstr>Metro</vt:lpstr>
      <vt:lpstr>Prezentace aplikace PowerPoint</vt:lpstr>
      <vt:lpstr>Čas</vt:lpstr>
      <vt:lpstr>Čas</vt:lpstr>
      <vt:lpstr>Prezentace aplikace PowerPoint</vt:lpstr>
      <vt:lpstr>Čas</vt:lpstr>
      <vt:lpstr>Prezentace aplikace PowerPoint</vt:lpstr>
      <vt:lpstr>Stonehenge (1900 př. n. l.) </vt:lpstr>
      <vt:lpstr>Prezentace aplikace PowerPoint</vt:lpstr>
      <vt:lpstr>Disk z Nebry </vt:lpstr>
      <vt:lpstr>Prezentace aplikace PowerPoint</vt:lpstr>
      <vt:lpstr>Čas</vt:lpstr>
      <vt:lpstr>Sluneční hodiny </vt:lpstr>
      <vt:lpstr>Prezentace aplikace PowerPoint</vt:lpstr>
      <vt:lpstr>Vodní hodiny </vt:lpstr>
      <vt:lpstr>Prezentace aplikace PowerPoint</vt:lpstr>
      <vt:lpstr>Sluneční čas </vt:lpstr>
      <vt:lpstr>Střední sluneční čas </vt:lpstr>
      <vt:lpstr>Čas</vt:lpstr>
      <vt:lpstr>UTC</vt:lpstr>
      <vt:lpstr>Časové pásmo </vt:lpstr>
      <vt:lpstr>Časové pásmo </vt:lpstr>
      <vt:lpstr>Prezentace aplikace PowerPoint</vt:lpstr>
      <vt:lpstr>Datová hranice</vt:lpstr>
      <vt:lpstr>Datová hranice – příklad</vt:lpstr>
      <vt:lpstr>Středoevropský čas (SEČ), </vt:lpstr>
      <vt:lpstr>Prezentace aplikace PowerPoint</vt:lpstr>
      <vt:lpstr>Letní čas </vt:lpstr>
      <vt:lpstr>Letní čas - ČR</vt:lpstr>
      <vt:lpstr>Použité zdroje a literatura</vt:lpstr>
      <vt:lpstr>Použité zdroje a literatura</vt:lpstr>
      <vt:lpstr>Použité zdroje a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Kohoutek Jan</dc:creator>
  <cp:lastModifiedBy>Kohoutek Jan</cp:lastModifiedBy>
  <cp:revision>26</cp:revision>
  <dcterms:created xsi:type="dcterms:W3CDTF">2013-04-28T21:00:25Z</dcterms:created>
  <dcterms:modified xsi:type="dcterms:W3CDTF">2013-05-18T22:11:51Z</dcterms:modified>
</cp:coreProperties>
</file>