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8" r:id="rId3"/>
    <p:sldId id="259" r:id="rId4"/>
    <p:sldId id="260" r:id="rId5"/>
    <p:sldId id="261" r:id="rId6"/>
    <p:sldId id="262" r:id="rId7"/>
    <p:sldId id="263" r:id="rId8"/>
    <p:sldId id="279" r:id="rId9"/>
    <p:sldId id="278" r:id="rId10"/>
    <p:sldId id="264" r:id="rId11"/>
    <p:sldId id="265" r:id="rId12"/>
    <p:sldId id="266" r:id="rId13"/>
    <p:sldId id="268" r:id="rId14"/>
    <p:sldId id="277" r:id="rId15"/>
    <p:sldId id="269" r:id="rId16"/>
    <p:sldId id="270" r:id="rId17"/>
    <p:sldId id="271" r:id="rId18"/>
    <p:sldId id="272" r:id="rId19"/>
    <p:sldId id="280" r:id="rId20"/>
    <p:sldId id="275" r:id="rId21"/>
    <p:sldId id="27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216" y="16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chmi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s.wikipedia.org/wiki/Soubor:Nowitna_river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98%C3%AD%C4%8Dn%C3%AD_niva" TargetMode="External"/><Relationship Id="rId2" Type="http://schemas.openxmlformats.org/officeDocument/2006/relationships/hyperlink" Target="http://cs.wikipedia.org/wiki/Hydrosf%C3%A9r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Meandr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Mouths_of_amazon_geocover_1990.png" TargetMode="External"/><Relationship Id="rId3" Type="http://schemas.openxmlformats.org/officeDocument/2006/relationships/hyperlink" Target="http://cs.wikipedia.org/wiki/Soubor:Karlovo_namesti-schody.JPG" TargetMode="External"/><Relationship Id="rId7" Type="http://schemas.openxmlformats.org/officeDocument/2006/relationships/hyperlink" Target="http://cs.wikipedia.org/wiki/Soubor:Meander-Cuckmere_River-MT.JPg" TargetMode="External"/><Relationship Id="rId12" Type="http://schemas.openxmlformats.org/officeDocument/2006/relationships/hyperlink" Target="http://cs.wikipedia.org/wiki/Hydrosf%C3%A9ra" TargetMode="External"/><Relationship Id="rId2" Type="http://schemas.openxmlformats.org/officeDocument/2006/relationships/hyperlink" Target="http://cs.wikipedia.org/wiki/Soubor:Glacial_iceberg_in_Argenti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Ocean_drainage.png" TargetMode="External"/><Relationship Id="rId11" Type="http://schemas.openxmlformats.org/officeDocument/2006/relationships/hyperlink" Target="http://cs.wikipedia.org/wiki/Soubor:S%C3%A1zavka_pod_Josefodolem_1.jpg" TargetMode="External"/><Relationship Id="rId5" Type="http://schemas.openxmlformats.org/officeDocument/2006/relationships/hyperlink" Target="http://cs.wikipedia.org/wiki/Soubor:Europ%C3%A4ische_Wasserscheiden.png" TargetMode="External"/><Relationship Id="rId10" Type="http://schemas.openxmlformats.org/officeDocument/2006/relationships/hyperlink" Target="http://cs.wikipedia.org/wiki/Soubor:Nowitna_river.jpg" TargetMode="External"/><Relationship Id="rId4" Type="http://schemas.openxmlformats.org/officeDocument/2006/relationships/hyperlink" Target="http://cs.wikipedia.org/wiki/Soubor:Grand_Tetons11.jpg" TargetMode="External"/><Relationship Id="rId9" Type="http://schemas.openxmlformats.org/officeDocument/2006/relationships/hyperlink" Target="http://cs.wikipedia.org/wiki/Soubor:Povoden_2002_hlasna_treba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4211" y="1462087"/>
            <a:ext cx="9036496" cy="539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Gymnázium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Tanvald, Školní 305,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III/2 Inovace a zkvalitnění výuky prostřednictvím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Jan KOHOUTEK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OBLAST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Fyzická geografie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Hydrosféra –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povrchové vody, vodní toky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ČÍSLO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12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JK_FYZ_GEO_12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.11.2012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              Kvinta – DUM obsahuje 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nformace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vodě na zemském povrchu a základní informace o vzniku a vývoji říční sítě.</a:t>
            </a:r>
          </a:p>
          <a:p>
            <a:pPr algn="l">
              <a:lnSpc>
                <a:spcPct val="80000"/>
              </a:lnSpc>
            </a:pP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Atlas Dnešní svět – strana 14 - 17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221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551688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Vodstvo pevnin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268760"/>
            <a:ext cx="4402832" cy="505584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5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Povrchové vody</a:t>
            </a:r>
          </a:p>
          <a:p>
            <a:pPr marL="514350" indent="-514350">
              <a:buFont typeface="+mj-lt"/>
              <a:buAutoNum type="arabicPeriod"/>
            </a:pPr>
            <a:endParaRPr lang="cs-CZ" sz="35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35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Voda ve sněhu a ledu</a:t>
            </a:r>
          </a:p>
          <a:p>
            <a:pPr marL="514350" indent="-514350">
              <a:buFont typeface="+mj-lt"/>
              <a:buAutoNum type="arabicPeriod"/>
            </a:pPr>
            <a:endParaRPr lang="cs-CZ" sz="35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35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Vody podpovrchové</a:t>
            </a:r>
          </a:p>
          <a:p>
            <a:pPr marL="514350" indent="-514350">
              <a:buFont typeface="+mj-lt"/>
              <a:buAutoNum type="arabicPeriod"/>
            </a:pP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28" name="Picture 4" descr="Soubor:Glacial iceberg in Argent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00808"/>
            <a:ext cx="3810000" cy="39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09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s-CZ" b="1" dirty="0" smtClean="0"/>
              <a:t>Povrchové vody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295400"/>
            <a:ext cx="8229600" cy="5334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Z:</a:t>
            </a:r>
          </a:p>
          <a:p>
            <a:r>
              <a:rPr lang="cs-CZ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Atmosférické srážky</a:t>
            </a:r>
          </a:p>
          <a:p>
            <a:r>
              <a:rPr lang="cs-CZ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Tající sníh a led</a:t>
            </a:r>
          </a:p>
          <a:p>
            <a:r>
              <a:rPr lang="cs-CZ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Podzemních vod – prameny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DO:</a:t>
            </a:r>
          </a:p>
          <a:p>
            <a:r>
              <a:rPr 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Oceánů</a:t>
            </a:r>
          </a:p>
          <a:p>
            <a:r>
              <a:rPr 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Přirozené nádrže</a:t>
            </a:r>
          </a:p>
          <a:p>
            <a:r>
              <a:rPr 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Umělé </a:t>
            </a:r>
            <a:r>
              <a:rPr 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nádrže</a:t>
            </a:r>
          </a:p>
          <a:p>
            <a:endParaRPr lang="cs-CZ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Srážky                hydrografická síť                tvoří vodní toky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547664" y="5733256"/>
            <a:ext cx="978408" cy="484632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5061667" y="5733256"/>
            <a:ext cx="978408" cy="484632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Soubor:Les Salvages (81) 20070325, deux gouttes de pluie IMG 051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340768"/>
            <a:ext cx="4379640" cy="3770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4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/>
          <a:lstStyle/>
          <a:p>
            <a:r>
              <a:rPr lang="cs-CZ" b="1" i="1" dirty="0" smtClean="0"/>
              <a:t>Povrchové vody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3716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Vody odtékající nebo zadržené v umělých, nebo přirozených nádržích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není chemicky čistá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Chlorid sodný, uhličitany, sírany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Kovy- železo, mangan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Organické látky – aminokyseliny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Plyny – dusík,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kyslík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určuje čistotu vody, </a:t>
            </a:r>
            <a:r>
              <a:rPr lang="cs-CZ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samočistící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schopnost vody</a:t>
            </a:r>
            <a:endParaRPr lang="cs-CZ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467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cs-CZ" b="1" i="1" dirty="0" smtClean="0"/>
              <a:t>Vodní toky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447800"/>
            <a:ext cx="4330824" cy="4876800"/>
          </a:xfrm>
        </p:spPr>
        <p:txBody>
          <a:bodyPr>
            <a:normAutofit/>
          </a:bodyPr>
          <a:lstStyle/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po dopadu na zem: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částečně vypaří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Vsak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Odteče  po povrchu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Ron</a:t>
            </a:r>
          </a:p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voda vyvěrá 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 – 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pramen </a:t>
            </a:r>
          </a:p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Potoky</a:t>
            </a:r>
          </a:p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Bystřiny</a:t>
            </a:r>
          </a:p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Řeky 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4098" name="Picture 2" descr="Soubor:Grand Tetons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340768"/>
            <a:ext cx="4286250" cy="513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40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0"/>
            <a:ext cx="8229600" cy="914400"/>
          </a:xfrm>
        </p:spPr>
        <p:txBody>
          <a:bodyPr/>
          <a:lstStyle/>
          <a:p>
            <a:r>
              <a:rPr lang="cs-CZ" b="1" i="1" dirty="0" smtClean="0"/>
              <a:t>Vodní toky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990600"/>
            <a:ext cx="8229600" cy="5638800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Řeky       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soustava toků tvoří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říční síť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každé ŘS je hlavní vodní tok a jeho přítoky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Povodí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zákl. hydrologická územní jednotka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Území, ze kterého vodní tok odvádí povrchovou i podpovrchovou vodu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u="sng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Rozvodí</a:t>
            </a:r>
            <a:r>
              <a:rPr lang="cs-CZ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cs-CZ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u="sng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Rozvodnice 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607127" y="1139536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Soubor:Europäische Wasserscheide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14" y="836712"/>
            <a:ext cx="862015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39552" y="332656"/>
            <a:ext cx="3796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Mapa hlavních evropských povodí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748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cs-CZ" b="1" i="1" dirty="0" smtClean="0"/>
              <a:t>Průběh toku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04800" y="764704"/>
            <a:ext cx="8534400" cy="58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b="1" u="sng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Tok řeky můžeme rozdělit do tří částí</a:t>
            </a:r>
            <a:r>
              <a:rPr lang="cs-CZ" b="1" u="sng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horní tok, s převahou eroze, charakteristické je říční údolí ve tvaru "V" s minimem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usazenin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tok, kde se projevuje eroze i sedimentace, říční údolí je plošší a s již významným podílem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usazenin -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oryto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toku má tvar písmena "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U„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dolní tok s převahou sedimentace – údolí je velice ploché, díky masivní sedimentaci vznikají rozsáhlé říční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nivy</a:t>
            </a:r>
            <a:endParaRPr lang="cs-CZ" b="1" u="sng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Soubor:Meander-Cuckmere River-M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064"/>
            <a:ext cx="8496944" cy="265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26159" y="4021289"/>
            <a:ext cx="4504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Údolní niva řeky 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Cuckmere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v jižní 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525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cs-CZ" b="1" i="1" dirty="0" smtClean="0"/>
              <a:t>Vodní toky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04800" y="990600"/>
            <a:ext cx="8534400" cy="5638800"/>
          </a:xfrm>
        </p:spPr>
        <p:txBody>
          <a:bodyPr>
            <a:normAutofit/>
          </a:bodyPr>
          <a:lstStyle/>
          <a:p>
            <a:r>
              <a:rPr lang="cs-CZ" dirty="0" smtClean="0"/>
              <a:t>Území povodí vodních toků odvádějících vodu do stejného moře –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úmoří</a:t>
            </a:r>
          </a:p>
          <a:p>
            <a:endParaRPr lang="cs-CZ" dirty="0" smtClean="0"/>
          </a:p>
          <a:p>
            <a:r>
              <a:rPr lang="cs-CZ" dirty="0" smtClean="0"/>
              <a:t>Hranici vyznačuje hlavní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rozvodnice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– </a:t>
            </a:r>
            <a:r>
              <a:rPr lang="cs-CZ" i="1" dirty="0" smtClean="0"/>
              <a:t>Česká republika?</a:t>
            </a:r>
          </a:p>
          <a:p>
            <a:endParaRPr lang="cs-CZ" dirty="0" smtClean="0"/>
          </a:p>
          <a:p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Atlas dnešní svět str. 14 a 15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Hodnocení vodních toků: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Délka toku </a:t>
            </a:r>
            <a:r>
              <a:rPr lang="cs-CZ" dirty="0" smtClean="0"/>
              <a:t>– pramen – ústí moře, soutok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Průtok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– </a:t>
            </a:r>
            <a:r>
              <a:rPr lang="cs-CZ" dirty="0" err="1" smtClean="0"/>
              <a:t>mnoužství</a:t>
            </a:r>
            <a:r>
              <a:rPr lang="cs-CZ" dirty="0" smtClean="0"/>
              <a:t> vody proteče průtočným profilem za s/l ale častěji m³/s – významný hydrologický </a:t>
            </a:r>
            <a:r>
              <a:rPr lang="cs-CZ" dirty="0" err="1" smtClean="0"/>
              <a:t>prvvek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9390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Ocean drainag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28092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2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81000" y="838200"/>
            <a:ext cx="4267200" cy="45720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0"/>
            <a:ext cx="8229600" cy="838200"/>
          </a:xfrm>
        </p:spPr>
        <p:txBody>
          <a:bodyPr/>
          <a:lstStyle/>
          <a:p>
            <a:r>
              <a:rPr lang="cs-CZ" dirty="0" smtClean="0"/>
              <a:t>Vodní toky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16737" y="838200"/>
            <a:ext cx="8229600" cy="5715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Amazonka – 110 </a:t>
            </a:r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000 m³/s</a:t>
            </a:r>
            <a:endParaRPr lang="cs-CZ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Kongo – 46 000 m³/s</a:t>
            </a:r>
          </a:p>
          <a:p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Žlutá řeka – 34 000 m³/s</a:t>
            </a:r>
          </a:p>
          <a:p>
            <a:r>
              <a:rPr lang="cs-CZ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Orinoco</a:t>
            </a:r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29 000 m³/s</a:t>
            </a:r>
          </a:p>
          <a:p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Jenisej – 19 800 m³/s</a:t>
            </a:r>
          </a:p>
          <a:p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Mississippi – 19 000 </a:t>
            </a:r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m³/s</a:t>
            </a:r>
            <a:endParaRPr lang="cs-CZ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Paraná</a:t>
            </a:r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17 500 m³/s</a:t>
            </a:r>
          </a:p>
          <a:p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Lena – 17 000 m³/s</a:t>
            </a:r>
          </a:p>
          <a:p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Ganga – 13 000 m³/s</a:t>
            </a:r>
          </a:p>
          <a:p>
            <a:r>
              <a:rPr lang="cs-CZ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Labe - 920 m³/s</a:t>
            </a:r>
          </a:p>
          <a:p>
            <a:pPr marL="45720" indent="0">
              <a:buNone/>
            </a:pPr>
            <a:endParaRPr lang="cs-CZ" dirty="0" smtClean="0"/>
          </a:p>
          <a:p>
            <a:r>
              <a:rPr lang="cs-CZ" i="1" dirty="0" smtClean="0"/>
              <a:t>Úkol: zapamatujte si a najděte na mapě následující vodní toky…..</a:t>
            </a:r>
            <a:endParaRPr lang="cs-CZ" i="1" dirty="0"/>
          </a:p>
        </p:txBody>
      </p:sp>
      <p:pic>
        <p:nvPicPr>
          <p:cNvPr id="8194" name="Picture 2" descr="Soubor:Mouths of amazon geocover 199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628800"/>
            <a:ext cx="4122079" cy="379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794533" y="1124744"/>
            <a:ext cx="1911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Delta Amazonky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4529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toky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219200"/>
            <a:ext cx="8229600" cy="5486400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Změny průtoku během roku –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režim odtoku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Závislý:</a:t>
            </a:r>
          </a:p>
          <a:p>
            <a:pPr>
              <a:buNone/>
            </a:pPr>
            <a:endParaRPr lang="cs-CZ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Podnebí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Geologické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podloží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Georeliéf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(déšť, sníh, ledovec)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718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838200"/>
          </a:xfrm>
        </p:spPr>
        <p:txBody>
          <a:bodyPr/>
          <a:lstStyle/>
          <a:p>
            <a:r>
              <a:rPr lang="cs-CZ" b="1" i="1" dirty="0" smtClean="0"/>
              <a:t>Vodní toky – režim řek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04800" y="980728"/>
            <a:ext cx="8610600" cy="5648672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Rovníkový</a:t>
            </a: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Subtropický (suchý)</a:t>
            </a: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Monzumnový</a:t>
            </a:r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Oceánský dešťový</a:t>
            </a: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Pevninský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dešťovo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sněhový</a:t>
            </a: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Ledovcový </a:t>
            </a:r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stav </a:t>
            </a:r>
            <a:r>
              <a:rPr lang="cs-CZ" dirty="0"/>
              <a:t>– výška hladiny nad zvoleným pevným bodem – hydrologické stanice</a:t>
            </a: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559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cs-CZ" b="1" i="1" dirty="0" smtClean="0"/>
              <a:t>CHMU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908720"/>
            <a:ext cx="8229600" cy="5415880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Hlásná a předpovědní povodňová služba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Hydrometrie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CHMU –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www.</a:t>
            </a:r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chmi.cz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- prohlédnout si stránky</a:t>
            </a:r>
          </a:p>
          <a:p>
            <a:endParaRPr lang="cs-CZ" dirty="0"/>
          </a:p>
        </p:txBody>
      </p:sp>
      <p:pic>
        <p:nvPicPr>
          <p:cNvPr id="9218" name="Picture 2" descr="Soubor:Povoden 2002 hlasna treb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48881"/>
            <a:ext cx="7620000" cy="449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24674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Karlovo namesti-schod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0" y="-1"/>
            <a:ext cx="9126519" cy="684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480" y="527522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Přívalový déšť je vedle rychlého tání sněhu jednou z možných příčin bleskové povodně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3050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cs-CZ" dirty="0" smtClean="0"/>
              <a:t>Vodní toky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052736"/>
            <a:ext cx="6400800" cy="3474720"/>
          </a:xfrm>
        </p:spPr>
        <p:txBody>
          <a:bodyPr/>
          <a:lstStyle/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Meandr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zákrut řeky, způsobený boční erozí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vymíláním břehů na jedné straně a usazováním na straně druhé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Jesep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Násep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Proudnice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3794" name="Picture 2" descr="http://upload.wikimedia.org/wikipedia/commons/thumb/1/1f/Nowitna_river.jpg/250px-Nowitna_riv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3276599"/>
            <a:ext cx="5669371" cy="3278123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3192372" y="2875002"/>
            <a:ext cx="44603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Volné meandry řeky 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Nowitna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na Aljašce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2198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cs-CZ" b="1" i="1" dirty="0" smtClean="0"/>
              <a:t>Vodní toky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295400"/>
            <a:ext cx="8229600" cy="5181600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Odtok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je hydrologický pojem vyjadřující objem vody, která odteče za určité časové období z povodí</a:t>
            </a:r>
          </a:p>
          <a:p>
            <a:endParaRPr lang="cs-CZ" dirty="0" smtClean="0"/>
          </a:p>
          <a:p>
            <a:r>
              <a:rPr lang="cs-CZ" dirty="0" smtClean="0"/>
              <a:t> Odtok je tvořen několika složkami, jejichž součet se označuje jako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celkový odtok</a:t>
            </a:r>
            <a:endParaRPr lang="cs-CZ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/>
          </a:p>
          <a:p>
            <a:r>
              <a:rPr lang="cs-CZ" dirty="0" smtClean="0"/>
              <a:t>Odtok se zahrnuje do </a:t>
            </a:r>
            <a:r>
              <a:rPr lang="cs-CZ" b="1" dirty="0" smtClean="0">
                <a:solidFill>
                  <a:srgbClr val="00B050"/>
                </a:solidFill>
              </a:rPr>
              <a:t>hydrologické bilance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Specifický odtok </a:t>
            </a:r>
            <a:r>
              <a:rPr lang="cs-CZ" dirty="0" smtClean="0"/>
              <a:t>vyjadřuje, jaké množství vody odtéká za jednotku času z jednotky plochy povodí, udává se v l.s</a:t>
            </a:r>
            <a:r>
              <a:rPr lang="cs-CZ" baseline="30000" dirty="0" smtClean="0"/>
              <a:t>-1</a:t>
            </a:r>
            <a:r>
              <a:rPr lang="cs-CZ" dirty="0" smtClean="0"/>
              <a:t>km</a:t>
            </a:r>
            <a:r>
              <a:rPr lang="cs-CZ" baseline="30000" dirty="0" smtClean="0"/>
              <a:t>-2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126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56488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toky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219200"/>
            <a:ext cx="8229600" cy="5105400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Hydrologická bilance 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Vyjádření všech vstupů a výstupů vody z povodí a vyjádření změn v zásobách (∆S)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Vstupy</a:t>
            </a:r>
            <a:r>
              <a:rPr lang="cs-CZ" dirty="0" smtClean="0"/>
              <a:t> - srážky (P)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Výstupy</a:t>
            </a:r>
            <a:r>
              <a:rPr lang="cs-CZ" dirty="0" smtClean="0"/>
              <a:t> - evaporace (E), transpirace (T) (někdy souhrnně označenou jako evapotranspiraci (ET) a celkový odtok(</a:t>
            </a:r>
            <a:r>
              <a:rPr lang="cs-CZ" dirty="0" err="1" smtClean="0"/>
              <a:t>Q</a:t>
            </a:r>
            <a:r>
              <a:rPr lang="cs-CZ" baseline="-25000" dirty="0" err="1" smtClean="0"/>
              <a:t>c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767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856488"/>
          </a:xfrm>
        </p:spPr>
        <p:txBody>
          <a:bodyPr/>
          <a:lstStyle/>
          <a:p>
            <a:r>
              <a:rPr lang="cs-CZ" dirty="0" smtClean="0"/>
              <a:t>Vodní toky - hydrologie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52400" y="1219200"/>
            <a:ext cx="8763000" cy="5410200"/>
          </a:xfrm>
        </p:spPr>
        <p:txBody>
          <a:bodyPr>
            <a:normAutofit/>
          </a:bodyPr>
          <a:lstStyle/>
          <a:p>
            <a:r>
              <a:rPr lang="cs-CZ" dirty="0" smtClean="0"/>
              <a:t>věda zabývající se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pohybem a rozšířením vody na Zemi</a:t>
            </a:r>
          </a:p>
          <a:p>
            <a:endParaRPr lang="cs-CZ" dirty="0" smtClean="0"/>
          </a:p>
          <a:p>
            <a:r>
              <a:rPr lang="cs-CZ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úkoly hydrometrie</a:t>
            </a:r>
          </a:p>
          <a:p>
            <a:r>
              <a:rPr lang="cs-CZ" dirty="0" smtClean="0"/>
              <a:t> Systematické </a:t>
            </a:r>
            <a:r>
              <a:rPr lang="cs-CZ" b="1" dirty="0" smtClean="0">
                <a:solidFill>
                  <a:srgbClr val="00B050"/>
                </a:solidFill>
              </a:rPr>
              <a:t>měření vodních stavů</a:t>
            </a:r>
          </a:p>
          <a:p>
            <a:r>
              <a:rPr lang="cs-CZ" dirty="0" smtClean="0"/>
              <a:t> Měření </a:t>
            </a:r>
            <a:r>
              <a:rPr lang="cs-CZ" b="1" dirty="0" smtClean="0">
                <a:solidFill>
                  <a:srgbClr val="00B050"/>
                </a:solidFill>
              </a:rPr>
              <a:t>teploty vody </a:t>
            </a:r>
            <a:r>
              <a:rPr lang="cs-CZ" dirty="0" smtClean="0"/>
              <a:t>a sledování </a:t>
            </a:r>
            <a:r>
              <a:rPr lang="cs-CZ" b="1" dirty="0" smtClean="0">
                <a:solidFill>
                  <a:srgbClr val="00B050"/>
                </a:solidFill>
              </a:rPr>
              <a:t>ledových jevů</a:t>
            </a:r>
          </a:p>
          <a:p>
            <a:r>
              <a:rPr lang="cs-CZ" dirty="0" smtClean="0"/>
              <a:t> Soustavné nebo občasné zjišťování </a:t>
            </a:r>
            <a:r>
              <a:rPr lang="cs-CZ" b="1" dirty="0" smtClean="0">
                <a:solidFill>
                  <a:srgbClr val="00B050"/>
                </a:solidFill>
              </a:rPr>
              <a:t>fyzikálních a chemických    vlastností vody</a:t>
            </a:r>
          </a:p>
          <a:p>
            <a:r>
              <a:rPr lang="cs-CZ" dirty="0" smtClean="0"/>
              <a:t> Pravidelné nebo občasné </a:t>
            </a:r>
            <a:r>
              <a:rPr lang="cs-CZ" b="1" dirty="0" smtClean="0">
                <a:solidFill>
                  <a:srgbClr val="00B050"/>
                </a:solidFill>
              </a:rPr>
              <a:t>měření průtoků </a:t>
            </a:r>
            <a:r>
              <a:rPr lang="cs-CZ" dirty="0" smtClean="0"/>
              <a:t>a jejich vyhodnocování</a:t>
            </a:r>
          </a:p>
          <a:p>
            <a:r>
              <a:rPr lang="cs-CZ" dirty="0" smtClean="0"/>
              <a:t> Pravidelné nebo občasné </a:t>
            </a:r>
            <a:r>
              <a:rPr lang="cs-CZ" b="1" dirty="0" smtClean="0">
                <a:solidFill>
                  <a:srgbClr val="00B050"/>
                </a:solidFill>
              </a:rPr>
              <a:t>měření množství splavenin</a:t>
            </a:r>
            <a:endParaRPr lang="cs-CZ" dirty="0" smtClean="0"/>
          </a:p>
          <a:p>
            <a:r>
              <a:rPr lang="cs-CZ" b="1" dirty="0" smtClean="0">
                <a:solidFill>
                  <a:srgbClr val="00B050"/>
                </a:solidFill>
              </a:rPr>
              <a:t>Množství a kvality sedimentů </a:t>
            </a:r>
            <a:r>
              <a:rPr lang="cs-CZ" dirty="0" smtClean="0"/>
              <a:t>na dně vodních objektů</a:t>
            </a:r>
          </a:p>
          <a:p>
            <a:r>
              <a:rPr lang="cs-CZ" dirty="0" smtClean="0"/>
              <a:t> Soustavné měření </a:t>
            </a:r>
            <a:r>
              <a:rPr lang="cs-CZ" b="1" dirty="0" smtClean="0">
                <a:solidFill>
                  <a:srgbClr val="00B050"/>
                </a:solidFill>
              </a:rPr>
              <a:t>vydatnosti pramenů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rgbClr val="00B050"/>
                </a:solidFill>
              </a:rPr>
              <a:t>sledování změn hladiny podzemní vody</a:t>
            </a:r>
          </a:p>
        </p:txBody>
      </p:sp>
    </p:spTree>
    <p:extLst>
      <p:ext uri="{BB962C8B-B14F-4D97-AF65-F5344CB8AC3E}">
        <p14:creationId xmlns:p14="http://schemas.microsoft.com/office/powerpoint/2010/main" val="123876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oubor:Sázavka pod Josefodolem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8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Vodoměrná stanice s limnigrafem </a:t>
            </a:r>
            <a:r>
              <a:rPr lang="cs-CZ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naSázavce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264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856488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52400" y="1219200"/>
            <a:ext cx="8763000" cy="541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Bičík, I. et al. (2001): </a:t>
            </a:r>
            <a:r>
              <a:rPr lang="cs-CZ" sz="1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Příroda a lidé Země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Praha: Nakladatelství ČGS.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(1999): Zeměpis I v kostce. Havlíčkův Brod: Fragment.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(2008): Zeměpis I v kostce. Praha: Fragment.</a:t>
            </a:r>
          </a:p>
          <a:p>
            <a:pPr marL="0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0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</a:t>
            </a: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C5%98%C3%AD%C4%8Dn%C3%AD_niva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cs.wikipedia.org/wiki/Meandr</a:t>
            </a:r>
            <a:endParaRPr lang="cs-CZ" sz="1800" dirty="0" smtClean="0"/>
          </a:p>
          <a:p>
            <a:pPr marL="0" indent="0">
              <a:buNone/>
            </a:pPr>
            <a:endParaRPr lang="cs-CZ" sz="1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0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45720" indent="0">
              <a:buNone/>
            </a:pPr>
            <a:endParaRPr lang="cs-CZ" b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91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001"/>
            <a:ext cx="8229600" cy="856488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52400" y="836712"/>
            <a:ext cx="8884096" cy="5904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</a:p>
          <a:p>
            <a:pPr marL="0" indent="0">
              <a:buNone/>
            </a:pPr>
            <a:r>
              <a:rPr lang="cs-CZ" sz="1800" dirty="0" smtClean="0"/>
              <a:t>ILYAHAYKINSON.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 2.11.2012]. Dostupný na WWW: </a:t>
            </a:r>
            <a:r>
              <a:rPr lang="cs-CZ" sz="1800" dirty="0" smtClean="0">
                <a:hlinkClick r:id="rId2"/>
              </a:rPr>
              <a:t>http://cs.wikipedia.org/wiki/Soubor:Glacial_iceberg_in_Argentina.jpg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JANÍČEK, Jiří.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 </a:t>
            </a:r>
            <a:r>
              <a:rPr lang="cs-CZ" sz="1800" dirty="0"/>
              <a:t>2.11.2012</a:t>
            </a:r>
            <a:r>
              <a:rPr lang="cs-CZ" sz="1800" dirty="0" smtClean="0"/>
              <a:t>]. Dostupný na WWW: </a:t>
            </a:r>
            <a:r>
              <a:rPr lang="cs-CZ" sz="1800" dirty="0" smtClean="0">
                <a:hlinkClick r:id="rId3"/>
              </a:rPr>
              <a:t>http://cs.wikipedia.org/wiki/Soubor:Karlovo_namesti-schody.JPG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SULLIVAN, Jon.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</a:t>
            </a:r>
            <a:r>
              <a:rPr lang="cs-CZ" sz="1800" dirty="0"/>
              <a:t> 2.11.2012</a:t>
            </a:r>
            <a:r>
              <a:rPr lang="cs-CZ" sz="1800" dirty="0" smtClean="0"/>
              <a:t>]. Dostupný na WWW: </a:t>
            </a:r>
            <a:r>
              <a:rPr lang="cs-CZ" sz="1800" dirty="0" smtClean="0">
                <a:hlinkClick r:id="rId4"/>
              </a:rPr>
              <a:t>http://cs.wikipedia.org/wiki/Soubor:Grand_Tetons11.jpg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SANSCULOTTE.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 </a:t>
            </a:r>
            <a:r>
              <a:rPr lang="cs-CZ" sz="1800" dirty="0"/>
              <a:t>2.11.2012</a:t>
            </a:r>
            <a:r>
              <a:rPr lang="cs-CZ" sz="1800" dirty="0" smtClean="0"/>
              <a:t>]. Dostupný na WWW: </a:t>
            </a:r>
            <a:r>
              <a:rPr lang="cs-CZ" sz="1800" dirty="0" smtClean="0">
                <a:hlinkClick r:id="rId5"/>
              </a:rPr>
              <a:t>http://cs.wikipedia.org/wiki/Soubor:Europ%C3%A4ische_Wasserscheiden.png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CITYNOISE.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 </a:t>
            </a:r>
            <a:r>
              <a:rPr lang="cs-CZ" sz="1800" dirty="0"/>
              <a:t>2.11.2012</a:t>
            </a:r>
            <a:r>
              <a:rPr lang="cs-CZ" sz="1800" dirty="0" smtClean="0"/>
              <a:t>]. Dostupný na WWW: </a:t>
            </a:r>
            <a:r>
              <a:rPr lang="cs-CZ" sz="1800" dirty="0" smtClean="0">
                <a:hlinkClick r:id="rId6"/>
              </a:rPr>
              <a:t>http://cs.wikipedia.org/wiki/Soubor:Ocean_drainage.png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MARTURIUS.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 </a:t>
            </a:r>
            <a:r>
              <a:rPr lang="cs-CZ" sz="1800" dirty="0"/>
              <a:t>2.11.2012</a:t>
            </a:r>
            <a:r>
              <a:rPr lang="cs-CZ" sz="1800" dirty="0" smtClean="0"/>
              <a:t>]. Dostupný na WWW: </a:t>
            </a:r>
            <a:r>
              <a:rPr lang="cs-CZ" sz="1800" dirty="0" smtClean="0">
                <a:hlinkClick r:id="rId7"/>
              </a:rPr>
              <a:t>http://cs.wikipedia.org/wiki/Soubor:Meander-Cuckmere_River-MT.JPg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NASA.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 </a:t>
            </a:r>
            <a:r>
              <a:rPr lang="cs-CZ" sz="1800" dirty="0"/>
              <a:t>2.11.2012</a:t>
            </a:r>
            <a:r>
              <a:rPr lang="cs-CZ" sz="1800" dirty="0" smtClean="0"/>
              <a:t>]. Dostupný na WWW: </a:t>
            </a:r>
            <a:r>
              <a:rPr lang="cs-CZ" sz="1800" dirty="0" smtClean="0">
                <a:hlinkClick r:id="rId8"/>
              </a:rPr>
              <a:t>http://cs.wikipedia.org/wiki/Soubor:Mouths_of_amazon_geocover_1990.png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CHE.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 </a:t>
            </a:r>
            <a:r>
              <a:rPr lang="cs-CZ" sz="1800" dirty="0"/>
              <a:t>2.11.2012</a:t>
            </a:r>
            <a:r>
              <a:rPr lang="cs-CZ" sz="1800" dirty="0" smtClean="0"/>
              <a:t>]. Dostupný na WWW: </a:t>
            </a:r>
            <a:r>
              <a:rPr lang="cs-CZ" sz="1800" dirty="0" smtClean="0">
                <a:hlinkClick r:id="rId9"/>
              </a:rPr>
              <a:t>http://cs.wikipedia.org/wiki/Soubor:Povoden_2002_hlasna_treban.jpg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KURMIS, Oliver.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</a:t>
            </a:r>
            <a:r>
              <a:rPr lang="cs-CZ" sz="1800" dirty="0"/>
              <a:t> 2.11.2012</a:t>
            </a:r>
            <a:r>
              <a:rPr lang="cs-CZ" sz="1800" dirty="0" smtClean="0"/>
              <a:t>]. Dostupný na WWW: </a:t>
            </a:r>
            <a:r>
              <a:rPr lang="cs-CZ" sz="1800" dirty="0" smtClean="0">
                <a:hlinkClick r:id="rId10"/>
              </a:rPr>
              <a:t>http://cs.wikipedia.org/wiki/Soubor:Nowitna_river.jpg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600" dirty="0"/>
              <a:t>JIRKASV. </a:t>
            </a:r>
            <a:r>
              <a:rPr lang="cs-CZ" sz="1600" i="1" dirty="0" err="1"/>
              <a:t>wikipedia</a:t>
            </a:r>
            <a:r>
              <a:rPr lang="cs-CZ" sz="1600" dirty="0"/>
              <a:t> [online]. [cit</a:t>
            </a:r>
            <a:r>
              <a:rPr lang="cs-CZ" sz="1600" dirty="0" smtClean="0"/>
              <a:t>.</a:t>
            </a:r>
            <a:r>
              <a:rPr lang="cs-CZ" sz="1600" dirty="0"/>
              <a:t> </a:t>
            </a:r>
            <a:r>
              <a:rPr lang="cs-CZ" sz="1600"/>
              <a:t>2.11.2012</a:t>
            </a:r>
            <a:r>
              <a:rPr lang="cs-CZ" sz="1600" smtClean="0"/>
              <a:t> </a:t>
            </a:r>
            <a:r>
              <a:rPr lang="cs-CZ" sz="1600" dirty="0" smtClean="0"/>
              <a:t>]. </a:t>
            </a:r>
            <a:r>
              <a:rPr lang="cs-CZ" sz="1600" dirty="0"/>
              <a:t>Dostupný na WWW: </a:t>
            </a:r>
            <a:r>
              <a:rPr lang="cs-CZ" sz="1600" dirty="0">
                <a:hlinkClick r:id="rId11"/>
              </a:rPr>
              <a:t>http://</a:t>
            </a:r>
            <a:r>
              <a:rPr lang="cs-CZ" sz="1600" dirty="0" smtClean="0">
                <a:hlinkClick r:id="rId11"/>
              </a:rPr>
              <a:t>cs.wikipedia.org/wiki/Soubor:S%C3%A1zavka_pod_Josefodolem_1.jpg</a:t>
            </a:r>
            <a:r>
              <a:rPr lang="cs-CZ" sz="1600" dirty="0" smtClean="0"/>
              <a:t> </a:t>
            </a:r>
            <a:endParaRPr lang="cs-CZ" sz="18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12"/>
            </a:endParaRPr>
          </a:p>
          <a:p>
            <a:pPr marL="0" indent="0">
              <a:buNone/>
            </a:pP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12"/>
            </a:endParaRPr>
          </a:p>
          <a:p>
            <a:pPr marL="45720" indent="0">
              <a:buNone/>
            </a:pPr>
            <a:endParaRPr lang="cs-CZ" b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95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56</TotalTime>
  <Words>841</Words>
  <Application>Microsoft Office PowerPoint</Application>
  <PresentationFormat>Předvádění na obrazovce (4:3)</PresentationFormat>
  <Paragraphs>188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Aerodynamika</vt:lpstr>
      <vt:lpstr>Prezentace aplikace PowerPoint</vt:lpstr>
      <vt:lpstr>Vodstvo pevnin</vt:lpstr>
      <vt:lpstr>Povrchové vody</vt:lpstr>
      <vt:lpstr>Povrchové vody</vt:lpstr>
      <vt:lpstr>Vodní toky</vt:lpstr>
      <vt:lpstr>Vodní toky</vt:lpstr>
      <vt:lpstr>Průběh toku</vt:lpstr>
      <vt:lpstr>Vodní toky</vt:lpstr>
      <vt:lpstr>Prezentace aplikace PowerPoint</vt:lpstr>
      <vt:lpstr>Vodní toky</vt:lpstr>
      <vt:lpstr>Vodní toky</vt:lpstr>
      <vt:lpstr>Vodní toky – režim řek</vt:lpstr>
      <vt:lpstr>CHMU</vt:lpstr>
      <vt:lpstr>Prezentace aplikace PowerPoint</vt:lpstr>
      <vt:lpstr>Vodní toky</vt:lpstr>
      <vt:lpstr>Vodní toky</vt:lpstr>
      <vt:lpstr>Vodní toky</vt:lpstr>
      <vt:lpstr>Vodní toky - hydrologie</vt:lpstr>
      <vt:lpstr>Prezentace aplikace PowerPoint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16</cp:revision>
  <dcterms:created xsi:type="dcterms:W3CDTF">2013-04-28T21:59:14Z</dcterms:created>
  <dcterms:modified xsi:type="dcterms:W3CDTF">2013-04-28T23:00:10Z</dcterms:modified>
</cp:coreProperties>
</file>