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3" r:id="rId2"/>
    <p:sldId id="280" r:id="rId3"/>
    <p:sldId id="281" r:id="rId4"/>
    <p:sldId id="268" r:id="rId5"/>
    <p:sldId id="275" r:id="rId6"/>
    <p:sldId id="274" r:id="rId7"/>
    <p:sldId id="273" r:id="rId8"/>
    <p:sldId id="276" r:id="rId9"/>
    <p:sldId id="277" r:id="rId10"/>
    <p:sldId id="278" r:id="rId11"/>
    <p:sldId id="279" r:id="rId12"/>
    <p:sldId id="270" r:id="rId13"/>
    <p:sldId id="282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CC"/>
    <a:srgbClr val="FF99FF"/>
    <a:srgbClr val="FF00FF"/>
    <a:srgbClr val="99FFCC"/>
    <a:srgbClr val="0000CC"/>
    <a:srgbClr val="A50021"/>
    <a:srgbClr val="FF3300"/>
    <a:srgbClr val="66FF33"/>
    <a:srgbClr val="33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2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6182B5-5FAB-4251-A3BE-C515ED8B4402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E8215-DE7A-4E59-A974-38D4D47A00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E8215-DE7A-4E59-A974-38D4D47A002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0B32D-1C9D-4727-8EF2-07E1D0737EF4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E5829-CC03-43FF-A17B-0FC3D8577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>
            <a:spLocks noChangeArrowheads="1"/>
          </p:cNvSpPr>
          <p:nvPr/>
        </p:nvSpPr>
        <p:spPr bwMode="auto">
          <a:xfrm>
            <a:off x="500034" y="2285992"/>
            <a:ext cx="807243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200" b="1" dirty="0"/>
              <a:t>Název školy:  </a:t>
            </a:r>
            <a:r>
              <a:rPr lang="cs-CZ" sz="2200" dirty="0"/>
              <a:t>Speciální základní škola Louny</a:t>
            </a:r>
            <a:r>
              <a:rPr lang="cs-CZ" sz="2200" dirty="0" smtClean="0"/>
              <a:t>, </a:t>
            </a:r>
            <a:r>
              <a:rPr lang="cs-CZ" sz="2200" dirty="0" err="1" smtClean="0"/>
              <a:t>Poděbradova</a:t>
            </a:r>
            <a:r>
              <a:rPr lang="cs-CZ" sz="2200" dirty="0" smtClean="0"/>
              <a:t> 640,</a:t>
            </a:r>
            <a:endParaRPr lang="cs-CZ" sz="2200" dirty="0"/>
          </a:p>
          <a:p>
            <a:r>
              <a:rPr lang="cs-CZ" sz="2200" dirty="0"/>
              <a:t>                        příspěvková organizace</a:t>
            </a:r>
          </a:p>
        </p:txBody>
      </p:sp>
      <p:sp>
        <p:nvSpPr>
          <p:cNvPr id="3" name="Obdélník 5"/>
          <p:cNvSpPr>
            <a:spLocks noChangeArrowheads="1"/>
          </p:cNvSpPr>
          <p:nvPr/>
        </p:nvSpPr>
        <p:spPr bwMode="auto">
          <a:xfrm>
            <a:off x="428568" y="3228958"/>
            <a:ext cx="72739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200" b="1" dirty="0"/>
              <a:t>Autor: </a:t>
            </a:r>
            <a:r>
              <a:rPr lang="cs-CZ" sz="2200" dirty="0"/>
              <a:t>Mgr. Jana Stehlíková</a:t>
            </a:r>
          </a:p>
        </p:txBody>
      </p:sp>
      <p:sp>
        <p:nvSpPr>
          <p:cNvPr id="4" name="Obdélník 6"/>
          <p:cNvSpPr>
            <a:spLocks noChangeArrowheads="1"/>
          </p:cNvSpPr>
          <p:nvPr/>
        </p:nvSpPr>
        <p:spPr bwMode="auto">
          <a:xfrm>
            <a:off x="428568" y="3729025"/>
            <a:ext cx="771533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200" b="1" dirty="0"/>
              <a:t>Název: </a:t>
            </a:r>
            <a:r>
              <a:rPr lang="cs-CZ" sz="2200" dirty="0" smtClean="0"/>
              <a:t>VY_32_INOVACE_01_Anglický </a:t>
            </a:r>
            <a:r>
              <a:rPr lang="cs-CZ" sz="2200" dirty="0" smtClean="0"/>
              <a:t>jazyk_WHAT IS YOUR NUMBER?</a:t>
            </a:r>
          </a:p>
          <a:p>
            <a:endParaRPr lang="cs-CZ" sz="2200" dirty="0" smtClean="0"/>
          </a:p>
          <a:p>
            <a:endParaRPr lang="cs-CZ" sz="2200" dirty="0" smtClean="0"/>
          </a:p>
          <a:p>
            <a:endParaRPr lang="cs-CZ" sz="2200" dirty="0"/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auto">
          <a:xfrm>
            <a:off x="500034" y="5786454"/>
            <a:ext cx="600079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200" b="1" dirty="0"/>
              <a:t>Číslo projektu</a:t>
            </a:r>
            <a:r>
              <a:rPr lang="cs-CZ" sz="2200" b="1" dirty="0" smtClean="0"/>
              <a:t>: </a:t>
            </a:r>
            <a:r>
              <a:rPr lang="cs-CZ" sz="2200" dirty="0"/>
              <a:t>CZ.1.07/1.4.00/21.3407</a:t>
            </a:r>
          </a:p>
        </p:txBody>
      </p:sp>
      <p:sp>
        <p:nvSpPr>
          <p:cNvPr id="6" name="TextovéPole 9"/>
          <p:cNvSpPr txBox="1">
            <a:spLocks noChangeArrowheads="1"/>
          </p:cNvSpPr>
          <p:nvPr/>
        </p:nvSpPr>
        <p:spPr bwMode="auto">
          <a:xfrm>
            <a:off x="500034" y="4572008"/>
            <a:ext cx="59610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200" b="1" dirty="0"/>
              <a:t>Téma</a:t>
            </a:r>
            <a:r>
              <a:rPr lang="cs-CZ" sz="2200" b="1" dirty="0" smtClean="0"/>
              <a:t>: </a:t>
            </a:r>
            <a:r>
              <a:rPr lang="cs-CZ" sz="2200" dirty="0" err="1" smtClean="0"/>
              <a:t>What</a:t>
            </a:r>
            <a:r>
              <a:rPr lang="cs-CZ" sz="2200" dirty="0" smtClean="0"/>
              <a:t> </a:t>
            </a:r>
            <a:r>
              <a:rPr lang="cs-CZ" sz="2200" dirty="0" err="1" smtClean="0"/>
              <a:t>is</a:t>
            </a:r>
            <a:r>
              <a:rPr lang="cs-CZ" sz="2200" dirty="0" smtClean="0"/>
              <a:t> </a:t>
            </a:r>
            <a:r>
              <a:rPr lang="cs-CZ" sz="2200" dirty="0" err="1" smtClean="0"/>
              <a:t>your</a:t>
            </a:r>
            <a:r>
              <a:rPr lang="cs-CZ" sz="2200" dirty="0" smtClean="0"/>
              <a:t> </a:t>
            </a:r>
            <a:r>
              <a:rPr lang="cs-CZ" sz="2200" dirty="0" err="1" smtClean="0"/>
              <a:t>number</a:t>
            </a:r>
            <a:r>
              <a:rPr lang="cs-CZ" sz="2200" dirty="0" smtClean="0"/>
              <a:t>?</a:t>
            </a:r>
            <a:endParaRPr lang="cs-CZ" sz="2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034" y="5072074"/>
            <a:ext cx="62865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Název sady: </a:t>
            </a:r>
            <a:r>
              <a:rPr lang="cs-CZ" sz="2200" dirty="0" smtClean="0"/>
              <a:t>Anglický jazyk</a:t>
            </a:r>
            <a:endParaRPr lang="cs-CZ" sz="2200" dirty="0"/>
          </a:p>
        </p:txBody>
      </p:sp>
      <p:pic>
        <p:nvPicPr>
          <p:cNvPr id="8" name="Obrázek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85794"/>
            <a:ext cx="7000924" cy="122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857223" y="428625"/>
            <a:ext cx="6429421" cy="5715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Anotace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457200" y="1166813"/>
            <a:ext cx="8229600" cy="507047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cs-CZ" dirty="0" smtClean="0"/>
              <a:t>  </a:t>
            </a:r>
            <a:endParaRPr lang="cs-CZ" dirty="0"/>
          </a:p>
          <a:p>
            <a:pPr>
              <a:defRPr/>
            </a:pPr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500034" y="1000108"/>
            <a:ext cx="8229600" cy="5240337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Jazyk: </a:t>
            </a:r>
            <a:r>
              <a:rPr lang="cs-CZ" sz="2200" dirty="0" smtClean="0"/>
              <a:t>Anglický jazyk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Cílová skupina: </a:t>
            </a:r>
            <a:r>
              <a:rPr lang="cs-CZ" sz="2200" dirty="0" smtClean="0"/>
              <a:t>žáci 9. ročníku praktické </a:t>
            </a:r>
            <a:r>
              <a:rPr lang="cs-CZ" sz="2200" dirty="0" smtClean="0"/>
              <a:t>školy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Inovace: </a:t>
            </a:r>
            <a:r>
              <a:rPr lang="cs-CZ" sz="2200" dirty="0" smtClean="0"/>
              <a:t>interaktivní způsob výuky</a:t>
            </a:r>
            <a:endParaRPr lang="cs-CZ" sz="2200" dirty="0" smtClean="0"/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Druh pracovního materiálu: </a:t>
            </a:r>
            <a:r>
              <a:rPr lang="cs-CZ" sz="2200" dirty="0" smtClean="0"/>
              <a:t>procvičování a upevňování slovní zásoby</a:t>
            </a:r>
            <a:endParaRPr lang="cs-CZ" sz="2200" dirty="0" smtClean="0"/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Pomůcky: </a:t>
            </a:r>
            <a:r>
              <a:rPr lang="cs-CZ" sz="2200" dirty="0" smtClean="0"/>
              <a:t>ITC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si nejprve zopakují číselnou řadu 20 – 100 po desítkách.</a:t>
            </a:r>
          </a:p>
          <a:p>
            <a:pPr marL="457200" indent="-457200" algn="just">
              <a:defRPr/>
            </a:pPr>
            <a:r>
              <a:rPr lang="cs-CZ" sz="2200" dirty="0" smtClean="0"/>
              <a:t>Druhá část je pak věnována výkladu a procvičování číselné řady </a:t>
            </a:r>
          </a:p>
          <a:p>
            <a:pPr marL="457200" indent="-457200" algn="just">
              <a:defRPr/>
            </a:pPr>
            <a:r>
              <a:rPr lang="cs-CZ" sz="2200" dirty="0" smtClean="0"/>
              <a:t>20 – 100 po jednotkách.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určují číslo hned před a hned za daným číslem.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ke slovnímu zápisu sčítání vytvářejí zápis pomocí číslic a</a:t>
            </a:r>
          </a:p>
          <a:p>
            <a:pPr marL="457200" indent="-457200" algn="just">
              <a:defRPr/>
            </a:pPr>
            <a:r>
              <a:rPr lang="cs-CZ" sz="2200" dirty="0" smtClean="0"/>
              <a:t>znamének.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doplňují chybějící písmena do slov (číslovky), zapisují na proužky</a:t>
            </a:r>
          </a:p>
          <a:p>
            <a:pPr marL="457200" indent="-457200" algn="just">
              <a:defRPr/>
            </a:pPr>
            <a:r>
              <a:rPr lang="cs-CZ" sz="2200" dirty="0" smtClean="0"/>
              <a:t>papíru, řadí je podle velikosti a provedou kontrolu (s.14). </a:t>
            </a:r>
          </a:p>
          <a:p>
            <a:pPr marL="457200" indent="-457200" algn="just">
              <a:defRPr/>
            </a:pPr>
            <a:endParaRPr lang="cs-CZ" sz="2400" dirty="0" smtClean="0"/>
          </a:p>
          <a:p>
            <a:pPr marL="457200" indent="-457200"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  <a:defRPr/>
            </a:pPr>
            <a:endParaRPr lang="cs-CZ" sz="2800" dirty="0"/>
          </a:p>
          <a:p>
            <a:pPr>
              <a:defRPr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43636" y="4071942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e</a:t>
            </a:r>
            <a:r>
              <a:rPr lang="cs-CZ" sz="2400" u="sng" dirty="0" err="1" smtClean="0">
                <a:solidFill>
                  <a:srgbClr val="FF0000"/>
                </a:solidFill>
                <a:latin typeface="Arial Black" pitchFamily="34" charset="0"/>
              </a:rPr>
              <a:t>t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wtn</a:t>
            </a:r>
            <a:r>
              <a:rPr lang="cs-CZ" sz="24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y</a:t>
            </a:r>
            <a:endParaRPr lang="cs-CZ" sz="2400" u="sng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43636" y="2143116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irt</a:t>
            </a:r>
            <a:r>
              <a:rPr lang="cs-CZ" sz="2400" u="sng" dirty="0" err="1" smtClean="0">
                <a:solidFill>
                  <a:srgbClr val="FF0000"/>
                </a:solidFill>
                <a:latin typeface="Arial Black" pitchFamily="34" charset="0"/>
              </a:rPr>
              <a:t>t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y</a:t>
            </a:r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h</a:t>
            </a:r>
            <a:endParaRPr lang="cs-CZ" sz="2400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43636" y="5357826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f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y</a:t>
            </a:r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o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t</a:t>
            </a:r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r</a:t>
            </a:r>
            <a:endParaRPr lang="cs-CZ" sz="2400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43636" y="1500174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i</a:t>
            </a:r>
            <a:r>
              <a:rPr lang="cs-CZ" sz="2400" b="1" dirty="0" err="1" smtClean="0">
                <a:solidFill>
                  <a:srgbClr val="FF0000"/>
                </a:solidFill>
                <a:latin typeface="Arial Black" pitchFamily="34" charset="0"/>
              </a:rPr>
              <a:t>f</a:t>
            </a:r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f</a:t>
            </a:r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yt</a:t>
            </a:r>
            <a:endParaRPr lang="cs-CZ" sz="2400" b="1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43636" y="3429000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xi</a:t>
            </a:r>
            <a:r>
              <a:rPr lang="cs-CZ" sz="2400" b="1" dirty="0" err="1" smtClean="0">
                <a:solidFill>
                  <a:srgbClr val="FF0000"/>
                </a:solidFill>
                <a:latin typeface="Arial Black" pitchFamily="34" charset="0"/>
              </a:rPr>
              <a:t>s</a:t>
            </a:r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yt</a:t>
            </a:r>
            <a:endParaRPr lang="cs-CZ" sz="2400" b="1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43636" y="857232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y</a:t>
            </a:r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ven</a:t>
            </a:r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t</a:t>
            </a:r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e</a:t>
            </a:r>
            <a:r>
              <a:rPr lang="cs-CZ" sz="2400" b="1" dirty="0" err="1" smtClean="0">
                <a:solidFill>
                  <a:srgbClr val="FF0000"/>
                </a:solidFill>
                <a:latin typeface="Arial Black" pitchFamily="34" charset="0"/>
              </a:rPr>
              <a:t>s</a:t>
            </a:r>
            <a:endParaRPr lang="cs-CZ" sz="2400" b="1" u="sng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43636" y="2786058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g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e</a:t>
            </a:r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ih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yt</a:t>
            </a:r>
            <a:endParaRPr lang="cs-CZ" sz="2400" b="1" u="sng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43636" y="4714884"/>
            <a:ext cx="214314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t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ie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n</a:t>
            </a:r>
            <a:r>
              <a:rPr lang="cs-CZ" sz="24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y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n</a:t>
            </a:r>
            <a:endParaRPr lang="cs-CZ" sz="2400" u="sng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071802" y="5357826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twen</a:t>
            </a:r>
            <a:r>
              <a:rPr lang="cs-CZ" sz="24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ty</a:t>
            </a:r>
            <a:endParaRPr lang="cs-CZ" sz="2400" u="sng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071802" y="4071942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thir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ty</a:t>
            </a:r>
            <a:endParaRPr lang="cs-CZ" sz="2400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71802" y="857232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for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ty</a:t>
            </a:r>
            <a:endParaRPr lang="cs-CZ" sz="2400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071802" y="4714884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fif</a:t>
            </a:r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ty</a:t>
            </a:r>
            <a:endParaRPr lang="cs-CZ" sz="2400" b="1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71802" y="1500174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six</a:t>
            </a:r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ty</a:t>
            </a:r>
            <a:endParaRPr lang="cs-CZ" sz="2400" b="1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071802" y="2786058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Arial Black" pitchFamily="34" charset="0"/>
              </a:rPr>
              <a:t>seven</a:t>
            </a:r>
            <a:r>
              <a:rPr lang="cs-CZ" sz="2400" b="1" u="sng" dirty="0" err="1" smtClean="0">
                <a:solidFill>
                  <a:schemeClr val="tx1"/>
                </a:solidFill>
                <a:latin typeface="Arial Black" pitchFamily="34" charset="0"/>
              </a:rPr>
              <a:t>ty</a:t>
            </a:r>
            <a:endParaRPr lang="cs-CZ" sz="2400" b="1" u="sng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071802" y="2143116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Arial Black" pitchFamily="34" charset="0"/>
              </a:rPr>
              <a:t>eigh</a:t>
            </a:r>
            <a:r>
              <a:rPr lang="cs-CZ" sz="2400" u="sng" dirty="0" err="1" smtClean="0">
                <a:solidFill>
                  <a:schemeClr val="tx1"/>
                </a:solidFill>
                <a:latin typeface="Arial Black" pitchFamily="34" charset="0"/>
              </a:rPr>
              <a:t>ty</a:t>
            </a:r>
            <a:endParaRPr lang="cs-CZ" sz="2400" b="1" u="sng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71802" y="3429000"/>
            <a:ext cx="2214578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nine</a:t>
            </a:r>
            <a:r>
              <a:rPr lang="cs-CZ" sz="24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ty</a:t>
            </a:r>
            <a:endParaRPr lang="cs-CZ" sz="2400" u="sng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928662" y="857232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928662" y="1500174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30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928662" y="2143116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40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928662" y="2786058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50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928662" y="3429000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60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928662" y="4071942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70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928662" y="4714884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80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928662" y="5357826"/>
            <a:ext cx="1071570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90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66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66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66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66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FF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FF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FF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FF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99FF"/>
                                      </p:to>
                                    </p:animClr>
                                    <p:set>
                                      <p:cBhvr>
                                        <p:cTn id="1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99FF"/>
                                      </p:to>
                                    </p:animClr>
                                    <p:set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99FF"/>
                                      </p:to>
                                    </p:animClr>
                                    <p:set>
                                      <p:cBhvr>
                                        <p:cTn id="1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FF99"/>
                                      </p:to>
                                    </p:animClr>
                                    <p:set>
                                      <p:cBhvr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FF99"/>
                                      </p:to>
                                    </p:animClr>
                                    <p:set>
                                      <p:cBhvr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FF99"/>
                                      </p:to>
                                    </p:animClr>
                                    <p:set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21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TWENTY-SIX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26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TWENTY-ONE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22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27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23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28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24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29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25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CC"/>
                </a:solidFill>
                <a:latin typeface="Arial Black" pitchFamily="34" charset="0"/>
              </a:rPr>
              <a:t>30</a:t>
            </a:r>
            <a:endParaRPr lang="cs-CZ" sz="32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TWENTY-FIVE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714612" y="925281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3600" dirty="0" smtClean="0">
                <a:ln>
                  <a:solidFill>
                    <a:srgbClr val="0000CC"/>
                  </a:solidFill>
                </a:ln>
                <a:solidFill>
                  <a:srgbClr val="33CCFF"/>
                </a:solidFill>
                <a:latin typeface="Arial Black" pitchFamily="34" charset="0"/>
              </a:rPr>
              <a:t>FROM 20 </a:t>
            </a:r>
            <a:r>
              <a:rPr lang="cs-CZ" sz="3600" b="1" dirty="0" smtClean="0">
                <a:ln w="12700">
                  <a:solidFill>
                    <a:srgbClr val="0000CC"/>
                  </a:solidFill>
                  <a:prstDash val="solid"/>
                </a:ln>
                <a:solidFill>
                  <a:srgbClr val="33CC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rgbClr val="0000CC"/>
                  </a:solidFill>
                </a:ln>
                <a:solidFill>
                  <a:srgbClr val="33CCFF"/>
                </a:solidFill>
                <a:latin typeface="Arial Black" pitchFamily="34" charset="0"/>
              </a:rPr>
              <a:t> 30</a:t>
            </a:r>
            <a:endParaRPr lang="cs-CZ" sz="3600" dirty="0">
              <a:ln>
                <a:solidFill>
                  <a:srgbClr val="0000CC"/>
                </a:solidFill>
              </a:ln>
              <a:solidFill>
                <a:srgbClr val="33CC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31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THIRTY-SIX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36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THIRTY-ONE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32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37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33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38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34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39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35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40</a:t>
            </a:r>
            <a:endParaRPr lang="cs-CZ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THIRTY-FIVE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571736" y="928670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FROM 30 </a:t>
            </a:r>
            <a:r>
              <a:rPr lang="cs-CZ" sz="3600" b="1" dirty="0" smtClean="0">
                <a:ln w="12700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 40</a:t>
            </a:r>
            <a:endParaRPr lang="cs-CZ" sz="36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41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46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42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47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43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48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44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49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45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560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FORTY-FIVE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28860" y="925281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rgbClr val="00B050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FROM</a:t>
            </a:r>
            <a:r>
              <a:rPr lang="cs-CZ" sz="3600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cs-CZ" sz="3600" dirty="0" smtClean="0">
                <a:ln>
                  <a:solidFill>
                    <a:srgbClr val="00B050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40 </a:t>
            </a:r>
            <a:r>
              <a:rPr lang="cs-CZ" sz="3600" b="1" dirty="0" smtClean="0">
                <a:ln w="12700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rgbClr val="00B050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 50</a:t>
            </a:r>
            <a:endParaRPr lang="cs-CZ" sz="3600" dirty="0">
              <a:ln>
                <a:solidFill>
                  <a:srgbClr val="00B050"/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51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FIFTY-SIX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56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FIFTY-ONE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52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57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53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58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54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59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55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FF33"/>
                </a:solidFill>
                <a:latin typeface="Arial Black" pitchFamily="34" charset="0"/>
              </a:rPr>
              <a:t>60</a:t>
            </a:r>
            <a:endParaRPr lang="cs-CZ" sz="3200" b="1" dirty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FIFTY-FIVE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714612" y="925281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rgbClr val="0000CC"/>
                  </a:solidFill>
                </a:ln>
                <a:solidFill>
                  <a:srgbClr val="66FF33"/>
                </a:solidFill>
                <a:latin typeface="Arial Black" pitchFamily="34" charset="0"/>
              </a:rPr>
              <a:t>FROM 50 </a:t>
            </a:r>
            <a:r>
              <a:rPr lang="cs-CZ" sz="3600" b="1" dirty="0" smtClean="0">
                <a:ln w="12700">
                  <a:solidFill>
                    <a:srgbClr val="0000CC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rgbClr val="0000CC"/>
                  </a:solidFill>
                </a:ln>
                <a:solidFill>
                  <a:srgbClr val="66FF33"/>
                </a:solidFill>
                <a:latin typeface="Arial Black" pitchFamily="34" charset="0"/>
              </a:rPr>
              <a:t> 60</a:t>
            </a:r>
            <a:endParaRPr lang="cs-CZ" sz="3600" dirty="0">
              <a:ln>
                <a:solidFill>
                  <a:srgbClr val="0000CC"/>
                </a:solidFill>
              </a:ln>
              <a:solidFill>
                <a:srgbClr val="66FF33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61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SIXTY-SIX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66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SIXTY-ONE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62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67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63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68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64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69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65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FF"/>
                </a:solidFill>
                <a:latin typeface="Arial Black" pitchFamily="34" charset="0"/>
              </a:rPr>
              <a:t>70</a:t>
            </a:r>
            <a:endParaRPr lang="cs-CZ" sz="3200" b="1" dirty="0"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SIXTY-FIVE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714612" y="925281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rgbClr val="0000CC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FROM 60 </a:t>
            </a:r>
            <a:r>
              <a:rPr lang="cs-CZ" sz="3600" b="1" dirty="0" smtClean="0">
                <a:ln w="12700">
                  <a:solidFill>
                    <a:srgbClr val="0000CC"/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rgbClr val="0000CC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 70</a:t>
            </a:r>
            <a:endParaRPr lang="cs-CZ" sz="3600" dirty="0">
              <a:ln>
                <a:solidFill>
                  <a:srgbClr val="0000CC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71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SEVENTY-SIX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76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SEVENTY-ONE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72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77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73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78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74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79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75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3300"/>
                </a:solidFill>
                <a:latin typeface="Arial Black" pitchFamily="34" charset="0"/>
              </a:rPr>
              <a:t>80</a:t>
            </a:r>
            <a:endParaRPr lang="cs-CZ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SEVENTY-FIVE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643174" y="928670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3300"/>
                </a:solidFill>
                <a:latin typeface="Arial Black" pitchFamily="34" charset="0"/>
              </a:rPr>
              <a:t>FROM 70 </a:t>
            </a:r>
            <a:r>
              <a:rPr lang="cs-CZ" sz="3600" b="1" dirty="0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3300"/>
                </a:solidFill>
                <a:latin typeface="Arial Black" pitchFamily="34" charset="0"/>
              </a:rPr>
              <a:t> 80</a:t>
            </a:r>
            <a:endParaRPr lang="cs-CZ" sz="36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FF33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81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EIGHTY-SIX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86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EIGHTY-ONE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82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87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83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88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84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89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85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99FF"/>
                </a:solidFill>
                <a:latin typeface="Arial Black" pitchFamily="34" charset="0"/>
              </a:rPr>
              <a:t>90</a:t>
            </a:r>
            <a:endParaRPr lang="cs-CZ" sz="3200" b="1" dirty="0">
              <a:solidFill>
                <a:srgbClr val="FF99FF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EIGHTY-FIVE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000232" y="928670"/>
            <a:ext cx="492922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rgbClr val="FF00FF"/>
                  </a:solidFill>
                </a:ln>
                <a:solidFill>
                  <a:srgbClr val="FF99FF"/>
                </a:solidFill>
                <a:latin typeface="Arial Black" pitchFamily="34" charset="0"/>
              </a:rPr>
              <a:t>FROM 80 </a:t>
            </a:r>
            <a:r>
              <a:rPr lang="cs-CZ" sz="3600" b="1" dirty="0" smtClean="0">
                <a:ln w="12700">
                  <a:solidFill>
                    <a:srgbClr val="FF00FF"/>
                  </a:solidFill>
                  <a:prstDash val="solid"/>
                </a:ln>
                <a:solidFill>
                  <a:srgbClr val="FF99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rgbClr val="FF00FF"/>
                  </a:solidFill>
                </a:ln>
                <a:solidFill>
                  <a:srgbClr val="FF99FF"/>
                </a:solidFill>
                <a:latin typeface="Arial Black" pitchFamily="34" charset="0"/>
              </a:rPr>
              <a:t> 90</a:t>
            </a:r>
            <a:endParaRPr lang="cs-CZ" sz="3600" dirty="0">
              <a:ln>
                <a:solidFill>
                  <a:srgbClr val="FF00FF"/>
                </a:solidFill>
              </a:ln>
              <a:solidFill>
                <a:srgbClr val="FF99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bankovnictví,banky,Evropské peníze,finance,firmy,fotografie,hotovost,měny,peníze,podnikání,ruble,Ruské peníze,Rusko,Rusové,účty"/>
          <p:cNvSpPr>
            <a:spLocks noChangeAspect="1" noChangeArrowheads="1"/>
          </p:cNvSpPr>
          <p:nvPr/>
        </p:nvSpPr>
        <p:spPr bwMode="auto">
          <a:xfrm>
            <a:off x="28575" y="619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Británie,britská vlajka,britské libry,Britské ostrovy,Britské peníze,britský,Evropa,evropské,Evropské peníze,finance,finanční,firmy,fotografie,hotovost,měny,mince,peníze,podnikání,poznámky,Spojené království,šterlink,účty,vlajky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42910" y="2214554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91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57884" y="2214554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NINETY-SIX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214554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96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8794" y="2214554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NINETY-ONE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857496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92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857496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NINETY-SEVEN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2857496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97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28794" y="2857496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NINETY-TWO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2910" y="3500438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93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3500438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NINETY-EIGHT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3438" y="3500438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98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28794" y="3500438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NINETY-THREE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143380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94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57884" y="4143380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NINETY-NINE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43438" y="4143380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99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4143380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NINETY-FOUR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2910" y="4786322"/>
            <a:ext cx="1285884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95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57884" y="4786322"/>
            <a:ext cx="2786082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HUNDRED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4786322"/>
            <a:ext cx="1214446" cy="64294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A50021"/>
                </a:solidFill>
                <a:latin typeface="Arial Black" pitchFamily="34" charset="0"/>
              </a:rPr>
              <a:t>100</a:t>
            </a:r>
            <a:endParaRPr lang="cs-CZ" sz="3200" b="1" dirty="0">
              <a:solidFill>
                <a:srgbClr val="A50021"/>
              </a:solidFill>
              <a:latin typeface="Arial Black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28794" y="4786322"/>
            <a:ext cx="2714644" cy="6429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NINETY-FIVE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28860" y="928670"/>
            <a:ext cx="500066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Arial Black" pitchFamily="34" charset="0"/>
              </a:rPr>
              <a:t>FROM 90 </a:t>
            </a:r>
            <a:r>
              <a:rPr lang="cs-CZ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A5002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TO</a:t>
            </a:r>
            <a:r>
              <a:rPr lang="cs-CZ" sz="3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Arial Black" pitchFamily="34" charset="0"/>
              </a:rPr>
              <a:t> 100</a:t>
            </a:r>
            <a:endParaRPr lang="cs-CZ" sz="3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A5002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57554" y="1000108"/>
            <a:ext cx="250033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twenty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nine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57224" y="1000108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twenty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eight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57884" y="1000108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thirty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57554" y="1571612"/>
            <a:ext cx="2500330" cy="461665"/>
          </a:xfrm>
          <a:prstGeom prst="rect">
            <a:avLst/>
          </a:prstGeom>
          <a:solidFill>
            <a:srgbClr val="FF99F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forty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seven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1571612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forty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six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57884" y="1571612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forty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eight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57554" y="2143116"/>
            <a:ext cx="250033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fifty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three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57224" y="2143116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fifty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two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57884" y="2143116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fifty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four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57554" y="3286124"/>
            <a:ext cx="250033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ninety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two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57224" y="3286124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ninety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one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857884" y="3286124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ninety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three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357554" y="2714620"/>
            <a:ext cx="2500330" cy="461665"/>
          </a:xfrm>
          <a:prstGeom prst="rect">
            <a:avLst/>
          </a:prstGeom>
          <a:solidFill>
            <a:srgbClr val="FF99F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twenty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57224" y="2714620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nineteen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57884" y="2714620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twenty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one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57554" y="3857628"/>
            <a:ext cx="2500330" cy="461665"/>
          </a:xfrm>
          <a:prstGeom prst="rect">
            <a:avLst/>
          </a:prstGeom>
          <a:solidFill>
            <a:srgbClr val="FF99F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thirty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one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57224" y="3857628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thirty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857884" y="3857628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thirty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two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57554" y="5572140"/>
            <a:ext cx="250033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eighty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five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57224" y="5572140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eighty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four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857884" y="5572140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eighty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six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57554" y="4429132"/>
            <a:ext cx="250033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seventy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57224" y="4429132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sixty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nine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857884" y="4429132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seventy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one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357554" y="5000636"/>
            <a:ext cx="2500330" cy="461665"/>
          </a:xfrm>
          <a:prstGeom prst="rect">
            <a:avLst/>
          </a:prstGeom>
          <a:solidFill>
            <a:srgbClr val="FF99F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sixty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nine</a:t>
            </a:r>
            <a:endParaRPr lang="cs-CZ" sz="2400" dirty="0">
              <a:ln>
                <a:solidFill>
                  <a:schemeClr val="bg1"/>
                </a:solidFill>
              </a:ln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857224" y="5000636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sixty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-</a:t>
            </a:r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eight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857884" y="5000636"/>
            <a:ext cx="2500330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bg1"/>
                  </a:solidFill>
                </a:ln>
                <a:solidFill>
                  <a:srgbClr val="FF00FF"/>
                </a:solidFill>
                <a:latin typeface="Arial Black" pitchFamily="34" charset="0"/>
              </a:rPr>
              <a:t>seventy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FF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512" y="1785926"/>
            <a:ext cx="2428892" cy="523220"/>
          </a:xfrm>
          <a:prstGeom prst="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32 + 4 = 36 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347" y="928670"/>
            <a:ext cx="449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0000CC"/>
                </a:solidFill>
              </a:rPr>
              <a:t>twenty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seven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and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three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is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thirty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4348" y="1785926"/>
            <a:ext cx="4789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0000CC"/>
                </a:solidFill>
              </a:rPr>
              <a:t>thirty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two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and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four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is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thirty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six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259489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0000CC"/>
                </a:solidFill>
              </a:rPr>
              <a:t>ninety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one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and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two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is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ninety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three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86512" y="2643182"/>
            <a:ext cx="2428892" cy="523220"/>
          </a:xfrm>
          <a:prstGeom prst="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91 + 2 = 93 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86512" y="928670"/>
            <a:ext cx="2428892" cy="523220"/>
          </a:xfrm>
          <a:prstGeom prst="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27 + 3 = 30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86512" y="4357694"/>
            <a:ext cx="2428892" cy="523220"/>
          </a:xfrm>
          <a:prstGeom prst="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76 + 6 = 82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4347" y="3452154"/>
            <a:ext cx="449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0000CC"/>
                </a:solidFill>
              </a:rPr>
              <a:t>forty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eight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and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five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is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fifty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three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4348" y="4357694"/>
            <a:ext cx="4565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0000CC"/>
                </a:solidFill>
              </a:rPr>
              <a:t>seventy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six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and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six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is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eighty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two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2910" y="5214950"/>
            <a:ext cx="4789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0000CC"/>
                </a:solidFill>
              </a:rPr>
              <a:t>eighty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five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and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seven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is</a:t>
            </a:r>
            <a:r>
              <a:rPr lang="cs-CZ" sz="2400" b="1" dirty="0" smtClean="0">
                <a:solidFill>
                  <a:srgbClr val="0000CC"/>
                </a:solidFill>
              </a:rPr>
              <a:t> </a:t>
            </a:r>
            <a:r>
              <a:rPr lang="cs-CZ" sz="2400" b="1" dirty="0" err="1" smtClean="0">
                <a:solidFill>
                  <a:srgbClr val="0000CC"/>
                </a:solidFill>
              </a:rPr>
              <a:t>ninety</a:t>
            </a:r>
            <a:r>
              <a:rPr lang="cs-CZ" sz="2400" b="1" dirty="0" smtClean="0">
                <a:solidFill>
                  <a:srgbClr val="0000CC"/>
                </a:solidFill>
              </a:rPr>
              <a:t>-</a:t>
            </a:r>
            <a:r>
              <a:rPr lang="cs-CZ" sz="2400" b="1" dirty="0" err="1" smtClean="0">
                <a:solidFill>
                  <a:srgbClr val="0000CC"/>
                </a:solidFill>
              </a:rPr>
              <a:t>two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86512" y="5214950"/>
            <a:ext cx="2428892" cy="523220"/>
          </a:xfrm>
          <a:prstGeom prst="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85 + 7= 92 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286512" y="3500438"/>
            <a:ext cx="2428892" cy="523220"/>
          </a:xfrm>
          <a:prstGeom prst="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48 + 5 = 53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 animBg="1"/>
      <p:bldP spid="9" grpId="0" animBg="1"/>
      <p:bldP spid="10" grpId="0"/>
      <p:bldP spid="11" grpId="0"/>
      <p:bldP spid="12" grpId="0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785786" y="135729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twe</a:t>
            </a:r>
            <a:r>
              <a:rPr lang="cs-CZ" sz="2400" dirty="0" smtClean="0"/>
              <a:t>__ty-</a:t>
            </a:r>
            <a:r>
              <a:rPr lang="cs-CZ" sz="2400" dirty="0" err="1" smtClean="0"/>
              <a:t>six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5786" y="235743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</a:t>
            </a:r>
            <a:r>
              <a:rPr lang="cs-CZ" sz="2400" dirty="0" smtClean="0"/>
              <a:t>__</a:t>
            </a:r>
            <a:r>
              <a:rPr lang="cs-CZ" sz="2400" dirty="0" err="1" smtClean="0"/>
              <a:t>hty</a:t>
            </a:r>
            <a:r>
              <a:rPr lang="cs-CZ" sz="2400" dirty="0" smtClean="0"/>
              <a:t>-</a:t>
            </a:r>
            <a:r>
              <a:rPr lang="cs-CZ" sz="2400" dirty="0" err="1" smtClean="0"/>
              <a:t>three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85786" y="335756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nine</a:t>
            </a:r>
            <a:r>
              <a:rPr lang="cs-CZ" sz="2400" dirty="0" smtClean="0"/>
              <a:t>__y- </a:t>
            </a:r>
            <a:r>
              <a:rPr lang="cs-CZ" sz="2400" dirty="0" err="1" smtClean="0"/>
              <a:t>two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85786" y="185736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fi</a:t>
            </a:r>
            <a:r>
              <a:rPr lang="cs-CZ" sz="2400" dirty="0" smtClean="0"/>
              <a:t>__ty-</a:t>
            </a:r>
            <a:r>
              <a:rPr lang="cs-CZ" sz="2400" dirty="0" err="1" smtClean="0"/>
              <a:t>five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85786" y="385762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t__</a:t>
            </a:r>
            <a:r>
              <a:rPr lang="cs-CZ" sz="2400" dirty="0" err="1" smtClean="0"/>
              <a:t>irty</a:t>
            </a:r>
            <a:r>
              <a:rPr lang="cs-CZ" sz="2400" dirty="0" smtClean="0"/>
              <a:t>-</a:t>
            </a:r>
            <a:r>
              <a:rPr lang="cs-CZ" sz="2400" dirty="0" err="1" smtClean="0"/>
              <a:t>nine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85786" y="2857496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se__</a:t>
            </a:r>
            <a:r>
              <a:rPr lang="cs-CZ" sz="2400" dirty="0" err="1" smtClean="0"/>
              <a:t>enty</a:t>
            </a:r>
            <a:r>
              <a:rPr lang="cs-CZ" sz="2400" dirty="0" smtClean="0"/>
              <a:t>-</a:t>
            </a:r>
            <a:r>
              <a:rPr lang="cs-CZ" sz="2400" dirty="0" err="1" smtClean="0"/>
              <a:t>seven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85786" y="435769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__orty-</a:t>
            </a:r>
            <a:r>
              <a:rPr lang="cs-CZ" sz="2400" dirty="0" err="1" smtClean="0"/>
              <a:t>one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85786" y="485776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twe</a:t>
            </a:r>
            <a:r>
              <a:rPr lang="cs-CZ" sz="2400" dirty="0" smtClean="0"/>
              <a:t>__ty-</a:t>
            </a:r>
            <a:r>
              <a:rPr lang="cs-CZ" sz="2400" dirty="0" err="1" smtClean="0"/>
              <a:t>nine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85786" y="5357826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si__ty-</a:t>
            </a:r>
            <a:r>
              <a:rPr lang="cs-CZ" sz="2400" dirty="0" err="1" smtClean="0"/>
              <a:t>four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85786" y="585789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eig</a:t>
            </a:r>
            <a:r>
              <a:rPr lang="cs-CZ" sz="2400" dirty="0" smtClean="0"/>
              <a:t>__ty-</a:t>
            </a:r>
            <a:r>
              <a:rPr lang="cs-CZ" sz="2400" dirty="0" err="1" smtClean="0"/>
              <a:t>eight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28992" y="135729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twenty</a:t>
            </a:r>
            <a:r>
              <a:rPr lang="cs-CZ" sz="2400" dirty="0" smtClean="0"/>
              <a:t>-</a:t>
            </a:r>
            <a:r>
              <a:rPr lang="cs-CZ" sz="2400" dirty="0" err="1" smtClean="0"/>
              <a:t>six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28992" y="235743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eighty</a:t>
            </a:r>
            <a:r>
              <a:rPr lang="cs-CZ" sz="2400" dirty="0" smtClean="0"/>
              <a:t>-</a:t>
            </a:r>
            <a:r>
              <a:rPr lang="cs-CZ" sz="2400" dirty="0" err="1" smtClean="0"/>
              <a:t>three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428992" y="335756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ninety</a:t>
            </a:r>
            <a:r>
              <a:rPr lang="cs-CZ" sz="2400" dirty="0" smtClean="0"/>
              <a:t>- </a:t>
            </a:r>
            <a:r>
              <a:rPr lang="cs-CZ" sz="2400" dirty="0" err="1" smtClean="0"/>
              <a:t>two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28992" y="185736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fifty</a:t>
            </a:r>
            <a:r>
              <a:rPr lang="cs-CZ" sz="2400" dirty="0" smtClean="0"/>
              <a:t>-</a:t>
            </a:r>
            <a:r>
              <a:rPr lang="cs-CZ" sz="2400" dirty="0" err="1" smtClean="0"/>
              <a:t>five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428992" y="385762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thirty</a:t>
            </a:r>
            <a:r>
              <a:rPr lang="cs-CZ" sz="2400" dirty="0" smtClean="0"/>
              <a:t>-</a:t>
            </a:r>
            <a:r>
              <a:rPr lang="cs-CZ" sz="2400" dirty="0" err="1" smtClean="0"/>
              <a:t>nine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428992" y="2857496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seventy</a:t>
            </a:r>
            <a:r>
              <a:rPr lang="cs-CZ" sz="2400" dirty="0" smtClean="0"/>
              <a:t>-</a:t>
            </a:r>
            <a:r>
              <a:rPr lang="cs-CZ" sz="2400" dirty="0" err="1" smtClean="0"/>
              <a:t>seven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28992" y="435769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forty</a:t>
            </a:r>
            <a:r>
              <a:rPr lang="cs-CZ" sz="2400" dirty="0" smtClean="0"/>
              <a:t>-</a:t>
            </a:r>
            <a:r>
              <a:rPr lang="cs-CZ" sz="2400" dirty="0" err="1" smtClean="0"/>
              <a:t>one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428992" y="485776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twenty</a:t>
            </a:r>
            <a:r>
              <a:rPr lang="cs-CZ" sz="2400" dirty="0" smtClean="0"/>
              <a:t>-</a:t>
            </a:r>
            <a:r>
              <a:rPr lang="cs-CZ" sz="2400" dirty="0" err="1" smtClean="0"/>
              <a:t>nine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428992" y="5357826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sixty</a:t>
            </a:r>
            <a:r>
              <a:rPr lang="cs-CZ" sz="2400" dirty="0" smtClean="0"/>
              <a:t>-</a:t>
            </a:r>
            <a:r>
              <a:rPr lang="cs-CZ" sz="2400" dirty="0" err="1" smtClean="0"/>
              <a:t>four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428992" y="585789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eighty</a:t>
            </a:r>
            <a:r>
              <a:rPr lang="cs-CZ" sz="2400" dirty="0" smtClean="0"/>
              <a:t>-</a:t>
            </a:r>
            <a:r>
              <a:rPr lang="cs-CZ" sz="2400" dirty="0" err="1" smtClean="0"/>
              <a:t>eight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000760" y="135729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twenty</a:t>
            </a:r>
            <a:r>
              <a:rPr lang="cs-CZ" sz="2400" dirty="0" smtClean="0"/>
              <a:t>-</a:t>
            </a:r>
            <a:r>
              <a:rPr lang="cs-CZ" sz="2400" dirty="0" err="1" smtClean="0"/>
              <a:t>six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000760" y="485776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eighty</a:t>
            </a:r>
            <a:r>
              <a:rPr lang="cs-CZ" sz="2400" dirty="0" smtClean="0"/>
              <a:t>-</a:t>
            </a:r>
            <a:r>
              <a:rPr lang="cs-CZ" sz="2400" dirty="0" err="1" smtClean="0"/>
              <a:t>three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000760" y="585789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ninety</a:t>
            </a:r>
            <a:r>
              <a:rPr lang="cs-CZ" sz="2400" dirty="0" smtClean="0"/>
              <a:t>- </a:t>
            </a:r>
            <a:r>
              <a:rPr lang="cs-CZ" sz="2400" dirty="0" err="1" smtClean="0"/>
              <a:t>two</a:t>
            </a:r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000760" y="3357562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fifty</a:t>
            </a:r>
            <a:r>
              <a:rPr lang="cs-CZ" sz="2400" dirty="0" smtClean="0"/>
              <a:t>-</a:t>
            </a:r>
            <a:r>
              <a:rPr lang="cs-CZ" sz="2400" dirty="0" err="1" smtClean="0"/>
              <a:t>five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000760" y="2357430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thirty</a:t>
            </a:r>
            <a:r>
              <a:rPr lang="cs-CZ" sz="2400" dirty="0" smtClean="0"/>
              <a:t>-</a:t>
            </a:r>
            <a:r>
              <a:rPr lang="cs-CZ" sz="2400" dirty="0" err="1" smtClean="0"/>
              <a:t>nine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000760" y="435769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seventy</a:t>
            </a:r>
            <a:r>
              <a:rPr lang="cs-CZ" sz="2400" dirty="0" smtClean="0"/>
              <a:t>-</a:t>
            </a:r>
            <a:r>
              <a:rPr lang="cs-CZ" sz="2400" dirty="0" err="1" smtClean="0"/>
              <a:t>seven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000760" y="2857496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forty</a:t>
            </a:r>
            <a:r>
              <a:rPr lang="cs-CZ" sz="2400" dirty="0" smtClean="0"/>
              <a:t>-</a:t>
            </a:r>
            <a:r>
              <a:rPr lang="cs-CZ" sz="2400" dirty="0" err="1" smtClean="0"/>
              <a:t>one</a:t>
            </a:r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000760" y="185736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twenty</a:t>
            </a:r>
            <a:r>
              <a:rPr lang="cs-CZ" sz="2400" dirty="0" smtClean="0"/>
              <a:t>-</a:t>
            </a:r>
            <a:r>
              <a:rPr lang="cs-CZ" sz="2400" dirty="0" err="1" smtClean="0"/>
              <a:t>nine</a:t>
            </a:r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000760" y="385762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sixty</a:t>
            </a:r>
            <a:r>
              <a:rPr lang="cs-CZ" sz="2400" dirty="0" smtClean="0"/>
              <a:t>-</a:t>
            </a:r>
            <a:r>
              <a:rPr lang="cs-CZ" sz="2400" dirty="0" err="1" smtClean="0"/>
              <a:t>four</a:t>
            </a:r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000760" y="5357826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eighty</a:t>
            </a:r>
            <a:r>
              <a:rPr lang="cs-CZ" sz="2400" dirty="0" smtClean="0"/>
              <a:t>-</a:t>
            </a:r>
            <a:r>
              <a:rPr lang="cs-CZ" sz="2400" dirty="0" err="1" smtClean="0"/>
              <a:t>eight</a:t>
            </a:r>
            <a:endParaRPr lang="cs-CZ" sz="2400" dirty="0"/>
          </a:p>
        </p:txBody>
      </p:sp>
      <p:sp>
        <p:nvSpPr>
          <p:cNvPr id="42" name="Obdélník 41"/>
          <p:cNvSpPr/>
          <p:nvPr/>
        </p:nvSpPr>
        <p:spPr>
          <a:xfrm>
            <a:off x="928662" y="357166"/>
            <a:ext cx="61436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Doplň chybějící písmeno. </a:t>
            </a:r>
          </a:p>
          <a:p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Seřaď od nejmenšího k největšímu</a:t>
            </a:r>
            <a:endParaRPr lang="cs-CZ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1224</TotalTime>
  <Words>525</Words>
  <Application>Microsoft Office PowerPoint</Application>
  <PresentationFormat>Předvádění na obrazovce (4:3)</PresentationFormat>
  <Paragraphs>298</Paragraphs>
  <Slides>14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Anglický jazyk</dc:title>
  <dc:creator>5963</dc:creator>
  <cp:lastModifiedBy>5963</cp:lastModifiedBy>
  <cp:revision>129</cp:revision>
  <dcterms:created xsi:type="dcterms:W3CDTF">2012-02-21T17:22:02Z</dcterms:created>
  <dcterms:modified xsi:type="dcterms:W3CDTF">2013-04-22T20:32:02Z</dcterms:modified>
</cp:coreProperties>
</file>