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4"/>
  </p:handoutMasterIdLst>
  <p:sldIdLst>
    <p:sldId id="258" r:id="rId2"/>
    <p:sldId id="300" r:id="rId3"/>
    <p:sldId id="292" r:id="rId4"/>
    <p:sldId id="299" r:id="rId5"/>
    <p:sldId id="298" r:id="rId6"/>
    <p:sldId id="289" r:id="rId7"/>
    <p:sldId id="294" r:id="rId8"/>
    <p:sldId id="297" r:id="rId9"/>
    <p:sldId id="286" r:id="rId10"/>
    <p:sldId id="276" r:id="rId11"/>
    <p:sldId id="277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66FF33"/>
    <a:srgbClr val="FF33CC"/>
    <a:srgbClr val="66FFFF"/>
    <a:srgbClr val="FF99FF"/>
    <a:srgbClr val="FFCC66"/>
    <a:srgbClr val="CCFF66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>
      <p:cViewPr varScale="1">
        <p:scale>
          <a:sx n="69" d="100"/>
          <a:sy n="69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6AE06-200F-4753-9DB6-99BAEB9B99E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58AAF9-163D-47B0-BE64-62F746C5B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7872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458D4-B702-4975-91A7-F5C1F3CB944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CDDB1-A143-4FEF-A4ED-4D97E1D61E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405456.jpg" TargetMode="External"/><Relationship Id="rId3" Type="http://schemas.openxmlformats.org/officeDocument/2006/relationships/hyperlink" Target="http://officeimg.vo.msecnd.net/en-us/images/MH900112354.jpg" TargetMode="External"/><Relationship Id="rId7" Type="http://schemas.openxmlformats.org/officeDocument/2006/relationships/hyperlink" Target="http://officeimg.vo.msecnd.net/en-us/images/MH900422895.jpg" TargetMode="External"/><Relationship Id="rId2" Type="http://schemas.openxmlformats.org/officeDocument/2006/relationships/hyperlink" Target="http://officeimg.vo.msecnd.net/en-us/images/MB9004417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290043.jpg" TargetMode="External"/><Relationship Id="rId5" Type="http://schemas.openxmlformats.org/officeDocument/2006/relationships/hyperlink" Target="http://officeimg.vo.msecnd.net/en-us/images/MH900436899.jpg" TargetMode="External"/><Relationship Id="rId4" Type="http://schemas.openxmlformats.org/officeDocument/2006/relationships/hyperlink" Target="http://officeimg.vo.msecnd.net/en-us/images/MH90033624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4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6" name="Obdélník 6"/>
          <p:cNvSpPr>
            <a:spLocks noChangeArrowheads="1"/>
          </p:cNvSpPr>
          <p:nvPr/>
        </p:nvSpPr>
        <p:spPr bwMode="auto">
          <a:xfrm>
            <a:off x="428596" y="3786190"/>
            <a:ext cx="814396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r>
              <a:rPr lang="cs-CZ" sz="2200" dirty="0" smtClean="0"/>
              <a:t>VY_32_INOVACE_02_ANGLICKÝ JAZYK – PŘIVLASTŇOVACÍ ZÁJMENA OUR ,THEIR</a:t>
            </a:r>
          </a:p>
          <a:p>
            <a:endParaRPr lang="cs-CZ" sz="2200" dirty="0"/>
          </a:p>
        </p:txBody>
      </p:sp>
      <p:sp>
        <p:nvSpPr>
          <p:cNvPr id="7" name="Obdélník 8"/>
          <p:cNvSpPr>
            <a:spLocks noChangeArrowheads="1"/>
          </p:cNvSpPr>
          <p:nvPr/>
        </p:nvSpPr>
        <p:spPr bwMode="auto">
          <a:xfrm>
            <a:off x="428596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8" name="TextovéPole 9"/>
          <p:cNvSpPr txBox="1">
            <a:spLocks noChangeArrowheads="1"/>
          </p:cNvSpPr>
          <p:nvPr/>
        </p:nvSpPr>
        <p:spPr bwMode="auto">
          <a:xfrm>
            <a:off x="428596" y="4641187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Téma: </a:t>
            </a:r>
            <a:r>
              <a:rPr lang="cs-CZ" sz="2200" dirty="0" smtClean="0"/>
              <a:t>Přivlastňovací zájmena </a:t>
            </a:r>
            <a:r>
              <a:rPr lang="cs-CZ" sz="2200" dirty="0" err="1" smtClean="0"/>
              <a:t>our</a:t>
            </a:r>
            <a:r>
              <a:rPr lang="cs-CZ" sz="2200" dirty="0" smtClean="0"/>
              <a:t>, </a:t>
            </a:r>
            <a:r>
              <a:rPr lang="cs-CZ" sz="2200" dirty="0" err="1" smtClean="0"/>
              <a:t>their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214950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0" name="Obrázek 9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57223" y="428625"/>
            <a:ext cx="7801001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28596" y="1071546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142984"/>
            <a:ext cx="85725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28596" y="1071546"/>
            <a:ext cx="8229600" cy="5240337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  <a:endParaRPr lang="cs-CZ" sz="2200" dirty="0" smtClean="0"/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 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</a:t>
            </a:r>
          </a:p>
          <a:p>
            <a:pPr marL="457200" indent="-457200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r>
              <a:rPr lang="cs-CZ" sz="2200" dirty="0" smtClean="0"/>
              <a:t>Žáci si nejprve seznámí s přivlastňovacím zájmenem </a:t>
            </a:r>
            <a:r>
              <a:rPr lang="cs-CZ" sz="2200" dirty="0" err="1" smtClean="0"/>
              <a:t>our</a:t>
            </a:r>
            <a:r>
              <a:rPr lang="cs-CZ" sz="2200" dirty="0" smtClean="0"/>
              <a:t> a procvičují ho ve slovních spojeních.</a:t>
            </a:r>
          </a:p>
          <a:p>
            <a:pPr marL="457200" indent="-457200">
              <a:defRPr/>
            </a:pPr>
            <a:r>
              <a:rPr lang="cs-CZ" sz="2200" dirty="0" smtClean="0"/>
              <a:t>Žáci si nejprve seznámí s přivlastňovacím zájmenem </a:t>
            </a:r>
            <a:r>
              <a:rPr lang="cs-CZ" sz="2200" dirty="0" err="1" smtClean="0"/>
              <a:t>their</a:t>
            </a:r>
            <a:r>
              <a:rPr lang="cs-CZ" sz="2200" dirty="0" smtClean="0"/>
              <a:t> a procvičují ho ve slovních spojeních.</a:t>
            </a:r>
          </a:p>
          <a:p>
            <a:pPr marL="457200" indent="-457200">
              <a:defRPr/>
            </a:pPr>
            <a:r>
              <a:rPr lang="cs-CZ" sz="2200" dirty="0" smtClean="0"/>
              <a:t>Žáci procvičují ve větách </a:t>
            </a:r>
            <a:r>
              <a:rPr lang="cs-CZ" sz="2200" dirty="0" err="1" smtClean="0"/>
              <a:t>they</a:t>
            </a:r>
            <a:r>
              <a:rPr lang="cs-CZ" sz="2200" dirty="0" smtClean="0"/>
              <a:t> – </a:t>
            </a:r>
            <a:r>
              <a:rPr lang="cs-CZ" sz="2200" dirty="0" err="1" smtClean="0"/>
              <a:t>their</a:t>
            </a:r>
            <a:r>
              <a:rPr lang="cs-CZ" sz="2200" dirty="0" smtClean="0"/>
              <a:t> a </a:t>
            </a:r>
            <a:r>
              <a:rPr lang="cs-CZ" sz="2200" dirty="0" err="1" smtClean="0"/>
              <a:t>we</a:t>
            </a:r>
            <a:r>
              <a:rPr lang="cs-CZ" sz="2200" dirty="0" smtClean="0"/>
              <a:t> – </a:t>
            </a:r>
            <a:r>
              <a:rPr lang="cs-CZ" sz="2200" dirty="0" err="1" smtClean="0"/>
              <a:t>our</a:t>
            </a:r>
            <a:r>
              <a:rPr lang="cs-CZ" sz="22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143240" y="785794"/>
            <a:ext cx="20002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 smtClean="0">
                <a:solidFill>
                  <a:srgbClr val="66FF33"/>
                </a:solidFill>
                <a:latin typeface="Arial Black" pitchFamily="34" charset="0"/>
              </a:rPr>
              <a:t>[</a:t>
            </a:r>
            <a:r>
              <a:rPr lang="cs-CZ" sz="4000" b="1" dirty="0" smtClean="0">
                <a:solidFill>
                  <a:srgbClr val="66FF33"/>
                </a:solidFill>
                <a:latin typeface="Arial Black" pitchFamily="34" charset="0"/>
              </a:rPr>
              <a:t>aur</a:t>
            </a:r>
            <a:r>
              <a:rPr lang="en-US" sz="4000" b="1" dirty="0" smtClean="0">
                <a:solidFill>
                  <a:srgbClr val="66FF33"/>
                </a:solidFill>
                <a:latin typeface="Arial Black" pitchFamily="34" charset="0"/>
              </a:rPr>
              <a:t>]</a:t>
            </a:r>
            <a:endParaRPr lang="cs-CZ" sz="4000" dirty="0">
              <a:solidFill>
                <a:srgbClr val="66FF33"/>
              </a:solidFill>
              <a:latin typeface="Calibri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214942" y="785794"/>
            <a:ext cx="300039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66FF33"/>
                </a:solidFill>
                <a:latin typeface="Arial Black" pitchFamily="34" charset="0"/>
              </a:rPr>
              <a:t>naše, náš</a:t>
            </a:r>
            <a:endParaRPr lang="cs-CZ" sz="4000" dirty="0">
              <a:solidFill>
                <a:srgbClr val="66FF33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14414" y="844536"/>
            <a:ext cx="16430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66FF33"/>
                </a:solidFill>
                <a:latin typeface="Arial Black" pitchFamily="34" charset="0"/>
              </a:rPr>
              <a:t>our</a:t>
            </a:r>
            <a:endParaRPr lang="cs-CZ" sz="4000" b="1" dirty="0">
              <a:solidFill>
                <a:srgbClr val="66FF33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10" y="3487742"/>
            <a:ext cx="1785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66FF33"/>
                </a:solidFill>
                <a:latin typeface="Arial Black" pitchFamily="34" charset="0"/>
              </a:rPr>
              <a:t>our</a:t>
            </a:r>
            <a:endParaRPr lang="cs-CZ" sz="3200" b="1" dirty="0">
              <a:solidFill>
                <a:srgbClr val="66FF33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1857364"/>
            <a:ext cx="192882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ice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cream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apples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pears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smtClean="0"/>
              <a:t>spaghetti</a:t>
            </a:r>
          </a:p>
          <a:p>
            <a:endParaRPr lang="cs-CZ" sz="1400" b="1" dirty="0" smtClean="0"/>
          </a:p>
          <a:p>
            <a:r>
              <a:rPr lang="cs-CZ" sz="3200" b="1" dirty="0" err="1" smtClean="0"/>
              <a:t>oranges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yoghurts</a:t>
            </a:r>
            <a:endParaRPr lang="cs-CZ" sz="3200" b="1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1928794" y="2285992"/>
            <a:ext cx="1500198" cy="142876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928794" y="2928934"/>
            <a:ext cx="1500198" cy="785818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928794" y="3571876"/>
            <a:ext cx="1500198" cy="142876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28794" y="3786190"/>
            <a:ext cx="1571636" cy="500066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28794" y="3857628"/>
            <a:ext cx="1571636" cy="107157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1821637" y="3964785"/>
            <a:ext cx="1785950" cy="1571636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715008" y="1857364"/>
            <a:ext cx="300039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naše zmrzlina</a:t>
            </a:r>
          </a:p>
          <a:p>
            <a:endParaRPr lang="cs-CZ" sz="1400" dirty="0" smtClean="0"/>
          </a:p>
          <a:p>
            <a:r>
              <a:rPr lang="cs-CZ" sz="3200" dirty="0" smtClean="0"/>
              <a:t>naše jablka</a:t>
            </a:r>
          </a:p>
          <a:p>
            <a:endParaRPr lang="cs-CZ" sz="1400" dirty="0" smtClean="0"/>
          </a:p>
          <a:p>
            <a:r>
              <a:rPr lang="cs-CZ" sz="3200" dirty="0" smtClean="0"/>
              <a:t>naše hrušky</a:t>
            </a:r>
          </a:p>
          <a:p>
            <a:endParaRPr lang="cs-CZ" sz="1400" dirty="0" smtClean="0"/>
          </a:p>
          <a:p>
            <a:r>
              <a:rPr lang="cs-CZ" sz="3200" dirty="0" smtClean="0"/>
              <a:t>naše špagety</a:t>
            </a:r>
          </a:p>
          <a:p>
            <a:endParaRPr lang="cs-CZ" sz="1400" dirty="0" smtClean="0"/>
          </a:p>
          <a:p>
            <a:r>
              <a:rPr lang="cs-CZ" sz="3200" dirty="0" smtClean="0"/>
              <a:t>naše pomeranče</a:t>
            </a:r>
          </a:p>
          <a:p>
            <a:endParaRPr lang="cs-CZ" sz="1400" dirty="0" smtClean="0"/>
          </a:p>
          <a:p>
            <a:r>
              <a:rPr lang="cs-CZ" sz="3200" dirty="0" smtClean="0"/>
              <a:t>naše jogurty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1"/>
      <p:bldP spid="13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86380" y="5929330"/>
            <a:ext cx="214314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yoghurt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29190" y="5929330"/>
            <a:ext cx="257176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strawberry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14942" y="5929330"/>
            <a:ext cx="214314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cake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43570" y="5929330"/>
            <a:ext cx="185738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orange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5929330"/>
            <a:ext cx="24288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ice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cream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0694" y="5929330"/>
            <a:ext cx="200026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pear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14942" y="5929330"/>
            <a:ext cx="207170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apple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14942" y="5929330"/>
            <a:ext cx="207170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roll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86314" y="428604"/>
            <a:ext cx="34290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66FF33"/>
                </a:solidFill>
                <a:latin typeface="Arial Black" pitchFamily="34" charset="0"/>
              </a:rPr>
              <a:t>Our</a:t>
            </a:r>
            <a:r>
              <a:rPr lang="cs-CZ" sz="4400" b="1" dirty="0" smtClean="0">
                <a:solidFill>
                  <a:srgbClr val="66FF33"/>
                </a:solidFill>
                <a:latin typeface="Arial Black" pitchFamily="34" charset="0"/>
              </a:rPr>
              <a:t> </a:t>
            </a:r>
            <a:r>
              <a:rPr lang="cs-CZ" sz="4400" b="1" dirty="0" err="1" smtClean="0">
                <a:solidFill>
                  <a:srgbClr val="66FF33"/>
                </a:solidFill>
                <a:latin typeface="Arial Black" pitchFamily="34" charset="0"/>
              </a:rPr>
              <a:t>food</a:t>
            </a:r>
            <a:r>
              <a:rPr lang="cs-CZ" sz="4400" b="1" dirty="0" smtClean="0">
                <a:solidFill>
                  <a:srgbClr val="66FF33"/>
                </a:solidFill>
                <a:latin typeface="Arial Black" pitchFamily="34" charset="0"/>
              </a:rPr>
              <a:t> </a:t>
            </a:r>
            <a:endParaRPr lang="cs-CZ" sz="4400" b="1" dirty="0">
              <a:solidFill>
                <a:srgbClr val="66FF33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5786" y="5286388"/>
            <a:ext cx="5286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have</a:t>
            </a:r>
            <a:r>
              <a:rPr lang="cs-CZ" sz="2800" dirty="0" smtClean="0">
                <a:latin typeface="Arial Black" pitchFamily="34" charset="0"/>
              </a:rPr>
              <a:t> a (</a:t>
            </a:r>
            <a:r>
              <a:rPr lang="cs-CZ" sz="2800" dirty="0" err="1" smtClean="0">
                <a:latin typeface="Arial Black" pitchFamily="34" charset="0"/>
              </a:rPr>
              <a:t>an</a:t>
            </a:r>
            <a:r>
              <a:rPr lang="cs-CZ" sz="2800" dirty="0" smtClean="0">
                <a:latin typeface="Arial Black" pitchFamily="34" charset="0"/>
              </a:rPr>
              <a:t>)                  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143372" y="5143512"/>
            <a:ext cx="1571636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yoghurt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5143512"/>
            <a:ext cx="192885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strawberry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214810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cake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143372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orange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29058" y="5143512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ice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cream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286248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pear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214810" y="5143512"/>
            <a:ext cx="135732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apple</a:t>
            </a:r>
            <a:endParaRPr lang="cs-CZ" sz="28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143372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roll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57554" y="6000768"/>
            <a:ext cx="457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This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                       . 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9" name="imgPreview" descr="citrusový plod,ovoce,plody,pomeran&amp;ccaron;e,potravi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81292" y="1571612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imgPreview" descr="hrušky,ovoce,potraviny,stolov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3878" y="1609704"/>
            <a:ext cx="1462106" cy="1462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imgPreview" descr="jahody,jídlo,lesní plody,o&amp;rcaron;íznuté fotky,o&amp;rcaron;íznuté obrázky,ovoce,PNG,pr&amp;uring;hledná pozadí,webové prvk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1571612"/>
            <a:ext cx="15430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imgHvThumb" descr="&amp;Ccaron;ervené jablko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1571612"/>
            <a:ext cx="1438276" cy="1438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imgPreview" descr="dopisy,jogurty,l&amp;zcaron;íce,potraviny,symboly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3571876"/>
            <a:ext cx="139065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imgPreview" descr="biskupské chlebí&amp;ccaron;ky,biskupský chlebí&amp;ccaron;ek,Evropa,kolá&amp;ccaron;e,ovocné kolá&amp;ccaron;e,pe&amp;ccaron;ivo,potraviny,Spojené království,svátky,Vánoce,váno&amp;ccaron;ní svátky,Velká Británie,zákusky,zvláštní p&amp;rcaron;íle&amp;zcaron;itost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3571876"/>
            <a:ext cx="148590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imgPreview" descr="&amp;ccaron;okoládová poleva,jídlo,kornouty,mou&amp;ccaron;níky,t&amp;rcaron;ešn&amp;ecaron;,zmrzliny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00364" y="3571876"/>
            <a:ext cx="1371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imgPreview" descr="chléb,croissanty,rohlíky,stolování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58016" y="3643314"/>
            <a:ext cx="116205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500414" y="785794"/>
            <a:ext cx="20002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 smtClean="0">
                <a:solidFill>
                  <a:srgbClr val="FFC000"/>
                </a:solidFill>
                <a:latin typeface="Arial Black" pitchFamily="34" charset="0"/>
              </a:rPr>
              <a:t>[</a:t>
            </a:r>
            <a:r>
              <a:rPr lang="cs-CZ" sz="4000" b="1" dirty="0" err="1" smtClean="0">
                <a:solidFill>
                  <a:srgbClr val="FFC000"/>
                </a:solidFill>
                <a:latin typeface="Arial Black" pitchFamily="34" charset="0"/>
              </a:rPr>
              <a:t>dzer</a:t>
            </a:r>
            <a:r>
              <a:rPr lang="en-US" sz="4000" b="1" dirty="0" smtClean="0">
                <a:solidFill>
                  <a:srgbClr val="FFC000"/>
                </a:solidFill>
                <a:latin typeface="Arial Black" pitchFamily="34" charset="0"/>
              </a:rPr>
              <a:t>]</a:t>
            </a:r>
            <a:endParaRPr lang="cs-CZ" sz="40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6000760" y="785794"/>
            <a:ext cx="207170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jejich</a:t>
            </a:r>
            <a:endParaRPr lang="cs-CZ" sz="40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14414" y="844536"/>
            <a:ext cx="16430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C000"/>
                </a:solidFill>
                <a:latin typeface="Arial Black" pitchFamily="34" charset="0"/>
              </a:rPr>
              <a:t>their</a:t>
            </a:r>
            <a:endParaRPr lang="cs-CZ" sz="4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11" y="3487742"/>
            <a:ext cx="142876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FFC000"/>
                </a:solidFill>
                <a:latin typeface="Arial Black" pitchFamily="34" charset="0"/>
              </a:rPr>
              <a:t>their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1857364"/>
            <a:ext cx="192882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ice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cream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apples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pears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smtClean="0"/>
              <a:t>spaghetti</a:t>
            </a:r>
          </a:p>
          <a:p>
            <a:endParaRPr lang="cs-CZ" sz="1400" b="1" dirty="0" smtClean="0"/>
          </a:p>
          <a:p>
            <a:r>
              <a:rPr lang="cs-CZ" sz="3200" b="1" dirty="0" err="1" smtClean="0"/>
              <a:t>oranges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yoghurts</a:t>
            </a:r>
            <a:endParaRPr lang="cs-CZ" sz="3200" b="1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1928794" y="2285992"/>
            <a:ext cx="1500198" cy="142876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928794" y="2928934"/>
            <a:ext cx="1500198" cy="785818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928794" y="3571876"/>
            <a:ext cx="1500198" cy="142876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28794" y="3786190"/>
            <a:ext cx="1571636" cy="500066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28794" y="3857628"/>
            <a:ext cx="1571636" cy="107157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1821637" y="3964785"/>
            <a:ext cx="1785950" cy="1571636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715008" y="1857364"/>
            <a:ext cx="3071834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jejich zmrzlina</a:t>
            </a:r>
          </a:p>
          <a:p>
            <a:endParaRPr lang="cs-CZ" sz="1400" dirty="0" smtClean="0"/>
          </a:p>
          <a:p>
            <a:r>
              <a:rPr lang="cs-CZ" sz="3200" dirty="0" smtClean="0"/>
              <a:t>jejich jablka</a:t>
            </a:r>
          </a:p>
          <a:p>
            <a:endParaRPr lang="cs-CZ" sz="1400" dirty="0" smtClean="0"/>
          </a:p>
          <a:p>
            <a:r>
              <a:rPr lang="cs-CZ" sz="3200" dirty="0" smtClean="0"/>
              <a:t>jejich hrušky</a:t>
            </a:r>
          </a:p>
          <a:p>
            <a:endParaRPr lang="cs-CZ" sz="1400" dirty="0" smtClean="0"/>
          </a:p>
          <a:p>
            <a:r>
              <a:rPr lang="cs-CZ" sz="3200" dirty="0" smtClean="0"/>
              <a:t>jejich špagety</a:t>
            </a:r>
          </a:p>
          <a:p>
            <a:endParaRPr lang="cs-CZ" sz="1400" dirty="0" smtClean="0"/>
          </a:p>
          <a:p>
            <a:r>
              <a:rPr lang="cs-CZ" sz="3200" dirty="0" smtClean="0"/>
              <a:t>jejich pomeranče</a:t>
            </a:r>
          </a:p>
          <a:p>
            <a:endParaRPr lang="cs-CZ" sz="1400" dirty="0" smtClean="0"/>
          </a:p>
          <a:p>
            <a:r>
              <a:rPr lang="cs-CZ" sz="3200" dirty="0" smtClean="0"/>
              <a:t>jejich jogurty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6248" y="5929330"/>
            <a:ext cx="214314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yoghurt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6248" y="5929330"/>
            <a:ext cx="278608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strawberry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5929330"/>
            <a:ext cx="214314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cake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3438" y="5929330"/>
            <a:ext cx="207170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orange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00562" y="5929330"/>
            <a:ext cx="24288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ice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cream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6248" y="5929330"/>
            <a:ext cx="200026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pear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57686" y="5929330"/>
            <a:ext cx="207170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apple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29124" y="5929330"/>
            <a:ext cx="207170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roll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86314" y="428604"/>
            <a:ext cx="35719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C000"/>
                </a:solidFill>
                <a:latin typeface="Arial Black" pitchFamily="34" charset="0"/>
              </a:rPr>
              <a:t>Their</a:t>
            </a:r>
            <a:r>
              <a:rPr lang="cs-CZ" sz="44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4400" b="1" dirty="0" err="1" smtClean="0">
                <a:solidFill>
                  <a:srgbClr val="FFC000"/>
                </a:solidFill>
                <a:latin typeface="Arial Black" pitchFamily="34" charset="0"/>
              </a:rPr>
              <a:t>food</a:t>
            </a:r>
            <a:r>
              <a:rPr lang="cs-CZ" sz="44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4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5786" y="5286388"/>
            <a:ext cx="5286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have</a:t>
            </a:r>
            <a:r>
              <a:rPr lang="cs-CZ" sz="2800" dirty="0" smtClean="0">
                <a:latin typeface="Arial Black" pitchFamily="34" charset="0"/>
              </a:rPr>
              <a:t> a (</a:t>
            </a:r>
            <a:r>
              <a:rPr lang="cs-CZ" sz="2800" dirty="0" err="1" smtClean="0">
                <a:latin typeface="Arial Black" pitchFamily="34" charset="0"/>
              </a:rPr>
              <a:t>an</a:t>
            </a:r>
            <a:r>
              <a:rPr lang="cs-CZ" sz="2800" dirty="0" smtClean="0">
                <a:latin typeface="Arial Black" pitchFamily="34" charset="0"/>
              </a:rPr>
              <a:t>)                  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143372" y="5143512"/>
            <a:ext cx="1571636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yoghurt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5143512"/>
            <a:ext cx="192885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strawberry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214810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cake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143372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orange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29058" y="5143512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ice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cream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286248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pear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214810" y="5143512"/>
            <a:ext cx="135732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apple</a:t>
            </a:r>
            <a:endParaRPr lang="cs-CZ" sz="28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143372" y="5143512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roll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786050" y="6000768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This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                        . 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imgPreview" descr="citrusový plod,ovoce,plody,pomeran&amp;ccaron;e,potravi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81292" y="1571612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imgPreview" descr="hrušky,ovoce,potraviny,stolov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3878" y="1609704"/>
            <a:ext cx="1462106" cy="1462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imgPreview" descr="jahody,jídlo,lesní plody,o&amp;rcaron;íznuté fotky,o&amp;rcaron;íznuté obrázky,ovoce,PNG,pr&amp;uring;hledná pozadí,webové prvk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1571612"/>
            <a:ext cx="15430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imgHvThumb" descr="&amp;Ccaron;ervené jablko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1571612"/>
            <a:ext cx="1438276" cy="1438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imgPreview" descr="dopisy,jogurty,l&amp;zcaron;íce,potraviny,symboly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3571876"/>
            <a:ext cx="139065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imgPreview" descr="biskupské chlebí&amp;ccaron;ky,biskupský chlebí&amp;ccaron;ek,Evropa,kolá&amp;ccaron;e,ovocné kolá&amp;ccaron;e,pe&amp;ccaron;ivo,potraviny,Spojené království,svátky,Vánoce,váno&amp;ccaron;ní svátky,Velká Británie,zákusky,zvláštní p&amp;rcaron;íle&amp;zcaron;itost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3571876"/>
            <a:ext cx="148590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imgPreview" descr="&amp;ccaron;okoládová poleva,jídlo,kornouty,mou&amp;ccaron;níky,t&amp;rcaron;ešn&amp;ecaron;,zmrzliny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00364" y="3571876"/>
            <a:ext cx="1371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imgPreview" descr="chléb,croissanty,rohlíky,stolování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58016" y="3643314"/>
            <a:ext cx="116205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643174" y="15001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naše hruška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643174" y="20716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jejich hruška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14612" y="31167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náš pomeranč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14612" y="3701481"/>
            <a:ext cx="300039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jejich pomeranč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868" y="357166"/>
            <a:ext cx="4000528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OUR - THEIR</a:t>
            </a:r>
            <a:endParaRPr lang="cs-CZ" sz="40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000740" y="15001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our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pear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000740" y="20716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their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pear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72178" y="31167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our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orange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72178" y="36882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their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orange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357422" y="48444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naše jablko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357422" y="54159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jejich jablko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714988" y="48444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our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apple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714988" y="54159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>
                <a:latin typeface="Calibri" pitchFamily="34" charset="0"/>
              </a:rPr>
              <a:t>their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apple</a:t>
            </a:r>
            <a:endParaRPr lang="cs-CZ" sz="3200" b="1" dirty="0">
              <a:latin typeface="Calibri" pitchFamily="34" charset="0"/>
            </a:endParaRPr>
          </a:p>
        </p:txBody>
      </p:sp>
      <p:pic>
        <p:nvPicPr>
          <p:cNvPr id="2050" name="imgHvThumb" descr="&amp;Ccaron;ervené jablk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4714884"/>
            <a:ext cx="1509714" cy="1509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imgPreview" descr="hrušky,ovoce,potraviny,stolov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357298"/>
            <a:ext cx="1462106" cy="1462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imgPreview" descr="citrusový plod,ovoce,plody,pomeran&amp;ccaron;e,potravin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3000372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62" y="1925413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jejich hamburger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28687" y="2854102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náš čaj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71539" y="4711495"/>
            <a:ext cx="350046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jejich cukr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31248" y="3782801"/>
            <a:ext cx="374075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náš jogurt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28662" y="5640189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náš džus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786314" y="2854107"/>
            <a:ext cx="407196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 smtClean="0">
                <a:latin typeface="Calibri" pitchFamily="34" charset="0"/>
              </a:rPr>
              <a:t>their</a:t>
            </a:r>
            <a:r>
              <a:rPr lang="cs-CZ" sz="3600" b="1" dirty="0" smtClean="0">
                <a:latin typeface="Calibri" pitchFamily="34" charset="0"/>
              </a:rPr>
              <a:t> hamburger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72066" y="3782801"/>
            <a:ext cx="34290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 smtClean="0">
                <a:latin typeface="Calibri" pitchFamily="34" charset="0"/>
              </a:rPr>
              <a:t>their</a:t>
            </a:r>
            <a:r>
              <a:rPr lang="cs-CZ" sz="3600" b="1" dirty="0" smtClean="0">
                <a:latin typeface="Calibri" pitchFamily="34" charset="0"/>
              </a:rPr>
              <a:t> </a:t>
            </a:r>
            <a:r>
              <a:rPr lang="cs-CZ" sz="3600" b="1" dirty="0" err="1" smtClean="0">
                <a:latin typeface="Calibri" pitchFamily="34" charset="0"/>
              </a:rPr>
              <a:t>sugar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429256" y="5640189"/>
            <a:ext cx="292895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 smtClean="0">
                <a:latin typeface="Calibri" pitchFamily="34" charset="0"/>
              </a:rPr>
              <a:t>our</a:t>
            </a:r>
            <a:r>
              <a:rPr lang="cs-CZ" sz="3600" b="1" dirty="0" smtClean="0">
                <a:latin typeface="Calibri" pitchFamily="34" charset="0"/>
              </a:rPr>
              <a:t> </a:t>
            </a:r>
            <a:r>
              <a:rPr lang="cs-CZ" sz="3600" b="1" dirty="0" err="1" smtClean="0">
                <a:latin typeface="Calibri" pitchFamily="34" charset="0"/>
              </a:rPr>
              <a:t>yoghurt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14917" y="1996852"/>
            <a:ext cx="321471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 smtClean="0">
                <a:latin typeface="Calibri" pitchFamily="34" charset="0"/>
              </a:rPr>
              <a:t>our</a:t>
            </a:r>
            <a:r>
              <a:rPr lang="cs-CZ" sz="3600" b="1" dirty="0" smtClean="0">
                <a:latin typeface="Calibri" pitchFamily="34" charset="0"/>
              </a:rPr>
              <a:t> </a:t>
            </a:r>
            <a:r>
              <a:rPr lang="cs-CZ" sz="3600" b="1" dirty="0" err="1" smtClean="0">
                <a:latin typeface="Calibri" pitchFamily="34" charset="0"/>
              </a:rPr>
              <a:t>juice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57818" y="4711495"/>
            <a:ext cx="310755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err="1" smtClean="0">
                <a:latin typeface="Calibri" pitchFamily="34" charset="0"/>
              </a:rPr>
              <a:t>our</a:t>
            </a:r>
            <a:r>
              <a:rPr lang="cs-CZ" sz="3600" b="1" dirty="0" smtClean="0">
                <a:latin typeface="Calibri" pitchFamily="34" charset="0"/>
              </a:rPr>
              <a:t> </a:t>
            </a:r>
            <a:r>
              <a:rPr lang="cs-CZ" sz="3600" b="1" dirty="0" err="1" smtClean="0">
                <a:latin typeface="Calibri" pitchFamily="34" charset="0"/>
              </a:rPr>
              <a:t>tea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3714767" y="500063"/>
            <a:ext cx="3286125" cy="769441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  <a:latin typeface="Calibri" pitchFamily="34" charset="0"/>
              </a:rPr>
              <a:t>OUR - THEIR</a:t>
            </a:r>
            <a:endParaRPr lang="cs-CZ" sz="44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15" name="imgPreview" descr="jahody,jídlo,lesní plody,o&amp;rcaron;íznuté fotky,o&amp;rcaron;íznuté obrázky,ovoce,PNG,pr&amp;uring;hledná pozadí,webové prv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85728"/>
            <a:ext cx="15430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16B9A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16B9A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85786" y="2068289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jejich jablka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2928934"/>
            <a:ext cx="3357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naše jahody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3786190"/>
            <a:ext cx="3286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jejich hranolky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4643446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naše zmrzlina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549731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jejich džus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629" y="207167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their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juice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3504" y="2928934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their</a:t>
            </a:r>
            <a:r>
              <a:rPr lang="cs-CZ" sz="3600" b="1" dirty="0" smtClean="0"/>
              <a:t> chips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00562" y="3786190"/>
            <a:ext cx="3643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ice</a:t>
            </a:r>
            <a:r>
              <a:rPr lang="cs-CZ" sz="3600" b="1" dirty="0" smtClean="0"/>
              <a:t>-</a:t>
            </a:r>
            <a:r>
              <a:rPr lang="cs-CZ" sz="3600" b="1" dirty="0" err="1" smtClean="0"/>
              <a:t>cream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0628" y="4643446"/>
            <a:ext cx="3286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their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apples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43438" y="5500702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strawberries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9124" y="853843"/>
            <a:ext cx="3286148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OUR  -  THEIR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3074" name="imgPreview" descr="dopisy,jogurty,l&amp;zcaron;íce,potraviny,symbol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571480"/>
            <a:ext cx="1390650" cy="1390650"/>
          </a:xfrm>
          <a:prstGeom prst="rect">
            <a:avLst/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66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66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214414" y="2143116"/>
            <a:ext cx="585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/>
              <a:t>have</a:t>
            </a:r>
            <a:r>
              <a:rPr lang="cs-CZ" sz="3200" dirty="0" smtClean="0"/>
              <a:t> a dog.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66FFFF"/>
                </a:solidFill>
              </a:rPr>
              <a:t>our</a:t>
            </a:r>
            <a:r>
              <a:rPr lang="cs-CZ" sz="3200" dirty="0" smtClean="0"/>
              <a:t> dog.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42976" y="3571876"/>
            <a:ext cx="7072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We</a:t>
            </a:r>
            <a:r>
              <a:rPr lang="cs-CZ" sz="3200" b="1" dirty="0" smtClean="0"/>
              <a:t> </a:t>
            </a:r>
            <a:r>
              <a:rPr lang="cs-CZ" sz="3200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dirty="0" smtClean="0"/>
              <a:t>a hen.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66FFFF"/>
                </a:solidFill>
              </a:rPr>
              <a:t>our</a:t>
            </a:r>
            <a:r>
              <a:rPr lang="cs-CZ" sz="3200" dirty="0" smtClean="0"/>
              <a:t> hen.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0100" y="514351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/>
              <a:t>have</a:t>
            </a:r>
            <a:r>
              <a:rPr lang="cs-CZ" sz="3200" dirty="0" smtClean="0"/>
              <a:t> a plane.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66FFFF"/>
                </a:solidFill>
              </a:rPr>
              <a:t>our</a:t>
            </a:r>
            <a:r>
              <a:rPr lang="cs-CZ" sz="3200" dirty="0" smtClean="0"/>
              <a:t> plane. 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57356" y="2714620"/>
            <a:ext cx="5214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Ona </a:t>
            </a:r>
            <a:r>
              <a:rPr lang="cs-CZ" sz="3200" dirty="0" smtClean="0"/>
              <a:t>má psa. Toto je</a:t>
            </a:r>
            <a:r>
              <a:rPr lang="cs-CZ" sz="3200" dirty="0" smtClean="0">
                <a:solidFill>
                  <a:srgbClr val="66FFFF"/>
                </a:solidFill>
              </a:rPr>
              <a:t> </a:t>
            </a:r>
            <a:r>
              <a:rPr lang="cs-CZ" sz="3200" b="1" dirty="0" smtClean="0">
                <a:solidFill>
                  <a:srgbClr val="66FFFF"/>
                </a:solidFill>
              </a:rPr>
              <a:t>náš</a:t>
            </a:r>
            <a:r>
              <a:rPr lang="cs-CZ" sz="3200" dirty="0" smtClean="0">
                <a:solidFill>
                  <a:srgbClr val="66FFFF"/>
                </a:solidFill>
              </a:rPr>
              <a:t> </a:t>
            </a:r>
            <a:r>
              <a:rPr lang="cs-CZ" sz="3200" dirty="0" smtClean="0"/>
              <a:t>pes.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57356" y="4143380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 </a:t>
            </a:r>
            <a:r>
              <a:rPr lang="cs-CZ" sz="3200" dirty="0" smtClean="0"/>
              <a:t>máme slepici. Toto je </a:t>
            </a:r>
            <a:r>
              <a:rPr lang="cs-CZ" sz="3200" b="1" dirty="0" smtClean="0">
                <a:solidFill>
                  <a:srgbClr val="66FFFF"/>
                </a:solidFill>
              </a:rPr>
              <a:t>naše</a:t>
            </a:r>
            <a:r>
              <a:rPr lang="cs-CZ" sz="3200" dirty="0" smtClean="0"/>
              <a:t> slepice. 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57356" y="5715016"/>
            <a:ext cx="67151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 </a:t>
            </a:r>
            <a:r>
              <a:rPr lang="cs-CZ" sz="3200" dirty="0" smtClean="0"/>
              <a:t>máme letadlo. Toto je </a:t>
            </a:r>
            <a:r>
              <a:rPr lang="cs-CZ" sz="3200" b="1" dirty="0" smtClean="0">
                <a:solidFill>
                  <a:srgbClr val="66FFFF"/>
                </a:solidFill>
              </a:rPr>
              <a:t>naše</a:t>
            </a:r>
            <a:r>
              <a:rPr lang="cs-CZ" sz="3200" b="1" dirty="0" smtClean="0">
                <a:solidFill>
                  <a:srgbClr val="FF33CC"/>
                </a:solidFill>
              </a:rPr>
              <a:t> </a:t>
            </a:r>
            <a:r>
              <a:rPr lang="cs-CZ" sz="3200" dirty="0" smtClean="0"/>
              <a:t>letadlo. 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3714744" y="714356"/>
            <a:ext cx="20002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b="1" dirty="0" smtClean="0">
                <a:solidFill>
                  <a:srgbClr val="66FFFF"/>
                </a:solidFill>
                <a:latin typeface="Arial Black" pitchFamily="34" charset="0"/>
              </a:rPr>
              <a:t>[</a:t>
            </a:r>
            <a:r>
              <a:rPr lang="cs-CZ" sz="4400" b="1" dirty="0" smtClean="0">
                <a:solidFill>
                  <a:srgbClr val="66FFFF"/>
                </a:solidFill>
                <a:latin typeface="Arial Black" pitchFamily="34" charset="0"/>
              </a:rPr>
              <a:t> aur </a:t>
            </a:r>
            <a:r>
              <a:rPr lang="en-US" sz="4400" b="1" dirty="0" smtClean="0">
                <a:solidFill>
                  <a:srgbClr val="66FFFF"/>
                </a:solidFill>
                <a:latin typeface="Arial Black" pitchFamily="34" charset="0"/>
              </a:rPr>
              <a:t>]</a:t>
            </a:r>
            <a:endParaRPr lang="cs-CZ" sz="4400" dirty="0">
              <a:solidFill>
                <a:srgbClr val="66FFFF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9322" y="714356"/>
            <a:ext cx="25717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66FFFF"/>
                </a:solidFill>
                <a:latin typeface="Arial Black" pitchFamily="34" charset="0"/>
              </a:rPr>
              <a:t>naše</a:t>
            </a:r>
            <a:endParaRPr lang="cs-CZ" sz="4400" dirty="0">
              <a:solidFill>
                <a:srgbClr val="66FF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14413" y="714356"/>
            <a:ext cx="23812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66FFFF"/>
                </a:solidFill>
                <a:latin typeface="Arial Black" pitchFamily="34" charset="0"/>
              </a:rPr>
              <a:t>our</a:t>
            </a:r>
            <a:endParaRPr lang="cs-CZ" sz="4400" b="1" dirty="0">
              <a:solidFill>
                <a:srgbClr val="66FFFF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3" grpId="0"/>
      <p:bldP spid="14" grpId="0"/>
      <p:bldP spid="15" grpId="0"/>
      <p:bldP spid="16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214414" y="2071678"/>
            <a:ext cx="585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have</a:t>
            </a:r>
            <a:r>
              <a:rPr lang="cs-CZ" sz="3200" dirty="0" smtClean="0"/>
              <a:t> a dog.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CC66"/>
                </a:solidFill>
              </a:rPr>
              <a:t>their</a:t>
            </a:r>
            <a:r>
              <a:rPr lang="cs-CZ" sz="3200" dirty="0" smtClean="0"/>
              <a:t> dog.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42976" y="3571876"/>
            <a:ext cx="7072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dirty="0" smtClean="0"/>
              <a:t>a hen.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CC66"/>
                </a:solidFill>
              </a:rPr>
              <a:t>their</a:t>
            </a:r>
            <a:r>
              <a:rPr lang="cs-CZ" sz="3200" dirty="0" smtClean="0"/>
              <a:t> hen.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2976" y="514351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have</a:t>
            </a:r>
            <a:r>
              <a:rPr lang="cs-CZ" sz="3200" dirty="0" smtClean="0"/>
              <a:t> a plane.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CC66"/>
                </a:solidFill>
              </a:rPr>
              <a:t>their</a:t>
            </a:r>
            <a:r>
              <a:rPr lang="cs-CZ" sz="3200" dirty="0" smtClean="0"/>
              <a:t> plane. 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57356" y="2643182"/>
            <a:ext cx="585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Oni </a:t>
            </a:r>
            <a:r>
              <a:rPr lang="cs-CZ" sz="3200" dirty="0" smtClean="0"/>
              <a:t>mají psa. Toto je</a:t>
            </a:r>
            <a:r>
              <a:rPr lang="cs-CZ" sz="3200" dirty="0" smtClean="0">
                <a:solidFill>
                  <a:srgbClr val="66FFFF"/>
                </a:solidFill>
              </a:rPr>
              <a:t> </a:t>
            </a:r>
            <a:r>
              <a:rPr lang="cs-CZ" sz="3200" b="1" dirty="0" smtClean="0">
                <a:solidFill>
                  <a:srgbClr val="FFCC66"/>
                </a:solidFill>
              </a:rPr>
              <a:t>jejich</a:t>
            </a:r>
            <a:r>
              <a:rPr lang="cs-CZ" sz="3200" dirty="0" smtClean="0">
                <a:solidFill>
                  <a:srgbClr val="66FFFF"/>
                </a:solidFill>
              </a:rPr>
              <a:t> </a:t>
            </a:r>
            <a:r>
              <a:rPr lang="cs-CZ" sz="3200" dirty="0" smtClean="0"/>
              <a:t>pes.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57356" y="4143380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Oni </a:t>
            </a:r>
            <a:r>
              <a:rPr lang="cs-CZ" sz="3200" dirty="0" smtClean="0"/>
              <a:t>mají slepici. Toto je </a:t>
            </a:r>
            <a:r>
              <a:rPr lang="cs-CZ" sz="3200" b="1" dirty="0" smtClean="0">
                <a:solidFill>
                  <a:srgbClr val="FFCC66"/>
                </a:solidFill>
              </a:rPr>
              <a:t>jejich</a:t>
            </a:r>
            <a:r>
              <a:rPr lang="cs-CZ" sz="3200" dirty="0" smtClean="0"/>
              <a:t> slepice. 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00232" y="5715016"/>
            <a:ext cx="67151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Oni </a:t>
            </a:r>
            <a:r>
              <a:rPr lang="cs-CZ" sz="3200" dirty="0" smtClean="0"/>
              <a:t>mají letadlo. Toto je </a:t>
            </a:r>
            <a:r>
              <a:rPr lang="cs-CZ" sz="3200" b="1" dirty="0" smtClean="0">
                <a:solidFill>
                  <a:srgbClr val="FFCC66"/>
                </a:solidFill>
              </a:rPr>
              <a:t>jejich</a:t>
            </a:r>
            <a:r>
              <a:rPr lang="cs-CZ" sz="3200" b="1" dirty="0" smtClean="0">
                <a:solidFill>
                  <a:srgbClr val="FF33CC"/>
                </a:solidFill>
              </a:rPr>
              <a:t> </a:t>
            </a:r>
            <a:r>
              <a:rPr lang="cs-CZ" sz="3200" dirty="0" smtClean="0"/>
              <a:t>letadlo. 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3500430" y="857232"/>
            <a:ext cx="25717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b="1" dirty="0" smtClean="0">
                <a:solidFill>
                  <a:srgbClr val="FFCC66"/>
                </a:solidFill>
                <a:latin typeface="Arial Black" pitchFamily="34" charset="0"/>
              </a:rPr>
              <a:t>[</a:t>
            </a:r>
            <a:r>
              <a:rPr lang="cs-CZ" sz="4400" b="1" dirty="0" smtClean="0">
                <a:solidFill>
                  <a:srgbClr val="FFCC66"/>
                </a:solidFill>
                <a:latin typeface="Arial Black" pitchFamily="34" charset="0"/>
              </a:rPr>
              <a:t> </a:t>
            </a:r>
            <a:r>
              <a:rPr lang="cs-CZ" sz="4400" b="1" dirty="0" err="1" smtClean="0">
                <a:solidFill>
                  <a:srgbClr val="FFCC66"/>
                </a:solidFill>
                <a:latin typeface="Arial Black" pitchFamily="34" charset="0"/>
              </a:rPr>
              <a:t>dzer</a:t>
            </a:r>
            <a:r>
              <a:rPr lang="cs-CZ" sz="4400" b="1" dirty="0" smtClean="0">
                <a:solidFill>
                  <a:srgbClr val="FFCC66"/>
                </a:solidFill>
                <a:latin typeface="Arial Black" pitchFamily="34" charset="0"/>
              </a:rPr>
              <a:t> </a:t>
            </a:r>
            <a:r>
              <a:rPr lang="en-US" sz="4400" b="1" dirty="0" smtClean="0">
                <a:solidFill>
                  <a:srgbClr val="FFCC66"/>
                </a:solidFill>
                <a:latin typeface="Arial Black" pitchFamily="34" charset="0"/>
              </a:rPr>
              <a:t>]</a:t>
            </a:r>
            <a:endParaRPr lang="cs-CZ" sz="4400" dirty="0">
              <a:solidFill>
                <a:srgbClr val="FFCC66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9322" y="857232"/>
            <a:ext cx="221457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C66"/>
                </a:solidFill>
                <a:latin typeface="Arial Black" pitchFamily="34" charset="0"/>
              </a:rPr>
              <a:t>jejich</a:t>
            </a:r>
            <a:endParaRPr lang="cs-CZ" sz="4400" dirty="0">
              <a:solidFill>
                <a:srgbClr val="FFCC66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88024" y="857232"/>
            <a:ext cx="21980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CC66"/>
                </a:solidFill>
                <a:latin typeface="Arial Black" pitchFamily="34" charset="0"/>
              </a:rPr>
              <a:t>their</a:t>
            </a:r>
            <a:endParaRPr lang="cs-CZ" sz="4400" b="1" dirty="0">
              <a:solidFill>
                <a:srgbClr val="FFCC66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3" grpId="0"/>
      <p:bldP spid="14" grpId="0"/>
      <p:bldP spid="15" grpId="0"/>
      <p:bldP spid="16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16" y="714356"/>
            <a:ext cx="792965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Vše citováno [2011-11-25].</a:t>
            </a:r>
          </a:p>
          <a:p>
            <a:r>
              <a:rPr lang="cs-CZ" sz="2000" dirty="0" smtClean="0"/>
              <a:t>Jablko</a:t>
            </a:r>
          </a:p>
          <a:p>
            <a:r>
              <a:rPr lang="cs-CZ" sz="2000" u="sng" dirty="0" smtClean="0">
                <a:hlinkClick r:id="rId2"/>
              </a:rPr>
              <a:t>http://officeimg.vo.msecnd.net/en-us/images/MB900441708.jpg</a:t>
            </a:r>
            <a:endParaRPr lang="cs-CZ" sz="2000" dirty="0" smtClean="0"/>
          </a:p>
          <a:p>
            <a:r>
              <a:rPr lang="cs-CZ" sz="2000" dirty="0" smtClean="0"/>
              <a:t>Hruška</a:t>
            </a:r>
          </a:p>
          <a:p>
            <a:r>
              <a:rPr lang="cs-CZ" sz="2000" u="sng" dirty="0" smtClean="0">
                <a:hlinkClick r:id="rId3"/>
              </a:rPr>
              <a:t>http://officeimg.vo.msecnd.net/en-us/images/MH900112354.jpg</a:t>
            </a:r>
            <a:endParaRPr lang="cs-CZ" sz="2000" dirty="0" smtClean="0"/>
          </a:p>
          <a:p>
            <a:r>
              <a:rPr lang="cs-CZ" sz="2000" dirty="0" smtClean="0"/>
              <a:t>Pomeranč</a:t>
            </a:r>
          </a:p>
          <a:p>
            <a:r>
              <a:rPr lang="cs-CZ" sz="2000" u="sng" dirty="0" smtClean="0">
                <a:hlinkClick r:id="rId4"/>
              </a:rPr>
              <a:t>http://officeimg.vo.msecnd.net/en-us/images/MH900336244.jpg</a:t>
            </a:r>
            <a:endParaRPr lang="cs-CZ" sz="2000" dirty="0" smtClean="0"/>
          </a:p>
          <a:p>
            <a:r>
              <a:rPr lang="cs-CZ" sz="2000" dirty="0" smtClean="0"/>
              <a:t>Jahoda</a:t>
            </a:r>
          </a:p>
          <a:p>
            <a:r>
              <a:rPr lang="cs-CZ" sz="2000" u="sng" dirty="0" smtClean="0">
                <a:hlinkClick r:id="rId5"/>
              </a:rPr>
              <a:t>http://officeimg.vo.msecnd.net/en-us/images/MH900436899.jpg</a:t>
            </a:r>
            <a:endParaRPr lang="cs-CZ" sz="2000" dirty="0" smtClean="0"/>
          </a:p>
          <a:p>
            <a:r>
              <a:rPr lang="cs-CZ" sz="2000" dirty="0" smtClean="0"/>
              <a:t>Rohlík</a:t>
            </a:r>
          </a:p>
          <a:p>
            <a:r>
              <a:rPr lang="cs-CZ" sz="2000" u="sng" dirty="0" smtClean="0">
                <a:hlinkClick r:id="rId6"/>
              </a:rPr>
              <a:t>http://officeimg.vo.msecnd.net/en-us/images/MH900290043.jpg</a:t>
            </a:r>
            <a:endParaRPr lang="cs-CZ" sz="2000" dirty="0" smtClean="0"/>
          </a:p>
          <a:p>
            <a:r>
              <a:rPr lang="cs-CZ" sz="2000" dirty="0" smtClean="0"/>
              <a:t>Koláč</a:t>
            </a:r>
          </a:p>
          <a:p>
            <a:r>
              <a:rPr lang="cs-CZ" sz="2000" u="sng" dirty="0" smtClean="0">
                <a:hlinkClick r:id="rId7"/>
              </a:rPr>
              <a:t>http://officeimg.vo.msecnd.net/en-us/images/MH900422895.jpg</a:t>
            </a:r>
            <a:endParaRPr lang="cs-CZ" sz="2000" dirty="0" smtClean="0"/>
          </a:p>
          <a:p>
            <a:r>
              <a:rPr lang="cs-CZ" sz="2000" dirty="0" smtClean="0"/>
              <a:t>Zmrzlina</a:t>
            </a:r>
          </a:p>
          <a:p>
            <a:r>
              <a:rPr lang="cs-CZ" sz="2000" u="sng" dirty="0" smtClean="0">
                <a:hlinkClick r:id="rId8"/>
              </a:rPr>
              <a:t>http://officeimg.vo.msecnd.net/en-us/images/MH900405456.jpg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797</TotalTime>
  <Words>474</Words>
  <Application>Microsoft Office PowerPoint</Application>
  <PresentationFormat>Předvádění na obrazovce (4:3)</PresentationFormat>
  <Paragraphs>177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zak</cp:lastModifiedBy>
  <cp:revision>87</cp:revision>
  <dcterms:created xsi:type="dcterms:W3CDTF">2012-02-25T18:13:17Z</dcterms:created>
  <dcterms:modified xsi:type="dcterms:W3CDTF">2013-04-23T05:14:59Z</dcterms:modified>
</cp:coreProperties>
</file>