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7" r:id="rId3"/>
    <p:sldId id="258" r:id="rId4"/>
    <p:sldId id="259" r:id="rId5"/>
    <p:sldId id="260" r:id="rId6"/>
    <p:sldId id="265" r:id="rId7"/>
    <p:sldId id="266" r:id="rId8"/>
    <p:sldId id="264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8B540-25D2-4D4E-B6E1-41D5A8A63243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3ECA8-A1E9-4F77-898B-342F3ABEFE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8B540-25D2-4D4E-B6E1-41D5A8A63243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3ECA8-A1E9-4F77-898B-342F3ABEFE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8B540-25D2-4D4E-B6E1-41D5A8A63243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3ECA8-A1E9-4F77-898B-342F3ABEFE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8B540-25D2-4D4E-B6E1-41D5A8A63243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3ECA8-A1E9-4F77-898B-342F3ABEFE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8B540-25D2-4D4E-B6E1-41D5A8A63243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3ECA8-A1E9-4F77-898B-342F3ABEFE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8B540-25D2-4D4E-B6E1-41D5A8A63243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3ECA8-A1E9-4F77-898B-342F3ABEFE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8B540-25D2-4D4E-B6E1-41D5A8A63243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3ECA8-A1E9-4F77-898B-342F3ABEFE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8B540-25D2-4D4E-B6E1-41D5A8A63243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3ECA8-A1E9-4F77-898B-342F3ABEFE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8B540-25D2-4D4E-B6E1-41D5A8A63243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3ECA8-A1E9-4F77-898B-342F3ABEFE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8B540-25D2-4D4E-B6E1-41D5A8A63243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3ECA8-A1E9-4F77-898B-342F3ABEFE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8B540-25D2-4D4E-B6E1-41D5A8A63243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3ECA8-A1E9-4F77-898B-342F3ABEFE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9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A8B540-25D2-4D4E-B6E1-41D5A8A63243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73ECA8-A1E9-4F77-898B-342F3ABEFED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t0.gstatic.com/images?q=tbn:ANd9GcSiy7RPfqabHzT54TqE81RwNXsQQfNx23NUI-w86gBgFlSrtEXP" TargetMode="External"/><Relationship Id="rId2" Type="http://schemas.openxmlformats.org/officeDocument/2006/relationships/hyperlink" Target="http://www.detskeomalovanky.cz/wp-content/omalovanky_pismeno_g.gi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500034" y="2285992"/>
            <a:ext cx="8072437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 dirty="0"/>
              <a:t>Název školy:  </a:t>
            </a:r>
            <a:r>
              <a:rPr lang="cs-CZ" sz="2200" dirty="0"/>
              <a:t>Speciální základní škola Louny</a:t>
            </a:r>
            <a:r>
              <a:rPr lang="cs-CZ" sz="2200" dirty="0" smtClean="0"/>
              <a:t>, </a:t>
            </a:r>
            <a:r>
              <a:rPr lang="cs-CZ" sz="2200" dirty="0" err="1" smtClean="0"/>
              <a:t>Poděbradova</a:t>
            </a:r>
            <a:r>
              <a:rPr lang="cs-CZ" sz="2200" dirty="0" smtClean="0"/>
              <a:t> 640,</a:t>
            </a:r>
            <a:endParaRPr lang="cs-CZ" sz="2200" dirty="0"/>
          </a:p>
          <a:p>
            <a:r>
              <a:rPr lang="cs-CZ" sz="2200" dirty="0"/>
              <a:t>                        příspěvková organizace</a:t>
            </a: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428568" y="3228958"/>
            <a:ext cx="7273925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 dirty="0"/>
              <a:t>Autor: </a:t>
            </a:r>
            <a:r>
              <a:rPr lang="cs-CZ" sz="2200" dirty="0"/>
              <a:t>Mgr. Jana Stehlíková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428568" y="3729025"/>
            <a:ext cx="8358274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b="1" dirty="0"/>
              <a:t>Název</a:t>
            </a:r>
            <a:r>
              <a:rPr lang="cs-CZ" sz="2200" b="1" dirty="0"/>
              <a:t>: </a:t>
            </a:r>
            <a:endParaRPr lang="cs-CZ" sz="2200" b="1" dirty="0" smtClean="0"/>
          </a:p>
          <a:p>
            <a:r>
              <a:rPr lang="cs-CZ" sz="2200" dirty="0" smtClean="0"/>
              <a:t>VY_32_INOVACE_03_ANGLICKÝ_JAZYK </a:t>
            </a:r>
            <a:r>
              <a:rPr lang="cs-CZ" sz="2200" dirty="0" smtClean="0"/>
              <a:t>– OSOBNÍ ZÁJMENA HE-SHE</a:t>
            </a:r>
            <a:endParaRPr lang="cs-CZ" sz="2200" dirty="0"/>
          </a:p>
        </p:txBody>
      </p:sp>
      <p:sp>
        <p:nvSpPr>
          <p:cNvPr id="8" name="Obdélník 8"/>
          <p:cNvSpPr>
            <a:spLocks noChangeArrowheads="1"/>
          </p:cNvSpPr>
          <p:nvPr/>
        </p:nvSpPr>
        <p:spPr bwMode="auto">
          <a:xfrm>
            <a:off x="500034" y="5572140"/>
            <a:ext cx="6000792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Číslo projektu</a:t>
            </a:r>
            <a:r>
              <a:rPr lang="cs-CZ" sz="2200" b="1" dirty="0" smtClean="0"/>
              <a:t>: </a:t>
            </a:r>
            <a:r>
              <a:rPr lang="cs-CZ" sz="2200" dirty="0"/>
              <a:t>CZ.1.07/1.4.00/21.3407</a:t>
            </a:r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468326" y="4498311"/>
            <a:ext cx="603250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Téma: </a:t>
            </a:r>
            <a:r>
              <a:rPr lang="cs-CZ" sz="2200" dirty="0" smtClean="0"/>
              <a:t>Osobní zájmena he, </a:t>
            </a:r>
            <a:r>
              <a:rPr lang="cs-CZ" sz="2200" dirty="0" err="1" smtClean="0"/>
              <a:t>she</a:t>
            </a:r>
            <a:endParaRPr lang="cs-CZ" sz="2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034" y="5000636"/>
            <a:ext cx="62865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Název sady: </a:t>
            </a:r>
            <a:r>
              <a:rPr lang="cs-CZ" sz="2200" dirty="0" smtClean="0"/>
              <a:t>Anglický jazyk</a:t>
            </a:r>
            <a:endParaRPr lang="cs-CZ" sz="2200" dirty="0"/>
          </a:p>
        </p:txBody>
      </p:sp>
      <p:pic>
        <p:nvPicPr>
          <p:cNvPr id="11" name="Obrázek 10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785794"/>
            <a:ext cx="7000924" cy="1228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 txBox="1">
            <a:spLocks/>
          </p:cNvSpPr>
          <p:nvPr/>
        </p:nvSpPr>
        <p:spPr>
          <a:xfrm>
            <a:off x="900057" y="476233"/>
            <a:ext cx="7719795" cy="5765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Anotace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471430" y="1119155"/>
            <a:ext cx="8143932" cy="511505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cs-CZ" sz="2200" dirty="0" smtClean="0"/>
              <a:t>  </a:t>
            </a:r>
            <a:endParaRPr lang="cs-CZ" sz="2200" dirty="0"/>
          </a:p>
          <a:p>
            <a:pPr>
              <a:defRPr/>
            </a:pPr>
            <a:endParaRPr lang="cs-CZ" sz="2200" dirty="0"/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500034" y="1214422"/>
            <a:ext cx="8143932" cy="511505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cs-CZ" sz="2200" dirty="0" smtClean="0"/>
              <a:t>  </a:t>
            </a:r>
            <a:endParaRPr lang="cs-CZ" sz="2200" dirty="0"/>
          </a:p>
          <a:p>
            <a:pPr>
              <a:defRPr/>
            </a:pPr>
            <a:endParaRPr lang="cs-CZ" sz="2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8554" y="1190593"/>
            <a:ext cx="8483322" cy="4346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200" dirty="0"/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471430" y="1119155"/>
            <a:ext cx="8143932" cy="5286412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Jazyk: </a:t>
            </a:r>
            <a:r>
              <a:rPr lang="cs-CZ" sz="2200" dirty="0" smtClean="0"/>
              <a:t>Anglický jazyk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Cílová skupina: </a:t>
            </a:r>
            <a:r>
              <a:rPr lang="cs-CZ" sz="2200" dirty="0" smtClean="0"/>
              <a:t>žáci 9. ročníku praktické školy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Inovace: </a:t>
            </a:r>
            <a:r>
              <a:rPr lang="cs-CZ" sz="2200" dirty="0" smtClean="0"/>
              <a:t>interaktivní způsob výuky</a:t>
            </a:r>
            <a:endParaRPr lang="cs-CZ" sz="2200" dirty="0" smtClean="0"/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Druh pracovního materiálu: </a:t>
            </a:r>
            <a:r>
              <a:rPr lang="cs-CZ" sz="2200" dirty="0" smtClean="0"/>
              <a:t>výklad, osvojení a procvičování učiva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200" b="1" dirty="0" smtClean="0"/>
              <a:t>Pomůcky: </a:t>
            </a:r>
            <a:r>
              <a:rPr lang="cs-CZ" sz="2200" dirty="0" smtClean="0"/>
              <a:t>ITC, sešit</a:t>
            </a:r>
          </a:p>
          <a:p>
            <a:pPr marL="457200" indent="-457200">
              <a:defRPr/>
            </a:pPr>
            <a:endParaRPr lang="cs-CZ" sz="2200" dirty="0" smtClean="0"/>
          </a:p>
          <a:p>
            <a:pPr marL="457200" indent="-457200" algn="just">
              <a:defRPr/>
            </a:pPr>
            <a:r>
              <a:rPr lang="cs-CZ" sz="2200" dirty="0" smtClean="0"/>
              <a:t>Žáci si připomenou osobní zájmena v jednotném čísle (viz. přehled). </a:t>
            </a:r>
          </a:p>
          <a:p>
            <a:pPr marL="457200" indent="-457200" algn="just">
              <a:defRPr/>
            </a:pPr>
            <a:r>
              <a:rPr lang="cs-CZ" sz="2200" dirty="0" smtClean="0"/>
              <a:t>Žáci doplňují zájmeno </a:t>
            </a:r>
            <a:r>
              <a:rPr lang="cs-CZ" sz="2200" b="1" dirty="0" smtClean="0"/>
              <a:t>he</a:t>
            </a:r>
            <a:r>
              <a:rPr lang="cs-CZ" sz="2200" dirty="0" smtClean="0"/>
              <a:t> do věty místo podmětu.</a:t>
            </a:r>
          </a:p>
          <a:p>
            <a:pPr marL="457200" indent="-457200" algn="just">
              <a:defRPr/>
            </a:pPr>
            <a:r>
              <a:rPr lang="cs-CZ" sz="2200" dirty="0" smtClean="0"/>
              <a:t>Žáci doplňují zájmeno </a:t>
            </a:r>
            <a:r>
              <a:rPr lang="cs-CZ" sz="2200" b="1" dirty="0" err="1" smtClean="0"/>
              <a:t>she</a:t>
            </a:r>
            <a:r>
              <a:rPr lang="cs-CZ" sz="2200" dirty="0" smtClean="0"/>
              <a:t> do věty místo podmětu.</a:t>
            </a:r>
          </a:p>
          <a:p>
            <a:pPr marL="457200" indent="-457200" algn="just">
              <a:defRPr/>
            </a:pPr>
            <a:r>
              <a:rPr lang="cs-CZ" sz="2200" dirty="0" smtClean="0"/>
              <a:t>Žáci doplňují vhodný tvar osobního </a:t>
            </a:r>
            <a:r>
              <a:rPr lang="cs-CZ" sz="2200" dirty="0" err="1" smtClean="0"/>
              <a:t>zájmene</a:t>
            </a:r>
            <a:r>
              <a:rPr lang="cs-CZ" sz="2200" dirty="0" smtClean="0"/>
              <a:t> </a:t>
            </a:r>
            <a:r>
              <a:rPr lang="cs-CZ" sz="2200" b="1" dirty="0" smtClean="0"/>
              <a:t>(he – </a:t>
            </a:r>
            <a:r>
              <a:rPr lang="cs-CZ" sz="2200" b="1" dirty="0" err="1" smtClean="0"/>
              <a:t>she</a:t>
            </a:r>
            <a:r>
              <a:rPr lang="cs-CZ" sz="2200" b="1" dirty="0" smtClean="0"/>
              <a:t>) </a:t>
            </a:r>
            <a:r>
              <a:rPr lang="cs-CZ" sz="2200" dirty="0" smtClean="0"/>
              <a:t>do vět.</a:t>
            </a:r>
          </a:p>
          <a:p>
            <a:pPr marL="457200" indent="-457200" algn="just">
              <a:defRPr/>
            </a:pPr>
            <a:endParaRPr lang="cs-CZ" sz="2200" dirty="0" smtClean="0"/>
          </a:p>
          <a:p>
            <a:pPr marL="457200" indent="-457200" algn="just">
              <a:defRPr/>
            </a:pPr>
            <a:endParaRPr lang="cs-CZ" sz="2200" dirty="0" smtClean="0"/>
          </a:p>
          <a:p>
            <a:pPr marL="457200" indent="-457200">
              <a:buFont typeface="Arial" pitchFamily="34" charset="0"/>
              <a:buChar char="•"/>
              <a:defRPr/>
            </a:pPr>
            <a:endParaRPr lang="cs-CZ" sz="2200" dirty="0" smtClean="0"/>
          </a:p>
          <a:p>
            <a:pPr marL="457200" indent="-457200">
              <a:buFont typeface="Arial" pitchFamily="34" charset="0"/>
              <a:buChar char="•"/>
              <a:defRPr/>
            </a:pPr>
            <a:endParaRPr lang="cs-CZ" sz="2200" dirty="0"/>
          </a:p>
          <a:p>
            <a:pPr>
              <a:defRPr/>
            </a:pPr>
            <a:endParaRPr lang="cs-CZ" sz="2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28921" y="2578238"/>
            <a:ext cx="6697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B050"/>
                </a:solidFill>
                <a:cs typeface="Times New Roman" pitchFamily="18" charset="0"/>
              </a:rPr>
              <a:t>I</a:t>
            </a:r>
            <a:endParaRPr lang="cs-CZ" sz="4000" b="1" dirty="0">
              <a:solidFill>
                <a:srgbClr val="00B050"/>
              </a:solidFill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22032" y="2578238"/>
            <a:ext cx="10715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cs typeface="Times New Roman" pitchFamily="18" charset="0"/>
              </a:rPr>
              <a:t>[</a:t>
            </a:r>
            <a:r>
              <a:rPr lang="en-US" sz="4000" dirty="0" err="1" smtClean="0">
                <a:cs typeface="Times New Roman" pitchFamily="18" charset="0"/>
              </a:rPr>
              <a:t>aj</a:t>
            </a:r>
            <a:r>
              <a:rPr lang="en-US" sz="4000" dirty="0" smtClean="0">
                <a:cs typeface="Times New Roman" pitchFamily="18" charset="0"/>
              </a:rPr>
              <a:t>]</a:t>
            </a:r>
            <a:endParaRPr lang="cs-CZ" sz="4000" dirty="0"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643701" y="2578238"/>
            <a:ext cx="6786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 smtClean="0">
                <a:solidFill>
                  <a:srgbClr val="00B050"/>
                </a:solidFill>
                <a:cs typeface="Times New Roman" pitchFamily="18" charset="0"/>
              </a:rPr>
              <a:t>j</a:t>
            </a:r>
            <a:r>
              <a:rPr lang="cs-CZ" sz="4000" b="1" dirty="0">
                <a:solidFill>
                  <a:srgbClr val="00B050"/>
                </a:solidFill>
                <a:cs typeface="Times New Roman" pitchFamily="18" charset="0"/>
              </a:rPr>
              <a:t>á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928924" y="3149742"/>
            <a:ext cx="10358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solidFill>
                  <a:schemeClr val="accent6">
                    <a:lumMod val="75000"/>
                  </a:schemeClr>
                </a:solidFill>
                <a:cs typeface="Times New Roman" pitchFamily="18" charset="0"/>
              </a:rPr>
              <a:t>you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22032" y="3149742"/>
            <a:ext cx="11430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cs typeface="Times New Roman" pitchFamily="18" charset="0"/>
              </a:rPr>
              <a:t>[</a:t>
            </a:r>
            <a:r>
              <a:rPr lang="cs-CZ" sz="4000" dirty="0" err="1" smtClean="0">
                <a:cs typeface="Times New Roman" pitchFamily="18" charset="0"/>
              </a:rPr>
              <a:t>jú</a:t>
            </a:r>
            <a:r>
              <a:rPr lang="en-US" sz="4000" dirty="0" smtClean="0">
                <a:cs typeface="Times New Roman" pitchFamily="18" charset="0"/>
              </a:rPr>
              <a:t>]</a:t>
            </a:r>
            <a:endParaRPr lang="cs-CZ" sz="4000" dirty="0"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43701" y="3156236"/>
            <a:ext cx="7143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cs typeface="Times New Roman" pitchFamily="18" charset="0"/>
              </a:rPr>
              <a:t>ty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21768" y="3792684"/>
            <a:ext cx="110728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  <a:cs typeface="Times New Roman" pitchFamily="18" charset="0"/>
              </a:rPr>
              <a:t>he</a:t>
            </a:r>
            <a:endParaRPr lang="cs-CZ" sz="4000" b="1" dirty="0">
              <a:solidFill>
                <a:srgbClr val="0070C0"/>
              </a:solidFill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822032" y="3792684"/>
            <a:ext cx="10715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cs typeface="Times New Roman" pitchFamily="18" charset="0"/>
              </a:rPr>
              <a:t>[</a:t>
            </a:r>
            <a:r>
              <a:rPr lang="cs-CZ" sz="4000" dirty="0" err="1" smtClean="0">
                <a:cs typeface="Times New Roman" pitchFamily="18" charset="0"/>
              </a:rPr>
              <a:t>hí</a:t>
            </a:r>
            <a:r>
              <a:rPr lang="en-US" sz="4000" dirty="0" smtClean="0">
                <a:cs typeface="Times New Roman" pitchFamily="18" charset="0"/>
              </a:rPr>
              <a:t>]</a:t>
            </a:r>
            <a:endParaRPr lang="cs-CZ" sz="4000" dirty="0"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679420" y="3792684"/>
            <a:ext cx="9286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70C0"/>
                </a:solidFill>
                <a:cs typeface="Times New Roman" pitchFamily="18" charset="0"/>
              </a:rPr>
              <a:t>on</a:t>
            </a:r>
            <a:endParaRPr lang="cs-CZ" sz="4000" b="1" dirty="0">
              <a:solidFill>
                <a:srgbClr val="0070C0"/>
              </a:solidFill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28925" y="4364188"/>
            <a:ext cx="92869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>
                <a:solidFill>
                  <a:srgbClr val="FF0000"/>
                </a:solidFill>
                <a:cs typeface="Times New Roman" pitchFamily="18" charset="0"/>
              </a:rPr>
              <a:t>she</a:t>
            </a:r>
            <a:endParaRPr lang="cs-CZ" sz="4000" b="1" dirty="0">
              <a:solidFill>
                <a:srgbClr val="FF0000"/>
              </a:solidFill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22033" y="4364188"/>
            <a:ext cx="10715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cs typeface="Times New Roman" pitchFamily="18" charset="0"/>
              </a:rPr>
              <a:t>[</a:t>
            </a:r>
            <a:r>
              <a:rPr lang="cs-CZ" sz="4000" dirty="0" err="1" smtClean="0">
                <a:cs typeface="Times New Roman" pitchFamily="18" charset="0"/>
              </a:rPr>
              <a:t>ší</a:t>
            </a:r>
            <a:r>
              <a:rPr lang="en-US" sz="4000" dirty="0" smtClean="0">
                <a:cs typeface="Times New Roman" pitchFamily="18" charset="0"/>
              </a:rPr>
              <a:t>]</a:t>
            </a:r>
            <a:endParaRPr lang="cs-CZ" sz="4000" dirty="0"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429388" y="4370682"/>
            <a:ext cx="1428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cs typeface="Times New Roman" pitchFamily="18" charset="0"/>
              </a:rPr>
              <a:t> </a:t>
            </a:r>
            <a:r>
              <a:rPr lang="cs-CZ" sz="4000" b="1" dirty="0" smtClean="0">
                <a:solidFill>
                  <a:srgbClr val="FF0000"/>
                </a:solidFill>
                <a:cs typeface="Times New Roman" pitchFamily="18" charset="0"/>
              </a:rPr>
              <a:t>ona</a:t>
            </a:r>
            <a:endParaRPr lang="cs-CZ" sz="4000" b="1" dirty="0">
              <a:solidFill>
                <a:srgbClr val="FF0000"/>
              </a:solidFill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28925" y="4935692"/>
            <a:ext cx="6697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>
                <a:cs typeface="Times New Roman" pitchFamily="18" charset="0"/>
              </a:rPr>
              <a:t>it</a:t>
            </a:r>
            <a:endParaRPr lang="cs-CZ" sz="4000" b="1" dirty="0"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822032" y="4935692"/>
            <a:ext cx="10715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 smtClean="0">
                <a:cs typeface="Times New Roman" pitchFamily="18" charset="0"/>
              </a:rPr>
              <a:t>[</a:t>
            </a:r>
            <a:r>
              <a:rPr lang="cs-CZ" sz="4000" dirty="0" err="1" smtClean="0">
                <a:cs typeface="Times New Roman" pitchFamily="18" charset="0"/>
              </a:rPr>
              <a:t>it</a:t>
            </a:r>
            <a:r>
              <a:rPr lang="en-US" sz="4000" dirty="0" smtClean="0">
                <a:cs typeface="Times New Roman" pitchFamily="18" charset="0"/>
              </a:rPr>
              <a:t>]</a:t>
            </a:r>
            <a:endParaRPr lang="cs-CZ" sz="4000" dirty="0"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536544" y="4935692"/>
            <a:ext cx="12858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cs typeface="Times New Roman" pitchFamily="18" charset="0"/>
              </a:rPr>
              <a:t>ono</a:t>
            </a:r>
            <a:endParaRPr lang="cs-CZ" sz="4000" b="1" dirty="0"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214546" y="428604"/>
            <a:ext cx="4643470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 w="18000">
                  <a:solidFill>
                    <a:srgbClr val="660066"/>
                  </a:solidFill>
                  <a:prstDash val="solid"/>
                  <a:miter lim="800000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Zájmena</a:t>
            </a:r>
            <a:r>
              <a:rPr lang="cs-CZ" sz="4800" b="1" dirty="0" smtClean="0">
                <a:ln w="18000">
                  <a:solidFill>
                    <a:srgbClr val="660066"/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4800" b="1" dirty="0" smtClean="0">
                <a:ln w="18000">
                  <a:solidFill>
                    <a:srgbClr val="660066"/>
                  </a:solidFill>
                  <a:prstDash val="solid"/>
                  <a:miter lim="800000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osobní </a:t>
            </a:r>
            <a:endParaRPr lang="cs-CZ" sz="4800" b="1" dirty="0">
              <a:ln w="18000">
                <a:solidFill>
                  <a:srgbClr val="660066"/>
                </a:solidFill>
                <a:prstDash val="solid"/>
                <a:miter lim="800000"/>
              </a:ln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428860" y="1428736"/>
            <a:ext cx="4214842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 w="18000">
                  <a:solidFill>
                    <a:srgbClr val="660066"/>
                  </a:solidFill>
                  <a:prstDash val="solid"/>
                  <a:miter lim="800000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Číslo jednotné</a:t>
            </a:r>
            <a:endParaRPr lang="cs-CZ" sz="3600" b="1" dirty="0">
              <a:ln w="18000">
                <a:solidFill>
                  <a:srgbClr val="660066"/>
                </a:solidFill>
                <a:prstDash val="solid"/>
                <a:miter lim="800000"/>
              </a:ln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85786" y="2643182"/>
            <a:ext cx="18573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1.osoba</a:t>
            </a:r>
            <a:endParaRPr lang="cs-CZ" sz="36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85786" y="3214686"/>
            <a:ext cx="18573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2</a:t>
            </a:r>
            <a:r>
              <a:rPr lang="cs-CZ" sz="3600" dirty="0" smtClean="0"/>
              <a:t>.osoba</a:t>
            </a:r>
            <a:endParaRPr lang="cs-CZ" sz="3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85786" y="3854239"/>
            <a:ext cx="18573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3</a:t>
            </a:r>
            <a:r>
              <a:rPr lang="cs-CZ" sz="3600" dirty="0" smtClean="0"/>
              <a:t>.osoba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928802"/>
            <a:ext cx="2286016" cy="3234928"/>
          </a:xfrm>
          <a:prstGeom prst="rect">
            <a:avLst/>
          </a:prstGeom>
          <a:ln w="228600" cap="sq" cmpd="thickThin">
            <a:solidFill>
              <a:schemeClr val="tx2">
                <a:lumMod val="60000"/>
                <a:lumOff val="40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7" name="TextovéPole 6"/>
          <p:cNvSpPr txBox="1"/>
          <p:nvPr/>
        </p:nvSpPr>
        <p:spPr>
          <a:xfrm>
            <a:off x="3357554" y="2786058"/>
            <a:ext cx="535785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Tom, Bob, John, </a:t>
            </a:r>
            <a:r>
              <a:rPr lang="cs-CZ" sz="3600" b="1" dirty="0" err="1" smtClean="0">
                <a:solidFill>
                  <a:srgbClr val="0070C0"/>
                </a:solidFill>
              </a:rPr>
              <a:t>Tim</a:t>
            </a:r>
            <a:r>
              <a:rPr lang="cs-CZ" sz="3600" b="1" dirty="0">
                <a:solidFill>
                  <a:srgbClr val="0070C0"/>
                </a:solidFill>
              </a:rPr>
              <a:t>,</a:t>
            </a:r>
            <a:r>
              <a:rPr lang="cs-CZ" sz="3600" b="1" dirty="0" smtClean="0">
                <a:solidFill>
                  <a:srgbClr val="0070C0"/>
                </a:solidFill>
              </a:rPr>
              <a:t> </a:t>
            </a:r>
            <a:r>
              <a:rPr lang="cs-CZ" sz="3600" b="1" dirty="0" err="1" smtClean="0">
                <a:solidFill>
                  <a:srgbClr val="0070C0"/>
                </a:solidFill>
              </a:rPr>
              <a:t>Mark</a:t>
            </a:r>
            <a:r>
              <a:rPr lang="cs-CZ" sz="3600" b="1" dirty="0" smtClean="0">
                <a:solidFill>
                  <a:srgbClr val="0070C0"/>
                </a:solidFill>
              </a:rPr>
              <a:t>, </a:t>
            </a:r>
            <a:r>
              <a:rPr lang="cs-CZ" sz="3600" b="1" dirty="0" err="1" smtClean="0">
                <a:solidFill>
                  <a:srgbClr val="0070C0"/>
                </a:solidFill>
              </a:rPr>
              <a:t>Mr</a:t>
            </a:r>
            <a:r>
              <a:rPr lang="cs-CZ" sz="3600" b="1" dirty="0" smtClean="0">
                <a:solidFill>
                  <a:srgbClr val="0070C0"/>
                </a:solidFill>
              </a:rPr>
              <a:t>. </a:t>
            </a:r>
            <a:r>
              <a:rPr lang="cs-CZ" sz="3600" b="1" dirty="0" err="1" smtClean="0">
                <a:solidFill>
                  <a:srgbClr val="0070C0"/>
                </a:solidFill>
              </a:rPr>
              <a:t>White</a:t>
            </a:r>
            <a:r>
              <a:rPr lang="cs-CZ" sz="3600" b="1" dirty="0" smtClean="0">
                <a:solidFill>
                  <a:srgbClr val="0070C0"/>
                </a:solidFill>
              </a:rPr>
              <a:t>, </a:t>
            </a:r>
            <a:r>
              <a:rPr lang="cs-CZ" sz="3600" b="1" dirty="0" err="1" smtClean="0">
                <a:solidFill>
                  <a:srgbClr val="0070C0"/>
                </a:solidFill>
              </a:rPr>
              <a:t>teacher</a:t>
            </a:r>
            <a:r>
              <a:rPr lang="cs-CZ" sz="3600" b="1" dirty="0" smtClean="0">
                <a:solidFill>
                  <a:srgbClr val="0070C0"/>
                </a:solidFill>
              </a:rPr>
              <a:t>, Robert, </a:t>
            </a:r>
            <a:r>
              <a:rPr lang="cs-CZ" sz="3600" b="1" dirty="0" err="1" smtClean="0">
                <a:solidFill>
                  <a:srgbClr val="0070C0"/>
                </a:solidFill>
              </a:rPr>
              <a:t>dady</a:t>
            </a:r>
            <a:r>
              <a:rPr lang="cs-CZ" sz="3600" b="1" dirty="0" smtClean="0">
                <a:solidFill>
                  <a:srgbClr val="0070C0"/>
                </a:solidFill>
              </a:rPr>
              <a:t>, </a:t>
            </a:r>
            <a:r>
              <a:rPr lang="cs-CZ" sz="3600" b="1" dirty="0" err="1" smtClean="0">
                <a:solidFill>
                  <a:srgbClr val="0070C0"/>
                </a:solidFill>
              </a:rPr>
              <a:t>father</a:t>
            </a:r>
            <a:r>
              <a:rPr lang="cs-CZ" sz="3600" b="1" dirty="0" smtClean="0">
                <a:solidFill>
                  <a:srgbClr val="0070C0"/>
                </a:solidFill>
              </a:rPr>
              <a:t>,  </a:t>
            </a:r>
            <a:r>
              <a:rPr lang="cs-CZ" sz="3600" b="1" dirty="0" err="1" smtClean="0">
                <a:solidFill>
                  <a:srgbClr val="0070C0"/>
                </a:solidFill>
              </a:rPr>
              <a:t>uncle</a:t>
            </a:r>
            <a:r>
              <a:rPr lang="cs-CZ" sz="3600" b="1" dirty="0" smtClean="0">
                <a:solidFill>
                  <a:srgbClr val="0070C0"/>
                </a:solidFill>
              </a:rPr>
              <a:t>, </a:t>
            </a:r>
            <a:r>
              <a:rPr lang="cs-CZ" sz="3600" b="1" dirty="0" err="1" smtClean="0">
                <a:solidFill>
                  <a:srgbClr val="0070C0"/>
                </a:solidFill>
              </a:rPr>
              <a:t>brother</a:t>
            </a:r>
            <a:r>
              <a:rPr lang="cs-CZ" sz="3600" b="1" dirty="0" smtClean="0">
                <a:solidFill>
                  <a:srgbClr val="0070C0"/>
                </a:solidFill>
              </a:rPr>
              <a:t> atd.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500430" y="576844"/>
            <a:ext cx="235745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  <a:latin typeface="+mj-lt"/>
                <a:cs typeface="Times New Roman" pitchFamily="18" charset="0"/>
              </a:rPr>
              <a:t> he - on</a:t>
            </a:r>
            <a:endParaRPr lang="cs-CZ" sz="5400" b="1" dirty="0">
              <a:solidFill>
                <a:srgbClr val="0070C0"/>
              </a:solidFill>
              <a:latin typeface="+mj-lt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14646" y="1928802"/>
            <a:ext cx="59293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- používáme jenom pro lidi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57752" y="1514291"/>
            <a:ext cx="32861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0070C0"/>
                </a:solidFill>
              </a:rPr>
              <a:t>Mr</a:t>
            </a:r>
            <a:r>
              <a:rPr lang="cs-CZ" sz="3600" b="1" dirty="0" smtClean="0">
                <a:solidFill>
                  <a:srgbClr val="0070C0"/>
                </a:solidFill>
              </a:rPr>
              <a:t>.  </a:t>
            </a:r>
            <a:r>
              <a:rPr lang="cs-CZ" sz="3600" b="1" dirty="0" err="1" smtClean="0">
                <a:solidFill>
                  <a:srgbClr val="0070C0"/>
                </a:solidFill>
              </a:rPr>
              <a:t>Black</a:t>
            </a:r>
            <a:r>
              <a:rPr lang="cs-CZ" sz="3600" b="1" dirty="0" smtClean="0">
                <a:solidFill>
                  <a:srgbClr val="0070C0"/>
                </a:solidFill>
              </a:rPr>
              <a:t>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old</a:t>
            </a:r>
            <a:r>
              <a:rPr lang="cs-CZ" sz="3600" b="1" dirty="0" smtClean="0"/>
              <a:t>. </a:t>
            </a:r>
          </a:p>
          <a:p>
            <a:r>
              <a:rPr lang="cs-CZ" sz="3600" b="1" dirty="0" smtClean="0"/>
              <a:t> ____  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old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57784" y="3357562"/>
            <a:ext cx="35004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Peter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a boy.  </a:t>
            </a:r>
          </a:p>
          <a:p>
            <a:r>
              <a:rPr lang="cs-CZ" sz="3600" b="1" dirty="0" smtClean="0"/>
              <a:t>____  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a boy.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7224" y="3357562"/>
            <a:ext cx="34290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John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little</a:t>
            </a:r>
            <a:r>
              <a:rPr lang="cs-CZ" sz="3600" b="1" dirty="0" smtClean="0"/>
              <a:t>.</a:t>
            </a:r>
          </a:p>
          <a:p>
            <a:r>
              <a:rPr lang="cs-CZ" sz="3600" b="1" dirty="0" smtClean="0"/>
              <a:t>  ____  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little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57752" y="5072074"/>
            <a:ext cx="32861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Tom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eleven</a:t>
            </a:r>
            <a:r>
              <a:rPr lang="cs-CZ" sz="3600" b="1" dirty="0" smtClean="0"/>
              <a:t>. </a:t>
            </a:r>
          </a:p>
          <a:p>
            <a:r>
              <a:rPr lang="cs-CZ" sz="3600" b="1" dirty="0" smtClean="0"/>
              <a:t> ____  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eleven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5818" y="5143512"/>
            <a:ext cx="35004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A </a:t>
            </a:r>
            <a:r>
              <a:rPr lang="cs-CZ" sz="3600" b="1" dirty="0" err="1" smtClean="0">
                <a:solidFill>
                  <a:srgbClr val="0070C0"/>
                </a:solidFill>
              </a:rPr>
              <a:t>brother</a:t>
            </a:r>
            <a:r>
              <a:rPr lang="cs-CZ" sz="3600" b="1" dirty="0" smtClean="0">
                <a:solidFill>
                  <a:srgbClr val="0070C0"/>
                </a:solidFill>
              </a:rPr>
              <a:t>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big</a:t>
            </a:r>
            <a:r>
              <a:rPr lang="cs-CZ" sz="3600" b="1" dirty="0" smtClean="0"/>
              <a:t>. </a:t>
            </a:r>
          </a:p>
          <a:p>
            <a:r>
              <a:rPr lang="cs-CZ" sz="3600" b="1" dirty="0" smtClean="0"/>
              <a:t> ____  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big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44907" y="571480"/>
            <a:ext cx="1584019" cy="2241536"/>
          </a:xfrm>
          <a:prstGeom prst="rect">
            <a:avLst/>
          </a:prstGeom>
          <a:ln w="228600" cap="sq" cmpd="thickThin">
            <a:solidFill>
              <a:schemeClr val="tx2">
                <a:lumMod val="60000"/>
                <a:lumOff val="40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9" name="TextovéPole 8"/>
          <p:cNvSpPr txBox="1"/>
          <p:nvPr/>
        </p:nvSpPr>
        <p:spPr>
          <a:xfrm>
            <a:off x="4714876" y="285728"/>
            <a:ext cx="235745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  <a:latin typeface="+mj-lt"/>
                <a:cs typeface="Times New Roman" pitchFamily="18" charset="0"/>
              </a:rPr>
              <a:t> he - on</a:t>
            </a:r>
            <a:endParaRPr lang="cs-CZ" sz="5400" b="1" dirty="0">
              <a:solidFill>
                <a:srgbClr val="0070C0"/>
              </a:solidFill>
              <a:latin typeface="+mj-lt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15074" y="2143116"/>
            <a:ext cx="2411872" cy="3214710"/>
          </a:xfrm>
          <a:prstGeom prst="rect">
            <a:avLst/>
          </a:prstGeom>
          <a:ln w="2286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9" name="TextovéPole 8"/>
          <p:cNvSpPr txBox="1"/>
          <p:nvPr/>
        </p:nvSpPr>
        <p:spPr>
          <a:xfrm>
            <a:off x="3071802" y="576844"/>
            <a:ext cx="29646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err="1" smtClean="0">
                <a:solidFill>
                  <a:srgbClr val="FF0000"/>
                </a:solidFill>
                <a:latin typeface="+mj-lt"/>
                <a:cs typeface="Times New Roman" pitchFamily="18" charset="0"/>
              </a:rPr>
              <a:t>she</a:t>
            </a:r>
            <a:r>
              <a:rPr lang="cs-CZ" sz="5400" b="1" dirty="0" smtClean="0">
                <a:solidFill>
                  <a:srgbClr val="FF0000"/>
                </a:solidFill>
                <a:latin typeface="+mj-lt"/>
                <a:cs typeface="Times New Roman" pitchFamily="18" charset="0"/>
              </a:rPr>
              <a:t> - ona</a:t>
            </a:r>
            <a:endParaRPr lang="cs-CZ" sz="5400" b="1" dirty="0">
              <a:solidFill>
                <a:srgbClr val="FF0000"/>
              </a:solidFill>
              <a:latin typeface="+mj-lt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2876" y="1955061"/>
            <a:ext cx="53221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- používáme jenom pro lidi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14348" y="2740879"/>
            <a:ext cx="50006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</a:rPr>
              <a:t>Ann</a:t>
            </a:r>
            <a:r>
              <a:rPr lang="cs-CZ" sz="3600" b="1" dirty="0" smtClean="0">
                <a:solidFill>
                  <a:srgbClr val="FF0000"/>
                </a:solidFill>
              </a:rPr>
              <a:t>, </a:t>
            </a:r>
            <a:r>
              <a:rPr lang="cs-CZ" sz="3600" b="1" dirty="0" err="1" smtClean="0">
                <a:solidFill>
                  <a:srgbClr val="FF0000"/>
                </a:solidFill>
              </a:rPr>
              <a:t>Eve</a:t>
            </a:r>
            <a:r>
              <a:rPr lang="cs-CZ" sz="3600" b="1" dirty="0" smtClean="0">
                <a:solidFill>
                  <a:srgbClr val="FF0000"/>
                </a:solidFill>
              </a:rPr>
              <a:t>, Kate, Clara, Mary, </a:t>
            </a:r>
            <a:r>
              <a:rPr lang="cs-CZ" sz="3600" b="1" dirty="0" err="1" smtClean="0">
                <a:solidFill>
                  <a:srgbClr val="FF0000"/>
                </a:solidFill>
              </a:rPr>
              <a:t>mother</a:t>
            </a:r>
            <a:r>
              <a:rPr lang="cs-CZ" sz="3600" b="1" dirty="0" smtClean="0">
                <a:solidFill>
                  <a:srgbClr val="FF0000"/>
                </a:solidFill>
              </a:rPr>
              <a:t>, sister, </a:t>
            </a:r>
            <a:r>
              <a:rPr lang="cs-CZ" sz="3600" b="1" dirty="0" err="1" smtClean="0">
                <a:solidFill>
                  <a:srgbClr val="FF0000"/>
                </a:solidFill>
              </a:rPr>
              <a:t>grandma</a:t>
            </a:r>
            <a:r>
              <a:rPr lang="cs-CZ" sz="3600" b="1" dirty="0" smtClean="0">
                <a:solidFill>
                  <a:srgbClr val="FF0000"/>
                </a:solidFill>
              </a:rPr>
              <a:t>, </a:t>
            </a:r>
            <a:r>
              <a:rPr lang="cs-CZ" sz="3600" b="1" dirty="0" err="1" smtClean="0">
                <a:solidFill>
                  <a:srgbClr val="FF0000"/>
                </a:solidFill>
              </a:rPr>
              <a:t>Mrs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White</a:t>
            </a:r>
            <a:r>
              <a:rPr lang="cs-CZ" sz="3600" b="1" dirty="0" smtClean="0">
                <a:solidFill>
                  <a:srgbClr val="FF0000"/>
                </a:solidFill>
              </a:rPr>
              <a:t>, atd.  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00100" y="1357298"/>
            <a:ext cx="37862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</a:rPr>
              <a:t>Mrs</a:t>
            </a:r>
            <a:r>
              <a:rPr lang="cs-CZ" sz="3600" b="1" dirty="0" smtClean="0">
                <a:solidFill>
                  <a:srgbClr val="FF0000"/>
                </a:solidFill>
              </a:rPr>
              <a:t>.  </a:t>
            </a:r>
            <a:r>
              <a:rPr lang="cs-CZ" sz="3600" b="1" dirty="0" err="1" smtClean="0">
                <a:solidFill>
                  <a:srgbClr val="FF0000"/>
                </a:solidFill>
              </a:rPr>
              <a:t>Black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old</a:t>
            </a:r>
            <a:r>
              <a:rPr lang="cs-CZ" sz="3600" b="1" dirty="0" smtClean="0"/>
              <a:t>.</a:t>
            </a:r>
          </a:p>
          <a:p>
            <a:r>
              <a:rPr lang="cs-CZ" sz="3600" b="1" dirty="0" smtClean="0"/>
              <a:t>  ____  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old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6446" y="642918"/>
            <a:ext cx="1607915" cy="2143140"/>
          </a:xfrm>
          <a:prstGeom prst="rect">
            <a:avLst/>
          </a:prstGeom>
          <a:ln w="2286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4643438" y="5014753"/>
            <a:ext cx="37147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solidFill>
                  <a:srgbClr val="FF0000"/>
                </a:solidFill>
              </a:rPr>
              <a:t>Eve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fourteen</a:t>
            </a:r>
            <a:r>
              <a:rPr lang="cs-CZ" sz="3600" b="1" dirty="0" smtClean="0"/>
              <a:t>.  </a:t>
            </a:r>
          </a:p>
          <a:p>
            <a:r>
              <a:rPr lang="cs-CZ" sz="3600" b="1" dirty="0" smtClean="0"/>
              <a:t>____  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fourteen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28662" y="5014753"/>
            <a:ext cx="35004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Helen </a:t>
            </a:r>
            <a:r>
              <a:rPr lang="cs-CZ" sz="3600" b="1" dirty="0" smtClean="0"/>
              <a:t>has a </a:t>
            </a:r>
            <a:r>
              <a:rPr lang="cs-CZ" sz="3600" b="1" dirty="0" err="1" smtClean="0"/>
              <a:t>cat</a:t>
            </a:r>
            <a:r>
              <a:rPr lang="cs-CZ" sz="3600" b="1" dirty="0" smtClean="0"/>
              <a:t>. </a:t>
            </a:r>
          </a:p>
          <a:p>
            <a:r>
              <a:rPr lang="cs-CZ" sz="3600" b="1" dirty="0" smtClean="0"/>
              <a:t> ____   has a </a:t>
            </a:r>
            <a:r>
              <a:rPr lang="cs-CZ" sz="3600" b="1" dirty="0" err="1" smtClean="0"/>
              <a:t>cat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00100" y="3157365"/>
            <a:ext cx="32861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Clara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a girl.  </a:t>
            </a:r>
          </a:p>
          <a:p>
            <a:r>
              <a:rPr lang="cs-CZ" sz="3600" b="1" dirty="0" smtClean="0"/>
              <a:t>____  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a girl.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43438" y="3143248"/>
            <a:ext cx="37862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A </a:t>
            </a:r>
            <a:r>
              <a:rPr lang="cs-CZ" sz="3600" b="1" dirty="0" err="1" smtClean="0">
                <a:solidFill>
                  <a:srgbClr val="FF0000"/>
                </a:solidFill>
              </a:rPr>
              <a:t>mother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happy.  ____  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happy.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57356" y="357166"/>
            <a:ext cx="29646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err="1" smtClean="0">
                <a:solidFill>
                  <a:srgbClr val="FF0000"/>
                </a:solidFill>
                <a:latin typeface="+mj-lt"/>
                <a:cs typeface="Times New Roman" pitchFamily="18" charset="0"/>
              </a:rPr>
              <a:t>she</a:t>
            </a:r>
            <a:r>
              <a:rPr lang="cs-CZ" sz="5400" b="1" dirty="0" smtClean="0">
                <a:solidFill>
                  <a:srgbClr val="FF0000"/>
                </a:solidFill>
                <a:latin typeface="+mj-lt"/>
                <a:cs typeface="Times New Roman" pitchFamily="18" charset="0"/>
              </a:rPr>
              <a:t> - ona</a:t>
            </a:r>
            <a:endParaRPr lang="cs-CZ" sz="5400" b="1" dirty="0">
              <a:solidFill>
                <a:srgbClr val="FF0000"/>
              </a:solidFill>
              <a:latin typeface="+mj-lt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2" grpId="0"/>
      <p:bldP spid="13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00231" y="428604"/>
            <a:ext cx="65358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Ann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in </a:t>
            </a:r>
            <a:r>
              <a:rPr lang="cs-CZ" sz="3600" dirty="0" err="1" smtClean="0"/>
              <a:t>Prague</a:t>
            </a:r>
            <a:r>
              <a:rPr lang="cs-CZ" sz="3600" dirty="0" smtClean="0"/>
              <a:t>.  </a:t>
            </a:r>
            <a:endParaRPr lang="cs-CZ" sz="3600" dirty="0"/>
          </a:p>
          <a:p>
            <a:r>
              <a:rPr lang="cs-CZ" sz="3600" dirty="0" smtClean="0"/>
              <a:t>_______ </a:t>
            </a:r>
            <a:r>
              <a:rPr lang="cs-CZ" sz="3600" dirty="0" err="1" smtClean="0"/>
              <a:t>is</a:t>
            </a:r>
            <a:r>
              <a:rPr lang="cs-CZ" sz="3600" dirty="0" smtClean="0"/>
              <a:t> in </a:t>
            </a:r>
            <a:r>
              <a:rPr lang="cs-CZ" sz="3600" dirty="0" err="1" smtClean="0"/>
              <a:t>Prague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00231" y="1928802"/>
            <a:ext cx="65358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Tom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in London.  </a:t>
            </a:r>
          </a:p>
          <a:p>
            <a:r>
              <a:rPr lang="cs-CZ" sz="3600" dirty="0" smtClean="0"/>
              <a:t>_______ </a:t>
            </a:r>
            <a:r>
              <a:rPr lang="cs-CZ" sz="3600" dirty="0" err="1" smtClean="0"/>
              <a:t>is</a:t>
            </a:r>
            <a:r>
              <a:rPr lang="cs-CZ" sz="3600" dirty="0" smtClean="0"/>
              <a:t> in London.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00232" y="3228803"/>
            <a:ext cx="664373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Mrs</a:t>
            </a:r>
            <a:r>
              <a:rPr lang="cs-CZ" sz="3600" b="1" smtClean="0"/>
              <a:t>. </a:t>
            </a:r>
            <a:r>
              <a:rPr lang="cs-CZ" sz="3600" b="1" dirty="0" err="1" smtClean="0"/>
              <a:t>Black</a:t>
            </a:r>
            <a:r>
              <a:rPr lang="cs-CZ" sz="3600" b="1" dirty="0" smtClean="0"/>
              <a:t> </a:t>
            </a:r>
            <a:r>
              <a:rPr lang="cs-CZ" sz="3600" dirty="0" smtClean="0"/>
              <a:t>has a house.</a:t>
            </a:r>
          </a:p>
          <a:p>
            <a:r>
              <a:rPr lang="cs-CZ" sz="3600" dirty="0" smtClean="0"/>
              <a:t> ______ has a house.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000231" y="4640057"/>
            <a:ext cx="65358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This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b="1" dirty="0" smtClean="0"/>
              <a:t>Clara</a:t>
            </a:r>
            <a:r>
              <a:rPr lang="cs-CZ" sz="3600" dirty="0" smtClean="0"/>
              <a:t>.  ______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English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000231" y="5497313"/>
            <a:ext cx="65358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This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b="1" dirty="0" err="1" smtClean="0"/>
              <a:t>Kevin</a:t>
            </a:r>
            <a:r>
              <a:rPr lang="cs-CZ" sz="3600" dirty="0" smtClean="0"/>
              <a:t>.    _____  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Czech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2910" y="2610145"/>
            <a:ext cx="928694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chemeClr val="bg1"/>
                </a:solidFill>
              </a:rPr>
              <a:t>She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2910" y="3500438"/>
            <a:ext cx="928694" cy="461665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He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42910" y="2571744"/>
            <a:ext cx="928694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chemeClr val="bg1"/>
                </a:solidFill>
              </a:rPr>
              <a:t>She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42910" y="2571744"/>
            <a:ext cx="928694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>
                <a:solidFill>
                  <a:schemeClr val="bg1"/>
                </a:solidFill>
              </a:rPr>
              <a:t>She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42910" y="3500438"/>
            <a:ext cx="928694" cy="461665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He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85185E-6 L 0.18889 -0.23102 " pathEditMode="relative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33333E-6 L 0.18889 -0.14699 " pathEditMode="relative" ptsTypes="AA">
                                      <p:cBhvr>
                                        <p:cTn id="1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4.81481E-6 L 0.18212 0.1754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1" y="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4.81481E-6 L 0.44982 0.30139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5" y="1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33333E-6 L 0.47239 0.29421 " pathEditMode="relative" ptsTypes="AA">
                                      <p:cBhvr>
                                        <p:cTn id="2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7" grpId="0" animBg="1"/>
      <p:bldP spid="16" grpId="0" animBg="1"/>
      <p:bldP spid="18" grpId="0" animBg="1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714356"/>
            <a:ext cx="8001055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Vše citováno[ 2012-04-06]: </a:t>
            </a:r>
          </a:p>
          <a:p>
            <a:r>
              <a:rPr lang="cs-CZ" sz="2400" dirty="0" smtClean="0"/>
              <a:t>Dívka</a:t>
            </a:r>
          </a:p>
          <a:p>
            <a:r>
              <a:rPr lang="cs-CZ" sz="2000" u="sng" dirty="0" smtClean="0">
                <a:hlinkClick r:id="rId2"/>
              </a:rPr>
              <a:t>http://www.</a:t>
            </a:r>
            <a:r>
              <a:rPr lang="cs-CZ" sz="2000" u="sng" dirty="0" err="1" smtClean="0">
                <a:hlinkClick r:id="rId2"/>
              </a:rPr>
              <a:t>detskeomalovanky.cz</a:t>
            </a:r>
            <a:r>
              <a:rPr lang="cs-CZ" sz="2000" u="sng" dirty="0" smtClean="0">
                <a:hlinkClick r:id="rId2"/>
              </a:rPr>
              <a:t>/</a:t>
            </a:r>
            <a:r>
              <a:rPr lang="cs-CZ" sz="2000" u="sng" dirty="0" err="1" smtClean="0">
                <a:hlinkClick r:id="rId2"/>
              </a:rPr>
              <a:t>wp</a:t>
            </a:r>
            <a:r>
              <a:rPr lang="cs-CZ" sz="2000" u="sng" dirty="0" smtClean="0">
                <a:hlinkClick r:id="rId2"/>
              </a:rPr>
              <a:t>-</a:t>
            </a:r>
            <a:r>
              <a:rPr lang="cs-CZ" sz="2000" u="sng" dirty="0" err="1" smtClean="0">
                <a:hlinkClick r:id="rId2"/>
              </a:rPr>
              <a:t>content</a:t>
            </a:r>
            <a:r>
              <a:rPr lang="cs-CZ" sz="2000" u="sng" dirty="0" smtClean="0">
                <a:hlinkClick r:id="rId2"/>
              </a:rPr>
              <a:t>/</a:t>
            </a:r>
            <a:r>
              <a:rPr lang="cs-CZ" sz="2000" u="sng" dirty="0" err="1" smtClean="0">
                <a:hlinkClick r:id="rId2"/>
              </a:rPr>
              <a:t>omalovanky</a:t>
            </a:r>
            <a:r>
              <a:rPr lang="cs-CZ" sz="2000" u="sng" dirty="0" smtClean="0">
                <a:hlinkClick r:id="rId2"/>
              </a:rPr>
              <a:t>_</a:t>
            </a:r>
            <a:r>
              <a:rPr lang="cs-CZ" sz="2000" u="sng" dirty="0" err="1" smtClean="0">
                <a:hlinkClick r:id="rId2"/>
              </a:rPr>
              <a:t>pismeno</a:t>
            </a:r>
            <a:r>
              <a:rPr lang="cs-CZ" sz="2000" u="sng" dirty="0" smtClean="0">
                <a:hlinkClick r:id="rId2"/>
              </a:rPr>
              <a:t>_g.</a:t>
            </a:r>
            <a:r>
              <a:rPr lang="cs-CZ" sz="2000" u="sng" dirty="0" err="1" smtClean="0">
                <a:hlinkClick r:id="rId2"/>
              </a:rPr>
              <a:t>gif</a:t>
            </a:r>
            <a:endParaRPr lang="cs-CZ" sz="2000" dirty="0" smtClean="0"/>
          </a:p>
          <a:p>
            <a:endParaRPr lang="cs-CZ" sz="2400" dirty="0" smtClean="0"/>
          </a:p>
          <a:p>
            <a:r>
              <a:rPr lang="cs-CZ" sz="2400" dirty="0" smtClean="0"/>
              <a:t>Hoch</a:t>
            </a:r>
          </a:p>
          <a:p>
            <a:r>
              <a:rPr lang="cs-CZ" sz="2000" dirty="0" smtClean="0">
                <a:hlinkClick r:id="rId3"/>
              </a:rPr>
              <a:t>http://t0.gstatic.com/</a:t>
            </a:r>
            <a:r>
              <a:rPr lang="cs-CZ" sz="2000" dirty="0" err="1" smtClean="0">
                <a:hlinkClick r:id="rId3"/>
              </a:rPr>
              <a:t>images</a:t>
            </a:r>
            <a:r>
              <a:rPr lang="cs-CZ" sz="2000" dirty="0" smtClean="0">
                <a:hlinkClick r:id="rId3"/>
              </a:rPr>
              <a:t>?q=</a:t>
            </a:r>
            <a:r>
              <a:rPr lang="cs-CZ" sz="2000" dirty="0" err="1" smtClean="0">
                <a:hlinkClick r:id="rId3"/>
              </a:rPr>
              <a:t>tbn</a:t>
            </a:r>
            <a:r>
              <a:rPr lang="cs-CZ" sz="2000" dirty="0" smtClean="0">
                <a:hlinkClick r:id="rId3"/>
              </a:rPr>
              <a:t>:ANd9GcSiy7RPfqabHzT54TqE81RwNXsQQfNx23NUI-w86gBgFlSrtEXP</a:t>
            </a: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395</Words>
  <Application>Microsoft Office PowerPoint</Application>
  <PresentationFormat>Předvádění na obrazovce (4:3)</PresentationFormat>
  <Paragraphs>90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5963</dc:creator>
  <cp:lastModifiedBy>5963</cp:lastModifiedBy>
  <cp:revision>29</cp:revision>
  <dcterms:created xsi:type="dcterms:W3CDTF">2012-04-06T10:17:11Z</dcterms:created>
  <dcterms:modified xsi:type="dcterms:W3CDTF">2013-04-22T19:37:49Z</dcterms:modified>
</cp:coreProperties>
</file>