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60" r:id="rId5"/>
    <p:sldId id="268" r:id="rId6"/>
    <p:sldId id="266" r:id="rId7"/>
    <p:sldId id="265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99FF99"/>
    <a:srgbClr val="FF0066"/>
    <a:srgbClr val="FF6699"/>
    <a:srgbClr val="00FF00"/>
    <a:srgbClr val="FFFF66"/>
    <a:srgbClr val="FFFFCC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912" autoAdjust="0"/>
    <p:restoredTop sz="94660"/>
  </p:normalViewPr>
  <p:slideViewPr>
    <p:cSldViewPr>
      <p:cViewPr varScale="1">
        <p:scale>
          <a:sx n="68" d="100"/>
          <a:sy n="68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5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D0BA90-7EA5-4C99-BE27-B6C6E2AC03F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F91BC-754A-484F-B502-F04BFD35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9" name="Obdélník 5"/>
          <p:cNvSpPr>
            <a:spLocks noChangeArrowheads="1"/>
          </p:cNvSpPr>
          <p:nvPr/>
        </p:nvSpPr>
        <p:spPr bwMode="auto">
          <a:xfrm>
            <a:off x="428568" y="314324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10" name="Obdélník 6"/>
          <p:cNvSpPr>
            <a:spLocks noChangeArrowheads="1"/>
          </p:cNvSpPr>
          <p:nvPr/>
        </p:nvSpPr>
        <p:spPr bwMode="auto">
          <a:xfrm>
            <a:off x="428568" y="3729025"/>
            <a:ext cx="814396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</a:t>
            </a:r>
            <a:r>
              <a:rPr lang="cs-CZ" sz="2200" b="1"/>
              <a:t>: </a:t>
            </a:r>
            <a:r>
              <a:rPr lang="cs-CZ" sz="2200" smtClean="0"/>
              <a:t>VY_32_INOVACE_07_ANGLICKÝ </a:t>
            </a:r>
            <a:r>
              <a:rPr lang="cs-CZ" sz="2200" dirty="0" smtClean="0"/>
              <a:t>JAZYK – SLOVESO TO HAVE, PŘÍTOMNÝ ČAS   (výklad)</a:t>
            </a:r>
          </a:p>
          <a:p>
            <a:endParaRPr lang="cs-CZ" sz="2200" dirty="0"/>
          </a:p>
        </p:txBody>
      </p:sp>
      <p:sp>
        <p:nvSpPr>
          <p:cNvPr id="11" name="Obdélník 8"/>
          <p:cNvSpPr>
            <a:spLocks noChangeArrowheads="1"/>
          </p:cNvSpPr>
          <p:nvPr/>
        </p:nvSpPr>
        <p:spPr bwMode="auto">
          <a:xfrm>
            <a:off x="500034" y="578645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12" name="TextovéPole 9"/>
          <p:cNvSpPr txBox="1">
            <a:spLocks noChangeArrowheads="1"/>
          </p:cNvSpPr>
          <p:nvPr/>
        </p:nvSpPr>
        <p:spPr bwMode="auto">
          <a:xfrm>
            <a:off x="428596" y="4569749"/>
            <a:ext cx="60325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Téma: </a:t>
            </a:r>
            <a:r>
              <a:rPr lang="cs-CZ" sz="2200" dirty="0" smtClean="0"/>
              <a:t>Sloveso to </a:t>
            </a:r>
            <a:r>
              <a:rPr lang="cs-CZ" sz="2200" dirty="0" err="1" smtClean="0"/>
              <a:t>have</a:t>
            </a:r>
            <a:r>
              <a:rPr lang="cs-CZ" sz="2200" dirty="0" smtClean="0"/>
              <a:t>, přítomný čas (výklad)</a:t>
            </a:r>
            <a:endParaRPr lang="cs-CZ" sz="2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5072074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14" name="Obrázek 1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857223" y="428625"/>
            <a:ext cx="7801001" cy="571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28596" y="1071546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5720" y="1142984"/>
            <a:ext cx="85725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428596" y="1071546"/>
            <a:ext cx="8229600" cy="5240337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9. ročníku praktické školy, výklad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</a:t>
            </a:r>
            <a:r>
              <a:rPr lang="cs-CZ" sz="2200" dirty="0" smtClean="0"/>
              <a:t>: interaktivní způsob učení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výklad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si nejprve seznámí s tvary slovesa </a:t>
            </a:r>
            <a:r>
              <a:rPr lang="cs-CZ" sz="2200" b="1" dirty="0" smtClean="0"/>
              <a:t>to </a:t>
            </a:r>
            <a:r>
              <a:rPr lang="cs-CZ" sz="2200" b="1" dirty="0" err="1" smtClean="0"/>
              <a:t>have</a:t>
            </a:r>
            <a:r>
              <a:rPr lang="cs-CZ" sz="2200" b="1" dirty="0" smtClean="0"/>
              <a:t> </a:t>
            </a:r>
            <a:r>
              <a:rPr lang="cs-CZ" sz="2200" dirty="0" smtClean="0"/>
              <a:t>času přítomného a</a:t>
            </a:r>
          </a:p>
          <a:p>
            <a:pPr marL="457200" indent="-457200" algn="just">
              <a:defRPr/>
            </a:pPr>
            <a:r>
              <a:rPr lang="cs-CZ" sz="2200" dirty="0" smtClean="0"/>
              <a:t>jejich používání ve všech osobách jednotného i množného čísla,</a:t>
            </a:r>
          </a:p>
          <a:p>
            <a:pPr marL="457200" indent="-457200" algn="just">
              <a:defRPr/>
            </a:pPr>
            <a:r>
              <a:rPr lang="cs-CZ" sz="2200" dirty="0" smtClean="0"/>
              <a:t>vytvoří si zápis do sešitu.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čtou věty s tvary slovesa </a:t>
            </a:r>
            <a:r>
              <a:rPr lang="cs-CZ" sz="2200" b="1" dirty="0" smtClean="0"/>
              <a:t>to </a:t>
            </a:r>
            <a:r>
              <a:rPr lang="cs-CZ" sz="2200" b="1" dirty="0" err="1" smtClean="0"/>
              <a:t>have</a:t>
            </a:r>
            <a:r>
              <a:rPr lang="cs-CZ" sz="2200" b="1" dirty="0" smtClean="0"/>
              <a:t> </a:t>
            </a:r>
            <a:r>
              <a:rPr lang="cs-CZ" sz="2200" dirty="0" smtClean="0"/>
              <a:t>a překládají do českého jazyka.</a:t>
            </a:r>
          </a:p>
          <a:p>
            <a:pPr marL="457200" indent="-457200" algn="just"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571481"/>
            <a:ext cx="7772400" cy="785817"/>
          </a:xfrm>
        </p:spPr>
        <p:txBody>
          <a:bodyPr/>
          <a:lstStyle/>
          <a:p>
            <a:pPr algn="ctr"/>
            <a:r>
              <a:rPr lang="cs-CZ" dirty="0" smtClean="0">
                <a:ln>
                  <a:solidFill>
                    <a:srgbClr val="C00000"/>
                  </a:solidFill>
                </a:ln>
                <a:solidFill>
                  <a:srgbClr val="FF6600"/>
                </a:solidFill>
                <a:latin typeface="Arial Black" pitchFamily="34" charset="0"/>
              </a:rPr>
              <a:t>TO HAVE - MÍT</a:t>
            </a:r>
            <a:endParaRPr lang="cs-CZ" dirty="0">
              <a:ln>
                <a:solidFill>
                  <a:srgbClr val="C00000"/>
                </a:solidFill>
              </a:ln>
              <a:solidFill>
                <a:srgbClr val="FF66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2857496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1.os.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240" y="2857496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I </a:t>
            </a:r>
            <a:r>
              <a:rPr lang="cs-CZ" sz="2800" b="1" dirty="0" err="1" smtClean="0">
                <a:latin typeface="Arial Black" pitchFamily="34" charset="0"/>
              </a:rPr>
              <a:t>have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5008" y="2857496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(já) mám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8662" y="350043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2.os.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3500438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have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15008" y="3500438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(ty) máš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28662" y="414338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3.os.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3240" y="4143380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He 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has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5008" y="4143380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(on) má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43240" y="4714884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She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has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15008" y="4714884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(ona) má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43240" y="5357826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It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has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5008" y="5357826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(ono) má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28860" y="1643050"/>
            <a:ext cx="40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latin typeface="Arial Black" pitchFamily="34" charset="0"/>
              </a:rPr>
              <a:t>číslo jednotné</a:t>
            </a:r>
            <a:endParaRPr lang="cs-CZ" sz="32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2" grpId="0"/>
      <p:bldP spid="23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571481"/>
            <a:ext cx="7772400" cy="785817"/>
          </a:xfrm>
        </p:spPr>
        <p:txBody>
          <a:bodyPr/>
          <a:lstStyle/>
          <a:p>
            <a:pPr algn="ctr"/>
            <a:r>
              <a:rPr lang="cs-CZ" dirty="0" smtClean="0">
                <a:ln>
                  <a:solidFill>
                    <a:srgbClr val="C00000"/>
                  </a:solidFill>
                </a:ln>
                <a:solidFill>
                  <a:srgbClr val="FF6600"/>
                </a:solidFill>
                <a:latin typeface="Arial Black" pitchFamily="34" charset="0"/>
              </a:rPr>
              <a:t>TO HAVE - MÍT</a:t>
            </a:r>
            <a:endParaRPr lang="cs-CZ" dirty="0">
              <a:ln>
                <a:solidFill>
                  <a:srgbClr val="C00000"/>
                </a:solidFill>
              </a:ln>
              <a:solidFill>
                <a:srgbClr val="FF66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0100" y="278605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1.os.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4678" y="2786058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We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have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86446" y="2786058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(my) máme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00100" y="342900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2.os.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14678" y="3429000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have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86446" y="342900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(vy) máte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00100" y="407194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3.os.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14678" y="4071942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They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have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4071942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(oni) mají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1643050"/>
            <a:ext cx="4357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latin typeface="Arial Black" pitchFamily="34" charset="0"/>
              </a:rPr>
              <a:t>číslo množné</a:t>
            </a:r>
            <a:endParaRPr lang="cs-CZ" sz="32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928662" y="1857364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1.os.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1857364"/>
            <a:ext cx="4214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I </a:t>
            </a:r>
            <a:r>
              <a:rPr lang="cs-CZ" sz="3600" b="1" dirty="0" err="1" smtClean="0">
                <a:solidFill>
                  <a:srgbClr val="FFFF00"/>
                </a:solidFill>
              </a:rPr>
              <a:t>have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643182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2.os.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43240" y="2643182"/>
            <a:ext cx="49292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have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28662" y="3425611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3.os.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3425611"/>
            <a:ext cx="435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He </a:t>
            </a:r>
            <a:r>
              <a:rPr lang="cs-CZ" sz="3600" b="1" dirty="0" smtClean="0">
                <a:solidFill>
                  <a:srgbClr val="FF0000"/>
                </a:solidFill>
              </a:rPr>
              <a:t>has </a:t>
            </a:r>
            <a:r>
              <a:rPr lang="cs-CZ" sz="3600" b="1" dirty="0" smtClean="0"/>
              <a:t>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43240" y="4139991"/>
            <a:ext cx="4572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She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has </a:t>
            </a:r>
            <a:r>
              <a:rPr lang="cs-CZ" sz="3600" b="1" dirty="0" smtClean="0"/>
              <a:t>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43240" y="4925809"/>
            <a:ext cx="4214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has </a:t>
            </a:r>
            <a:r>
              <a:rPr lang="cs-CZ" sz="3600" b="1" dirty="0" smtClean="0"/>
              <a:t>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00166" y="857232"/>
            <a:ext cx="642942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66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Číslo jednotné – to </a:t>
            </a:r>
            <a:r>
              <a:rPr lang="cs-CZ" sz="4000" b="1" dirty="0" err="1" smtClean="0">
                <a:solidFill>
                  <a:srgbClr val="FF0000"/>
                </a:solidFill>
              </a:rPr>
              <a:t>have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071538" y="2357430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1.os.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86116" y="2357430"/>
            <a:ext cx="435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We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have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71538" y="3286124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2.os.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86116" y="3286124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have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71538" y="4286256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3.os.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00364" y="4286256"/>
            <a:ext cx="5072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They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have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57290" y="857232"/>
            <a:ext cx="614366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Číslo množné – to </a:t>
            </a:r>
            <a:r>
              <a:rPr lang="cs-CZ" sz="4000" b="1" dirty="0" err="1" smtClean="0">
                <a:solidFill>
                  <a:srgbClr val="FF0000"/>
                </a:solidFill>
              </a:rPr>
              <a:t>have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643174" y="428604"/>
            <a:ext cx="3643338" cy="785817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n>
                  <a:solidFill>
                    <a:srgbClr val="C00000"/>
                  </a:solidFill>
                </a:ln>
                <a:solidFill>
                  <a:srgbClr val="FFFF00"/>
                </a:solidFill>
                <a:latin typeface="Arial Black" pitchFamily="34" charset="0"/>
                <a:ea typeface="+mj-ea"/>
                <a:cs typeface="+mj-cs"/>
              </a:rPr>
              <a:t>HAVE</a:t>
            </a:r>
            <a:endParaRPr kumimoji="0" lang="cs-CZ" sz="44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FFFF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71538" y="1500174"/>
            <a:ext cx="7072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We</a:t>
            </a:r>
            <a:r>
              <a:rPr lang="cs-CZ" sz="3600" b="1" dirty="0" smtClean="0"/>
              <a:t>   </a:t>
            </a:r>
            <a:r>
              <a:rPr lang="cs-CZ" sz="3600" b="1" dirty="0" err="1" smtClean="0">
                <a:solidFill>
                  <a:srgbClr val="FFFF00"/>
                </a:solidFill>
                <a:latin typeface="Arial Black" pitchFamily="34" charset="0"/>
              </a:rPr>
              <a:t>have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two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brothers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071538" y="2211165"/>
            <a:ext cx="628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You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  <a:latin typeface="Arial Black" pitchFamily="34" charset="0"/>
              </a:rPr>
              <a:t>have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house.</a:t>
            </a:r>
            <a:endParaRPr lang="cs-CZ" sz="36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071538" y="2928934"/>
            <a:ext cx="7143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My </a:t>
            </a:r>
            <a:r>
              <a:rPr lang="cs-CZ" sz="3600" b="1" dirty="0" err="1" smtClean="0"/>
              <a:t>parents</a:t>
            </a:r>
            <a:r>
              <a:rPr lang="cs-CZ" sz="3600" b="1" dirty="0" smtClean="0"/>
              <a:t>   </a:t>
            </a:r>
            <a:r>
              <a:rPr lang="cs-CZ" sz="3600" b="1" dirty="0" err="1" smtClean="0">
                <a:solidFill>
                  <a:srgbClr val="FFFF00"/>
                </a:solidFill>
                <a:latin typeface="Arial Black" pitchFamily="34" charset="0"/>
              </a:rPr>
              <a:t>have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Eve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and</a:t>
            </a:r>
            <a:r>
              <a:rPr lang="cs-CZ" sz="3600" b="1" dirty="0" smtClean="0"/>
              <a:t> Tom.</a:t>
            </a:r>
            <a:endParaRPr lang="cs-CZ" sz="36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071538" y="3643314"/>
            <a:ext cx="7072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My </a:t>
            </a:r>
            <a:r>
              <a:rPr lang="cs-CZ" sz="3600" b="1" dirty="0" err="1" smtClean="0"/>
              <a:t>friends</a:t>
            </a:r>
            <a:r>
              <a:rPr lang="cs-CZ" sz="3600" b="1" dirty="0" smtClean="0"/>
              <a:t>   </a:t>
            </a:r>
            <a:r>
              <a:rPr lang="cs-CZ" sz="3600" b="1" dirty="0" err="1" smtClean="0">
                <a:solidFill>
                  <a:srgbClr val="FFFF00"/>
                </a:solidFill>
                <a:latin typeface="Arial Black" pitchFamily="34" charset="0"/>
              </a:rPr>
              <a:t>have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brown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horse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071538" y="5072074"/>
            <a:ext cx="7072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They</a:t>
            </a:r>
            <a:r>
              <a:rPr lang="cs-CZ" sz="3600" b="1" dirty="0" smtClean="0"/>
              <a:t>   </a:t>
            </a:r>
            <a:r>
              <a:rPr lang="cs-CZ" sz="3600" b="1" dirty="0" err="1" smtClean="0">
                <a:solidFill>
                  <a:srgbClr val="FFFF00"/>
                </a:solidFill>
                <a:latin typeface="Arial Black" pitchFamily="34" charset="0"/>
              </a:rPr>
              <a:t>have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white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071538" y="4357694"/>
            <a:ext cx="7072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You</a:t>
            </a:r>
            <a:r>
              <a:rPr lang="cs-CZ" sz="3600" b="1" dirty="0" smtClean="0"/>
              <a:t>   </a:t>
            </a:r>
            <a:r>
              <a:rPr lang="cs-CZ" sz="3600" b="1" dirty="0" err="1" smtClean="0">
                <a:solidFill>
                  <a:srgbClr val="FFFF00"/>
                </a:solidFill>
                <a:latin typeface="Arial Black" pitchFamily="34" charset="0"/>
              </a:rPr>
              <a:t>have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two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brothers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47" grpId="0"/>
      <p:bldP spid="48" grpId="0"/>
      <p:bldP spid="49" grpId="0"/>
      <p:bldP spid="50" grpId="0"/>
      <p:bldP spid="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71472" y="428604"/>
            <a:ext cx="7786742" cy="785817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  <a:latin typeface="Arial Black" pitchFamily="34" charset="0"/>
                <a:ea typeface="+mj-ea"/>
                <a:cs typeface="+mj-cs"/>
              </a:rPr>
              <a:t>HAS</a:t>
            </a:r>
            <a:endParaRPr kumimoji="0" lang="cs-CZ" sz="44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28794" y="2714621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        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00100" y="1500174"/>
            <a:ext cx="7072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Helen   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has 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two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brothers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000100" y="2285992"/>
            <a:ext cx="628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My dog   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has 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 house.</a:t>
            </a:r>
            <a:endParaRPr lang="cs-CZ" sz="36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000100" y="3000372"/>
            <a:ext cx="7143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Tom   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has 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big</a:t>
            </a:r>
            <a:r>
              <a:rPr lang="cs-CZ" sz="3600" b="1" dirty="0" smtClean="0"/>
              <a:t> sister.</a:t>
            </a:r>
            <a:endParaRPr lang="cs-CZ" sz="36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000100" y="3714752"/>
            <a:ext cx="7072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My </a:t>
            </a:r>
            <a:r>
              <a:rPr lang="cs-CZ" sz="3600" b="1" dirty="0" err="1" smtClean="0"/>
              <a:t>friend</a:t>
            </a:r>
            <a:r>
              <a:rPr lang="cs-CZ" sz="3600" b="1" dirty="0" smtClean="0"/>
              <a:t>   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has 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blue</a:t>
            </a:r>
            <a:r>
              <a:rPr lang="cs-CZ" sz="3600" b="1" dirty="0" smtClean="0"/>
              <a:t> car.</a:t>
            </a:r>
            <a:endParaRPr lang="cs-CZ" sz="36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000100" y="5286388"/>
            <a:ext cx="7072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Grandpa</a:t>
            </a:r>
            <a:r>
              <a:rPr lang="cs-CZ" sz="3600" b="1" dirty="0" smtClean="0"/>
              <a:t>   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has 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black</a:t>
            </a:r>
            <a:r>
              <a:rPr lang="cs-CZ" sz="3600" b="1" dirty="0" smtClean="0"/>
              <a:t> dog.</a:t>
            </a:r>
            <a:endParaRPr lang="cs-CZ" sz="36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000100" y="4500570"/>
            <a:ext cx="7072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Ann</a:t>
            </a:r>
            <a:r>
              <a:rPr lang="cs-CZ" sz="3600" b="1" dirty="0" smtClean="0"/>
              <a:t>   </a:t>
            </a:r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has 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two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brothers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47" grpId="0"/>
      <p:bldP spid="48" grpId="0"/>
      <p:bldP spid="49" grpId="0"/>
      <p:bldP spid="50" grpId="0"/>
      <p:bldP spid="51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348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TO HAVE - MÍT</vt:lpstr>
      <vt:lpstr>TO HAVE - MÍT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Anglický jazyk</dc:title>
  <dc:creator>5963</dc:creator>
  <cp:lastModifiedBy>5963</cp:lastModifiedBy>
  <cp:revision>43</cp:revision>
  <dcterms:created xsi:type="dcterms:W3CDTF">2012-02-27T19:32:46Z</dcterms:created>
  <dcterms:modified xsi:type="dcterms:W3CDTF">2013-05-19T07:10:41Z</dcterms:modified>
</cp:coreProperties>
</file>