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58" r:id="rId4"/>
    <p:sldId id="260" r:id="rId5"/>
    <p:sldId id="264" r:id="rId6"/>
    <p:sldId id="261" r:id="rId7"/>
    <p:sldId id="270" r:id="rId8"/>
    <p:sldId id="265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00FFFF"/>
    <a:srgbClr val="006600"/>
    <a:srgbClr val="66FF66"/>
    <a:srgbClr val="FF6600"/>
    <a:srgbClr val="800000"/>
    <a:srgbClr val="FFFFCC"/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2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B5620-B029-44A6-9F72-472F4AAC739D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8782F-CFAC-4B98-822A-BE38104D43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4"/>
          <p:cNvSpPr>
            <a:spLocks noChangeArrowheads="1"/>
          </p:cNvSpPr>
          <p:nvPr/>
        </p:nvSpPr>
        <p:spPr bwMode="auto">
          <a:xfrm>
            <a:off x="785786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8" name="Obdélník 5"/>
          <p:cNvSpPr>
            <a:spLocks noChangeArrowheads="1"/>
          </p:cNvSpPr>
          <p:nvPr/>
        </p:nvSpPr>
        <p:spPr bwMode="auto">
          <a:xfrm>
            <a:off x="714320" y="3071810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14" name="Obdélník 6"/>
          <p:cNvSpPr>
            <a:spLocks noChangeArrowheads="1"/>
          </p:cNvSpPr>
          <p:nvPr/>
        </p:nvSpPr>
        <p:spPr bwMode="auto">
          <a:xfrm>
            <a:off x="714320" y="3500438"/>
            <a:ext cx="8143960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endParaRPr lang="cs-CZ" sz="2200" b="1" dirty="0" smtClean="0"/>
          </a:p>
          <a:p>
            <a:r>
              <a:rPr lang="cs-CZ" sz="2200" dirty="0" smtClean="0"/>
              <a:t>VY_32_INOVACE_12_ANGLICKÝ JAZYK – PŘÍTOMNÝ ČAS PROSTÝ – OTÁZKA</a:t>
            </a:r>
            <a:endParaRPr lang="cs-CZ" sz="2200" dirty="0"/>
          </a:p>
        </p:txBody>
      </p:sp>
      <p:sp>
        <p:nvSpPr>
          <p:cNvPr id="15" name="Obdélník 8"/>
          <p:cNvSpPr>
            <a:spLocks noChangeArrowheads="1"/>
          </p:cNvSpPr>
          <p:nvPr/>
        </p:nvSpPr>
        <p:spPr bwMode="auto">
          <a:xfrm>
            <a:off x="714348" y="5712757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16" name="TextovéPole 9"/>
          <p:cNvSpPr txBox="1">
            <a:spLocks noChangeArrowheads="1"/>
          </p:cNvSpPr>
          <p:nvPr/>
        </p:nvSpPr>
        <p:spPr bwMode="auto">
          <a:xfrm>
            <a:off x="714348" y="4712625"/>
            <a:ext cx="492922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Přítomný čas prostý – otázka</a:t>
            </a:r>
            <a:endParaRPr lang="cs-CZ" sz="2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4348" y="5212691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8" name="Obrázek 1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Jazyk: </a:t>
            </a:r>
            <a:r>
              <a:rPr lang="cs-CZ" sz="24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 </a:t>
            </a:r>
            <a:r>
              <a:rPr lang="cs-CZ" sz="2400" dirty="0" smtClean="0"/>
              <a:t>výklad a procvičování </a:t>
            </a:r>
            <a:r>
              <a:rPr lang="cs-CZ" sz="2400" dirty="0" smtClean="0"/>
              <a:t>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ITC, sešit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si zopakují tvoření vět tázacích.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sestavují věty tázací z daných slov.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doplňují do vět tvary do – </a:t>
            </a:r>
            <a:r>
              <a:rPr lang="cs-CZ" sz="2400" dirty="0" err="1" smtClean="0"/>
              <a:t>does</a:t>
            </a:r>
            <a:r>
              <a:rPr lang="cs-CZ" sz="2400" dirty="0" smtClean="0"/>
              <a:t>.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sestavují věty  tázací z daných slov.</a:t>
            </a:r>
          </a:p>
          <a:p>
            <a:pPr marL="457200" indent="-457200" algn="just">
              <a:defRPr/>
            </a:pPr>
            <a:r>
              <a:rPr lang="cs-CZ" sz="2400" dirty="0" smtClean="0"/>
              <a:t>Žáci tvoří odpověď kladnou k dané otázce.</a:t>
            </a:r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400" dirty="0"/>
          </a:p>
          <a:p>
            <a:pPr>
              <a:defRPr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9622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26493" y="2762904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1.os.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00232" y="2691466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r>
              <a:rPr lang="cs-CZ" sz="2800" b="1" dirty="0" smtClean="0">
                <a:latin typeface="Arial Black" pitchFamily="34" charset="0"/>
              </a:rPr>
              <a:t> I play?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6493" y="3548722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2.os.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28794" y="3477284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play? 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6493" y="4263102"/>
            <a:ext cx="2111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 Black" pitchFamily="34" charset="0"/>
              </a:rPr>
              <a:t>3.os.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14546" y="4334540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err="1" smtClean="0">
                <a:solidFill>
                  <a:srgbClr val="C00000"/>
                </a:solidFill>
                <a:latin typeface="Arial Black" pitchFamily="34" charset="0"/>
              </a:rPr>
              <a:t>Does</a:t>
            </a:r>
            <a:r>
              <a:rPr lang="cs-CZ" sz="2800" b="1" dirty="0" smtClean="0">
                <a:latin typeface="Arial Black" pitchFamily="34" charset="0"/>
              </a:rPr>
              <a:t> he play?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4906044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err="1" smtClean="0">
                <a:solidFill>
                  <a:srgbClr val="C00000"/>
                </a:solidFill>
                <a:latin typeface="Arial Black" pitchFamily="34" charset="0"/>
              </a:rPr>
              <a:t>Does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she</a:t>
            </a:r>
            <a:r>
              <a:rPr lang="cs-CZ" sz="2800" b="1" dirty="0" smtClean="0">
                <a:latin typeface="Arial Black" pitchFamily="34" charset="0"/>
              </a:rPr>
              <a:t> play?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14546" y="5548986"/>
            <a:ext cx="3444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err="1" smtClean="0">
                <a:solidFill>
                  <a:srgbClr val="C00000"/>
                </a:solidFill>
                <a:latin typeface="Arial Black" pitchFamily="34" charset="0"/>
              </a:rPr>
              <a:t>Does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it</a:t>
            </a:r>
            <a:r>
              <a:rPr lang="cs-CZ" sz="2800" b="1" dirty="0" smtClean="0">
                <a:latin typeface="Arial Black" pitchFamily="34" charset="0"/>
              </a:rPr>
              <a:t> play?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08089" y="2691466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we</a:t>
            </a:r>
            <a:r>
              <a:rPr lang="cs-CZ" sz="2800" b="1" dirty="0" smtClean="0">
                <a:latin typeface="Arial Black" pitchFamily="34" charset="0"/>
              </a:rPr>
              <a:t> play?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408089" y="3454130"/>
            <a:ext cx="31115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you</a:t>
            </a:r>
            <a:r>
              <a:rPr lang="cs-CZ" sz="2800" b="1" dirty="0" smtClean="0">
                <a:latin typeface="Arial Black" pitchFamily="34" charset="0"/>
              </a:rPr>
              <a:t> play?</a:t>
            </a:r>
            <a:endParaRPr lang="cs-CZ" sz="2800" b="1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44589" y="4382824"/>
            <a:ext cx="3227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r>
              <a:rPr lang="cs-CZ" sz="2800" b="1" dirty="0" smtClean="0">
                <a:latin typeface="Arial Black" pitchFamily="34" charset="0"/>
              </a:rPr>
              <a:t> </a:t>
            </a:r>
            <a:r>
              <a:rPr lang="cs-CZ" sz="2800" b="1" dirty="0" err="1" smtClean="0">
                <a:latin typeface="Arial Black" pitchFamily="34" charset="0"/>
              </a:rPr>
              <a:t>they</a:t>
            </a:r>
            <a:r>
              <a:rPr lang="cs-CZ" sz="2800" b="1" dirty="0" smtClean="0">
                <a:latin typeface="Arial Black" pitchFamily="34" charset="0"/>
              </a:rPr>
              <a:t> play?</a:t>
            </a:r>
            <a:endParaRPr lang="cs-CZ" sz="28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8596" y="428604"/>
            <a:ext cx="8286808" cy="15950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ln>
                  <a:solidFill>
                    <a:sysClr val="windowText" lastClr="000000"/>
                  </a:solidFill>
                </a:ln>
                <a:solidFill>
                  <a:srgbClr val="66FF66"/>
                </a:solidFill>
                <a:latin typeface="Arial Black" pitchFamily="34" charset="0"/>
              </a:rPr>
              <a:t>Věta tázací</a:t>
            </a:r>
            <a:endParaRPr lang="cs-CZ" sz="2800" b="1" dirty="0" smtClean="0">
              <a:latin typeface="Arial Black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DO /</a:t>
            </a:r>
            <a:r>
              <a:rPr lang="cs-CZ" sz="2800" b="1" u="sng" dirty="0" smtClean="0">
                <a:solidFill>
                  <a:srgbClr val="800000"/>
                </a:solidFill>
                <a:latin typeface="Arial Black" pitchFamily="34" charset="0"/>
              </a:rPr>
              <a:t>DOES</a:t>
            </a:r>
            <a:r>
              <a:rPr lang="cs-CZ" sz="2800" b="1" dirty="0" smtClean="0">
                <a:solidFill>
                  <a:srgbClr val="FF0000"/>
                </a:solidFill>
                <a:latin typeface="Arial Black" pitchFamily="34" charset="0"/>
              </a:rPr>
              <a:t>/</a:t>
            </a:r>
            <a:r>
              <a:rPr lang="cs-CZ" sz="2800" b="1" dirty="0" smtClean="0">
                <a:latin typeface="Arial Black" pitchFamily="34" charset="0"/>
              </a:rPr>
              <a:t> + PODMĚT + SLOVESO BEZ </a:t>
            </a:r>
            <a:r>
              <a:rPr lang="cs-CZ" sz="2800" b="1" i="1" dirty="0" smtClean="0">
                <a:latin typeface="Arial Black" pitchFamily="34" charset="0"/>
              </a:rPr>
              <a:t>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1" grpId="0"/>
      <p:bldP spid="22" grpId="0"/>
      <p:bldP spid="14" grpId="0"/>
      <p:bldP spid="27" grpId="0"/>
      <p:bldP spid="34" grpId="0"/>
      <p:bldP spid="37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85852" y="78579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I live in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Prague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2262838"/>
            <a:ext cx="5143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You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play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tennis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00100" y="133414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I live in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Prague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57224" y="2834342"/>
            <a:ext cx="5143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  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you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play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tennis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728" y="1334144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Do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57290" y="2834342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Do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3691598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We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swim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in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the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swimming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pool.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57224" y="4263102"/>
            <a:ext cx="7215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  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we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swim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in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the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swimming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pool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4263102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Do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23938" y="5120358"/>
            <a:ext cx="634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They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have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a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new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car.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09624" y="5691862"/>
            <a:ext cx="6634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they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have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a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new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car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14480" y="5691862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Do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0" grpId="0" build="allAtOnce"/>
      <p:bldP spid="21" grpId="0"/>
      <p:bldP spid="6" grpId="0"/>
      <p:bldP spid="6" grpId="1"/>
      <p:bldP spid="7" grpId="0"/>
      <p:bldP spid="7" grpId="2"/>
      <p:bldP spid="8" grpId="0"/>
      <p:bldP spid="9" grpId="0"/>
      <p:bldP spid="10" grpId="0"/>
      <p:bldP spid="10" grpId="2"/>
      <p:bldP spid="11" grpId="0"/>
      <p:bldP spid="12" grpId="0"/>
      <p:bldP spid="13" grpId="0"/>
      <p:bldP spid="13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1285852" y="78579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    He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like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black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horses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71538" y="2262838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She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eat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chicken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00100" y="133414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       he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like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black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horses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57224" y="2834342"/>
            <a:ext cx="7500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             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she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eat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chicken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214414" y="133414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85852" y="283434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71538" y="3691598"/>
            <a:ext cx="7429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    He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drink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apple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juice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57224" y="4263102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          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he drink 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apple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juice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4348" y="4263102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223938" y="5120358"/>
            <a:ext cx="6348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         My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cat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like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meat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.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09624" y="5691862"/>
            <a:ext cx="66342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             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my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cat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like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 </a:t>
            </a:r>
            <a:r>
              <a:rPr lang="cs-CZ" sz="2400" dirty="0" err="1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meat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latin typeface="Arial Black" pitchFamily="34" charset="0"/>
              </a:rPr>
              <a:t> </a:t>
            </a:r>
            <a:endParaRPr lang="cs-CZ" sz="2400" dirty="0">
              <a:ln>
                <a:solidFill>
                  <a:sysClr val="windowText" lastClr="000000"/>
                </a:solidFill>
              </a:ln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52500" y="5691862"/>
            <a:ext cx="1562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3" grpId="0" build="allAtOnce"/>
      <p:bldP spid="24" grpId="0"/>
      <p:bldP spid="25" grpId="0"/>
      <p:bldP spid="25" grpId="1"/>
      <p:bldP spid="26" grpId="0"/>
      <p:bldP spid="26" grpId="1"/>
      <p:bldP spid="28" grpId="0"/>
      <p:bldP spid="29" grpId="0"/>
      <p:bldP spid="30" grpId="0"/>
      <p:bldP spid="30" grpId="1"/>
      <p:bldP spid="31" grpId="0"/>
      <p:bldP spid="32" grpId="0"/>
      <p:bldP spid="33" grpId="0"/>
      <p:bldP spid="33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928794" y="1500174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Peter</a:t>
            </a:r>
            <a:r>
              <a:rPr lang="cs-CZ" sz="2400" dirty="0" smtClean="0">
                <a:latin typeface="Arial Black" pitchFamily="34" charset="0"/>
              </a:rPr>
              <a:t> play </a:t>
            </a:r>
            <a:r>
              <a:rPr lang="cs-CZ" sz="2400" dirty="0" err="1" smtClean="0">
                <a:latin typeface="Arial Black" pitchFamily="34" charset="0"/>
              </a:rPr>
              <a:t>with</a:t>
            </a:r>
            <a:r>
              <a:rPr lang="cs-CZ" sz="2400" dirty="0" smtClean="0">
                <a:latin typeface="Arial Black" pitchFamily="34" charset="0"/>
              </a:rPr>
              <a:t> Tom?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28794" y="2110079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your</a:t>
            </a:r>
            <a:r>
              <a:rPr lang="cs-CZ" sz="2400" u="sng" dirty="0" smtClean="0">
                <a:latin typeface="Arial Black" pitchFamily="34" charset="0"/>
              </a:rPr>
              <a:t> </a:t>
            </a:r>
            <a:r>
              <a:rPr lang="cs-CZ" sz="2400" u="sng" dirty="0" err="1" smtClean="0">
                <a:latin typeface="Arial Black" pitchFamily="34" charset="0"/>
              </a:rPr>
              <a:t>parents</a:t>
            </a:r>
            <a:r>
              <a:rPr lang="cs-CZ" sz="2400" u="sng" dirty="0" smtClean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live?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28794" y="2824459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Helen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chocolate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28794" y="3538839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they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salami</a:t>
            </a:r>
            <a:r>
              <a:rPr lang="cs-CZ" sz="2400" dirty="0" smtClean="0">
                <a:latin typeface="Arial Black" pitchFamily="34" charset="0"/>
              </a:rPr>
              <a:t>? 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57356" y="4253219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children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read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err="1" smtClean="0">
                <a:latin typeface="Arial Black" pitchFamily="34" charset="0"/>
              </a:rPr>
              <a:t>book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857356" y="4967599"/>
            <a:ext cx="6429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we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dance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well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7356" y="5681979"/>
            <a:ext cx="628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ice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cream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2910" y="214290"/>
            <a:ext cx="78581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6600"/>
                </a:solidFill>
              </a:rPr>
              <a:t>Doplňte </a:t>
            </a:r>
            <a:r>
              <a:rPr lang="cs-CZ" sz="2800" b="1" dirty="0" smtClean="0">
                <a:solidFill>
                  <a:srgbClr val="006600"/>
                </a:solidFill>
              </a:rPr>
              <a:t>do</a:t>
            </a:r>
            <a:r>
              <a:rPr lang="cs-CZ" sz="2800" dirty="0" smtClean="0">
                <a:solidFill>
                  <a:srgbClr val="006600"/>
                </a:solidFill>
              </a:rPr>
              <a:t> nebo </a:t>
            </a:r>
            <a:r>
              <a:rPr lang="cs-CZ" sz="2800" b="1" dirty="0" err="1" smtClean="0">
                <a:solidFill>
                  <a:srgbClr val="006600"/>
                </a:solidFill>
              </a:rPr>
              <a:t>does</a:t>
            </a:r>
            <a:r>
              <a:rPr lang="cs-CZ" sz="2800" dirty="0" smtClean="0">
                <a:solidFill>
                  <a:srgbClr val="006600"/>
                </a:solidFill>
              </a:rPr>
              <a:t> /nezapomeňte nejprve určit osobu a číslo/:</a:t>
            </a:r>
            <a:endParaRPr lang="cs-CZ" sz="2800" dirty="0">
              <a:solidFill>
                <a:srgbClr val="0066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72198" y="1488032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os., č. jednotné 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72198" y="211007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os., č. množné 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72198" y="282445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os., č. jednotné  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72198" y="568197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os., č. množné 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72198" y="496759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os., č. množné 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72198" y="4286256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os., č. množné 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072198" y="353883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os., č. množné 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928662" y="4929198"/>
            <a:ext cx="92872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Do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928662" y="4214818"/>
            <a:ext cx="92872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Do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28662" y="3500438"/>
            <a:ext cx="92872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Do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928662" y="2071678"/>
            <a:ext cx="92872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Do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928662" y="5643578"/>
            <a:ext cx="92872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</a:t>
            </a:r>
            <a:r>
              <a:rPr lang="cs-CZ" sz="2400" b="1" dirty="0" smtClean="0">
                <a:solidFill>
                  <a:srgbClr val="006600"/>
                </a:solidFill>
                <a:latin typeface="Arial Black" pitchFamily="34" charset="0"/>
              </a:rPr>
              <a:t>o</a:t>
            </a:r>
            <a:endParaRPr lang="cs-CZ" sz="24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85786" y="1500174"/>
            <a:ext cx="114300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0066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14348" y="2786058"/>
            <a:ext cx="121441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solidFill>
                  <a:srgbClr val="006600"/>
                </a:solidFill>
                <a:latin typeface="Arial Black" pitchFamily="34" charset="0"/>
              </a:rPr>
              <a:t>Does</a:t>
            </a:r>
            <a:endParaRPr lang="cs-CZ" sz="2400" dirty="0">
              <a:solidFill>
                <a:srgbClr val="0066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20" grpId="0"/>
      <p:bldP spid="21" grpId="0"/>
      <p:bldP spid="22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71480"/>
            <a:ext cx="8072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1">
                    <a:lumMod val="50000"/>
                  </a:schemeClr>
                </a:solidFill>
              </a:rPr>
              <a:t>Seřaď slova do vět ve správném pořadí.</a:t>
            </a:r>
            <a:endParaRPr lang="cs-CZ" sz="36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2714620"/>
            <a:ext cx="7143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9124" y="1928802"/>
            <a:ext cx="8572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you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14546" y="3786190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ice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cream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86380" y="1357298"/>
            <a:ext cx="92869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Arial Black" pitchFamily="34" charset="0"/>
              </a:rPr>
              <a:t>like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58082" y="4429132"/>
            <a:ext cx="100013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read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4572008"/>
            <a:ext cx="100013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Tom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4348" y="4643446"/>
            <a:ext cx="150019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book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00826" y="2571744"/>
            <a:ext cx="1071570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57488" y="2643182"/>
            <a:ext cx="1071570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57950" y="1714488"/>
            <a:ext cx="1143008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drink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286512" y="5429264"/>
            <a:ext cx="857256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Eve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14348" y="3643314"/>
            <a:ext cx="928694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tea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643834" y="3143248"/>
            <a:ext cx="7143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2910" y="1643050"/>
            <a:ext cx="235745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your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parents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143240" y="4714884"/>
            <a:ext cx="18573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in Louny?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29190" y="3714752"/>
            <a:ext cx="8572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live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57950" y="3714752"/>
            <a:ext cx="714380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786710" y="1285860"/>
            <a:ext cx="285752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14876" y="2714620"/>
            <a:ext cx="1143008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swim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4348" y="5643578"/>
            <a:ext cx="2357454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pond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715272" y="1928802"/>
            <a:ext cx="7143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71868" y="1285860"/>
            <a:ext cx="92869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429520" y="5324789"/>
            <a:ext cx="114300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well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286248" y="5896293"/>
            <a:ext cx="135732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dance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00100" y="1000108"/>
            <a:ext cx="71438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43042" y="1000108"/>
            <a:ext cx="8572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you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7554" y="1000108"/>
            <a:ext cx="207170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ice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cream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1000108"/>
            <a:ext cx="85725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like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3214686"/>
            <a:ext cx="100013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read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3108" y="3214686"/>
            <a:ext cx="100013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Tom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43372" y="3214686"/>
            <a:ext cx="150019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 </a:t>
            </a:r>
            <a:r>
              <a:rPr lang="cs-CZ" sz="2400" dirty="0" err="1" smtClean="0">
                <a:latin typeface="Arial Black" pitchFamily="34" charset="0"/>
              </a:rPr>
              <a:t>book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3214686"/>
            <a:ext cx="1071570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4000504"/>
            <a:ext cx="1071570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Does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28926" y="4000504"/>
            <a:ext cx="1143008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drink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3108" y="4000504"/>
            <a:ext cx="857256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Eve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71934" y="4000504"/>
            <a:ext cx="928694" cy="461665"/>
          </a:xfrm>
          <a:prstGeom prst="rect">
            <a:avLst/>
          </a:prstGeom>
          <a:solidFill>
            <a:srgbClr val="66FF66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tea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1714488"/>
            <a:ext cx="71438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14480" y="1714488"/>
            <a:ext cx="235745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your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parents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57752" y="1714488"/>
            <a:ext cx="185738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in Louny?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00496" y="1714488"/>
            <a:ext cx="85725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live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71538" y="4786322"/>
            <a:ext cx="714380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14480" y="4786322"/>
            <a:ext cx="285752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00232" y="4786322"/>
            <a:ext cx="1143008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swim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43240" y="4786322"/>
            <a:ext cx="2357454" cy="461665"/>
          </a:xfrm>
          <a:prstGeom prst="rect">
            <a:avLst/>
          </a:prstGeom>
          <a:solidFill>
            <a:srgbClr val="FF66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in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pond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00100" y="2428868"/>
            <a:ext cx="71438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Do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714480" y="2428868"/>
            <a:ext cx="92869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they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000496" y="2428868"/>
            <a:ext cx="114300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well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643174" y="2428868"/>
            <a:ext cx="135732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dance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1857364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latin typeface="Arial Black" pitchFamily="34" charset="0"/>
              </a:rPr>
              <a:t>Do </a:t>
            </a:r>
            <a:r>
              <a:rPr lang="cs-CZ" sz="2400" dirty="0" err="1" smtClean="0">
                <a:solidFill>
                  <a:srgbClr val="002060"/>
                </a:solidFill>
                <a:latin typeface="Arial Black" pitchFamily="34" charset="0"/>
              </a:rPr>
              <a:t>you</a:t>
            </a:r>
            <a:r>
              <a:rPr lang="cs-CZ" sz="24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like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juice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57818" y="1857364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smtClean="0">
                <a:solidFill>
                  <a:srgbClr val="002060"/>
                </a:solidFill>
                <a:latin typeface="Arial Black" pitchFamily="34" charset="0"/>
              </a:rPr>
              <a:t>I do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2467269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John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swim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7818" y="2467269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3071810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Do </a:t>
            </a:r>
            <a:r>
              <a:rPr lang="cs-CZ" sz="2400" dirty="0" err="1" smtClean="0">
                <a:solidFill>
                  <a:srgbClr val="006600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  <a:cs typeface="Arial" pitchFamily="34" charset="0"/>
              </a:rPr>
              <a:t>drink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coke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57818" y="3071810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006600"/>
                </a:solidFill>
                <a:latin typeface="Arial Black" pitchFamily="34" charset="0"/>
              </a:rPr>
              <a:t>they</a:t>
            </a:r>
            <a:r>
              <a:rPr lang="cs-CZ" sz="2400" dirty="0" smtClean="0">
                <a:solidFill>
                  <a:srgbClr val="006600"/>
                </a:solidFill>
                <a:latin typeface="Arial Black" pitchFamily="34" charset="0"/>
              </a:rPr>
              <a:t> do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3681715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Do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we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sing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7818" y="3681715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we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do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4286256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itchFamily="34" charset="0"/>
              </a:rPr>
              <a:t>Ann</a:t>
            </a:r>
            <a:r>
              <a:rPr lang="cs-CZ" sz="24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read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57818" y="4286256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7030A0"/>
                </a:solidFill>
                <a:latin typeface="Arial Black" pitchFamily="34" charset="0"/>
              </a:rPr>
              <a:t>she</a:t>
            </a:r>
            <a:r>
              <a:rPr lang="cs-CZ" sz="24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4896161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  <a:cs typeface="Arial" pitchFamily="34" charset="0"/>
              </a:rPr>
              <a:t>Does</a:t>
            </a:r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  <a:cs typeface="Arial" pitchFamily="34" charset="0"/>
              </a:rPr>
              <a:t>cat</a:t>
            </a:r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  <a:cs typeface="Arial" pitchFamily="34" charset="0"/>
              </a:rPr>
              <a:t>eat</a:t>
            </a:r>
            <a:r>
              <a:rPr lang="cs-CZ" sz="2400" dirty="0" smtClean="0">
                <a:latin typeface="Arial Black" pitchFamily="34" charset="0"/>
                <a:cs typeface="Arial" pitchFamily="34" charset="0"/>
              </a:rPr>
              <a:t> ham</a:t>
            </a:r>
            <a:r>
              <a:rPr lang="cs-CZ" sz="2400" dirty="0" smtClean="0">
                <a:latin typeface="Arial Black" pitchFamily="34" charset="0"/>
              </a:rPr>
              <a:t>?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4896161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Yes</a:t>
            </a:r>
            <a:r>
              <a:rPr lang="cs-CZ" sz="2400" dirty="0" smtClean="0"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it</a:t>
            </a:r>
            <a:r>
              <a:rPr lang="cs-CZ" sz="24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C000"/>
                </a:solidFill>
                <a:latin typeface="Arial Black" pitchFamily="34" charset="0"/>
              </a:rPr>
              <a:t>does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85852" y="642918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OTÁZKA                 ODPOVĚĎ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517</Words>
  <Application>Microsoft Office PowerPoint</Application>
  <PresentationFormat>Předvádění na obrazovce (4:3)</PresentationFormat>
  <Paragraphs>143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zak</cp:lastModifiedBy>
  <cp:revision>59</cp:revision>
  <dcterms:created xsi:type="dcterms:W3CDTF">2012-02-28T11:41:31Z</dcterms:created>
  <dcterms:modified xsi:type="dcterms:W3CDTF">2013-04-23T05:29:04Z</dcterms:modified>
</cp:coreProperties>
</file>