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8" r:id="rId3"/>
    <p:sldId id="259" r:id="rId4"/>
    <p:sldId id="260" r:id="rId5"/>
    <p:sldId id="261" r:id="rId6"/>
    <p:sldId id="262" r:id="rId7"/>
    <p:sldId id="263" r:id="rId8"/>
    <p:sldId id="266" r:id="rId9"/>
    <p:sldId id="267" r:id="rId10"/>
    <p:sldId id="264" r:id="rId11"/>
    <p:sldId id="265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3A63C-6807-4DB8-A5E0-47B6DCD53F0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1BC4-6F8B-40AE-ACDA-48444F76A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3A63C-6807-4DB8-A5E0-47B6DCD53F0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1BC4-6F8B-40AE-ACDA-48444F76A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3A63C-6807-4DB8-A5E0-47B6DCD53F0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1BC4-6F8B-40AE-ACDA-48444F76A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3A63C-6807-4DB8-A5E0-47B6DCD53F0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1BC4-6F8B-40AE-ACDA-48444F76A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3A63C-6807-4DB8-A5E0-47B6DCD53F0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1BC4-6F8B-40AE-ACDA-48444F76A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3A63C-6807-4DB8-A5E0-47B6DCD53F0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1BC4-6F8B-40AE-ACDA-48444F76A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3A63C-6807-4DB8-A5E0-47B6DCD53F0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1BC4-6F8B-40AE-ACDA-48444F76A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3A63C-6807-4DB8-A5E0-47B6DCD53F0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1BC4-6F8B-40AE-ACDA-48444F76A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3A63C-6807-4DB8-A5E0-47B6DCD53F0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1BC4-6F8B-40AE-ACDA-48444F76A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3A63C-6807-4DB8-A5E0-47B6DCD53F0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1BC4-6F8B-40AE-ACDA-48444F76A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3A63C-6807-4DB8-A5E0-47B6DCD53F0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1BC4-6F8B-40AE-ACDA-48444F76A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73A63C-6807-4DB8-A5E0-47B6DCD53F0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301BC4-6F8B-40AE-ACDA-48444F76A0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332362.jpg" TargetMode="External"/><Relationship Id="rId3" Type="http://schemas.openxmlformats.org/officeDocument/2006/relationships/hyperlink" Target="http://officeimg.vo.msecnd.net/en-us/images/MH900448586.jpg" TargetMode="External"/><Relationship Id="rId7" Type="http://schemas.openxmlformats.org/officeDocument/2006/relationships/hyperlink" Target="http://officeimg.vo.msecnd.net/en-us/images/MB900262828.jpg" TargetMode="External"/><Relationship Id="rId2" Type="http://schemas.openxmlformats.org/officeDocument/2006/relationships/hyperlink" Target="http://officeimg.vo.msecnd.net/en-us/images/MB90042765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H900200499.jpg" TargetMode="External"/><Relationship Id="rId5" Type="http://schemas.openxmlformats.org/officeDocument/2006/relationships/hyperlink" Target="http://officeimg.vo.msecnd.net/en-us/images/MH900087882.jpg" TargetMode="External"/><Relationship Id="rId4" Type="http://schemas.openxmlformats.org/officeDocument/2006/relationships/hyperlink" Target="http://officeimg.vo.msecnd.net/en-us/images/MH900178928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t0.gstatic.com/images?q=tbn:ANd9GcSiy7RPfqabHzT54TqE81RwNXsQQfNx23NUI-w86gBgFlSrtEXP" TargetMode="External"/><Relationship Id="rId2" Type="http://schemas.openxmlformats.org/officeDocument/2006/relationships/hyperlink" Target="http://www.detskeomalovanky.cz/wp-content/omalovanky_pismeno_g.gi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4"/>
          <p:cNvSpPr>
            <a:spLocks noChangeArrowheads="1"/>
          </p:cNvSpPr>
          <p:nvPr/>
        </p:nvSpPr>
        <p:spPr bwMode="auto">
          <a:xfrm>
            <a:off x="500034" y="2285992"/>
            <a:ext cx="8072437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Název školy:  </a:t>
            </a:r>
            <a:r>
              <a:rPr lang="cs-CZ" sz="2200" dirty="0"/>
              <a:t>Speciální základní škola Louny</a:t>
            </a:r>
            <a:r>
              <a:rPr lang="cs-CZ" sz="2200" dirty="0" smtClean="0"/>
              <a:t>, </a:t>
            </a:r>
            <a:r>
              <a:rPr lang="cs-CZ" sz="2200" dirty="0" err="1" smtClean="0"/>
              <a:t>Poděbradova</a:t>
            </a:r>
            <a:r>
              <a:rPr lang="cs-CZ" sz="2200" dirty="0" smtClean="0"/>
              <a:t> 640,</a:t>
            </a:r>
            <a:endParaRPr lang="cs-CZ" sz="2200" dirty="0"/>
          </a:p>
          <a:p>
            <a:r>
              <a:rPr lang="cs-CZ" sz="2200" dirty="0"/>
              <a:t>                        příspěvková organizace</a:t>
            </a:r>
          </a:p>
        </p:txBody>
      </p:sp>
      <p:sp>
        <p:nvSpPr>
          <p:cNvPr id="4" name="Obdélník 5"/>
          <p:cNvSpPr>
            <a:spLocks noChangeArrowheads="1"/>
          </p:cNvSpPr>
          <p:nvPr/>
        </p:nvSpPr>
        <p:spPr bwMode="auto">
          <a:xfrm>
            <a:off x="428568" y="3228958"/>
            <a:ext cx="7273925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Autor: </a:t>
            </a:r>
            <a:r>
              <a:rPr lang="cs-CZ" sz="2200" dirty="0"/>
              <a:t>Mgr. Jana Stehlíková</a:t>
            </a:r>
          </a:p>
        </p:txBody>
      </p:sp>
      <p:sp>
        <p:nvSpPr>
          <p:cNvPr id="6" name="Obdélník 6"/>
          <p:cNvSpPr>
            <a:spLocks noChangeArrowheads="1"/>
          </p:cNvSpPr>
          <p:nvPr/>
        </p:nvSpPr>
        <p:spPr bwMode="auto">
          <a:xfrm>
            <a:off x="357158" y="3786190"/>
            <a:ext cx="814396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Název: </a:t>
            </a:r>
            <a:r>
              <a:rPr lang="cs-CZ" sz="2200" dirty="0" smtClean="0"/>
              <a:t>VY_32_INOVACE_13_ANGLICKÝ JAZYK – PŘIVLASTŇOVACÍ ZÁJMENA HIS - HER (výklad)</a:t>
            </a:r>
          </a:p>
          <a:p>
            <a:endParaRPr lang="cs-CZ" sz="2200" dirty="0"/>
          </a:p>
        </p:txBody>
      </p:sp>
      <p:sp>
        <p:nvSpPr>
          <p:cNvPr id="7" name="Obdélník 8"/>
          <p:cNvSpPr>
            <a:spLocks noChangeArrowheads="1"/>
          </p:cNvSpPr>
          <p:nvPr/>
        </p:nvSpPr>
        <p:spPr bwMode="auto">
          <a:xfrm>
            <a:off x="500034" y="5786454"/>
            <a:ext cx="600079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Číslo projektu</a:t>
            </a:r>
            <a:r>
              <a:rPr lang="cs-CZ" sz="2200" b="1" dirty="0" smtClean="0"/>
              <a:t>: </a:t>
            </a:r>
            <a:r>
              <a:rPr lang="cs-CZ" sz="2200" dirty="0"/>
              <a:t>CZ.1.07/1.4.00/21.3407</a:t>
            </a:r>
          </a:p>
        </p:txBody>
      </p:sp>
      <p:sp>
        <p:nvSpPr>
          <p:cNvPr id="8" name="TextovéPole 9"/>
          <p:cNvSpPr txBox="1">
            <a:spLocks noChangeArrowheads="1"/>
          </p:cNvSpPr>
          <p:nvPr/>
        </p:nvSpPr>
        <p:spPr bwMode="auto">
          <a:xfrm>
            <a:off x="428596" y="4641187"/>
            <a:ext cx="603250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Téma: </a:t>
            </a:r>
            <a:r>
              <a:rPr lang="cs-CZ" sz="2200" dirty="0" smtClean="0"/>
              <a:t>Přivlastňovací zájmena his, her (výklad)</a:t>
            </a:r>
            <a:endParaRPr lang="cs-CZ" sz="2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034" y="5212691"/>
            <a:ext cx="62865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Název sady: </a:t>
            </a:r>
            <a:r>
              <a:rPr lang="cs-CZ" sz="2200" dirty="0" smtClean="0"/>
              <a:t>Anglický jazyk</a:t>
            </a:r>
            <a:endParaRPr lang="cs-CZ" sz="2200" dirty="0"/>
          </a:p>
        </p:txBody>
      </p:sp>
      <p:pic>
        <p:nvPicPr>
          <p:cNvPr id="10" name="Obrázek 9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785794"/>
            <a:ext cx="7000924" cy="1228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57223" y="428625"/>
            <a:ext cx="7801001" cy="571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28596" y="1071546"/>
            <a:ext cx="8229600" cy="507047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7200" y="1166813"/>
            <a:ext cx="8229600" cy="507047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1142984"/>
            <a:ext cx="857256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200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28596" y="1071546"/>
            <a:ext cx="8229600" cy="5240337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Jazyk: </a:t>
            </a:r>
            <a:r>
              <a:rPr lang="cs-CZ" sz="2200" dirty="0" smtClean="0"/>
              <a:t>Anglický jazyk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Cílová skupina: </a:t>
            </a:r>
            <a:r>
              <a:rPr lang="cs-CZ" sz="2200" dirty="0" smtClean="0"/>
              <a:t>žáci 8. ročníku praktické školy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Inovace: </a:t>
            </a:r>
            <a:r>
              <a:rPr lang="cs-CZ" sz="2200" dirty="0" smtClean="0"/>
              <a:t>interaktivní způsob výuky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Druh pracovního materiálu: </a:t>
            </a:r>
            <a:r>
              <a:rPr lang="cs-CZ" sz="2200" dirty="0" smtClean="0"/>
              <a:t>výklad  a procvičování učiva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Pomůcky: </a:t>
            </a:r>
            <a:r>
              <a:rPr lang="cs-CZ" sz="2200" dirty="0" smtClean="0"/>
              <a:t>ITC</a:t>
            </a:r>
          </a:p>
          <a:p>
            <a:pPr marL="457200" indent="-457200">
              <a:defRPr/>
            </a:pPr>
            <a:endParaRPr lang="cs-CZ" sz="2200" dirty="0" smtClean="0"/>
          </a:p>
          <a:p>
            <a:pPr marL="457200" indent="-457200" algn="just">
              <a:defRPr/>
            </a:pPr>
            <a:r>
              <a:rPr lang="cs-CZ" sz="2200" dirty="0" smtClean="0"/>
              <a:t>Žáci si nejprve seznámí s přivlastňovacím zájmenem his a procvičují ho ve slovních spojeních.</a:t>
            </a:r>
          </a:p>
          <a:p>
            <a:pPr marL="457200" indent="-457200">
              <a:defRPr/>
            </a:pPr>
            <a:r>
              <a:rPr lang="cs-CZ" sz="2200" dirty="0" smtClean="0"/>
              <a:t>Žáci si nejprve seznámí s přivlastňovacím zájmenem her a procvičují ho ve slovních spojeních.</a:t>
            </a:r>
          </a:p>
          <a:p>
            <a:pPr marL="457200" indent="-457200">
              <a:defRPr/>
            </a:pPr>
            <a:r>
              <a:rPr lang="cs-CZ" sz="2200" dirty="0" smtClean="0"/>
              <a:t>Žáci vytvářejí dvojice slovních spojení – v anglickém a českém jazyce.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200" dirty="0"/>
          </a:p>
          <a:p>
            <a:pPr>
              <a:defRPr/>
            </a:pPr>
            <a:endParaRPr lang="cs-CZ" sz="2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3143240" y="785794"/>
            <a:ext cx="200028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66FF33"/>
                </a:solidFill>
                <a:latin typeface="Arial Black" pitchFamily="34" charset="0"/>
              </a:rPr>
              <a:t>[</a:t>
            </a:r>
            <a:r>
              <a:rPr lang="cs-CZ" sz="4000" b="1" dirty="0">
                <a:solidFill>
                  <a:srgbClr val="66FF33"/>
                </a:solidFill>
                <a:latin typeface="Arial Black" pitchFamily="34" charset="0"/>
              </a:rPr>
              <a:t> </a:t>
            </a:r>
            <a:r>
              <a:rPr lang="cs-CZ" sz="4000" b="1" dirty="0" err="1" smtClean="0">
                <a:solidFill>
                  <a:srgbClr val="66FF33"/>
                </a:solidFill>
                <a:latin typeface="Arial Black" pitchFamily="34" charset="0"/>
              </a:rPr>
              <a:t>hiz</a:t>
            </a:r>
            <a:r>
              <a:rPr lang="cs-CZ" sz="4000" b="1" dirty="0" smtClean="0">
                <a:solidFill>
                  <a:srgbClr val="66FF33"/>
                </a:solidFill>
                <a:latin typeface="Arial Black" pitchFamily="34" charset="0"/>
              </a:rPr>
              <a:t> </a:t>
            </a:r>
            <a:r>
              <a:rPr lang="en-US" sz="4000" b="1" dirty="0">
                <a:solidFill>
                  <a:srgbClr val="66FF33"/>
                </a:solidFill>
                <a:latin typeface="Arial Black" pitchFamily="34" charset="0"/>
              </a:rPr>
              <a:t>]</a:t>
            </a:r>
            <a:endParaRPr lang="cs-CZ" sz="4000" dirty="0">
              <a:solidFill>
                <a:srgbClr val="66FF33"/>
              </a:solidFill>
              <a:latin typeface="Calibri" pitchFamily="34" charset="0"/>
            </a:endParaRP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5500664" y="785794"/>
            <a:ext cx="192885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66FF33"/>
                </a:solidFill>
                <a:latin typeface="Arial Black" pitchFamily="34" charset="0"/>
              </a:rPr>
              <a:t>jeho</a:t>
            </a:r>
            <a:endParaRPr lang="cs-CZ" sz="4000" dirty="0">
              <a:solidFill>
                <a:srgbClr val="66FF33"/>
              </a:solidFill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214414" y="844536"/>
            <a:ext cx="164307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66FF33"/>
                </a:solidFill>
                <a:latin typeface="Arial Black" pitchFamily="34" charset="0"/>
              </a:rPr>
              <a:t>his</a:t>
            </a:r>
            <a:endParaRPr lang="cs-CZ" sz="4000" b="1" dirty="0">
              <a:solidFill>
                <a:srgbClr val="66FF33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42910" y="3487742"/>
            <a:ext cx="17859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 dirty="0" smtClean="0">
                <a:solidFill>
                  <a:srgbClr val="66FF33"/>
                </a:solidFill>
                <a:latin typeface="Arial Black" pitchFamily="34" charset="0"/>
              </a:rPr>
              <a:t>his</a:t>
            </a:r>
            <a:endParaRPr lang="cs-CZ" sz="3200" b="1" dirty="0">
              <a:solidFill>
                <a:srgbClr val="66FF33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00430" y="1857364"/>
            <a:ext cx="1928826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dog</a:t>
            </a:r>
          </a:p>
          <a:p>
            <a:endParaRPr lang="cs-CZ" sz="1400" b="1" dirty="0" smtClean="0"/>
          </a:p>
          <a:p>
            <a:r>
              <a:rPr lang="cs-CZ" sz="3200" b="1" dirty="0" err="1" smtClean="0"/>
              <a:t>horse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err="1" smtClean="0"/>
              <a:t>cow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err="1" smtClean="0"/>
              <a:t>cat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err="1" smtClean="0"/>
              <a:t>fish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err="1" smtClean="0"/>
              <a:t>rooster</a:t>
            </a:r>
            <a:endParaRPr lang="cs-CZ" sz="3200" b="1" dirty="0"/>
          </a:p>
        </p:txBody>
      </p:sp>
      <p:cxnSp>
        <p:nvCxnSpPr>
          <p:cNvPr id="7" name="Přímá spojovací čára 6"/>
          <p:cNvCxnSpPr/>
          <p:nvPr/>
        </p:nvCxnSpPr>
        <p:spPr>
          <a:xfrm flipV="1">
            <a:off x="1928794" y="2285992"/>
            <a:ext cx="1500198" cy="1428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1928794" y="2928934"/>
            <a:ext cx="1500198" cy="7858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1928794" y="3571876"/>
            <a:ext cx="1500198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928794" y="3786190"/>
            <a:ext cx="1571636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928794" y="3857628"/>
            <a:ext cx="1571636" cy="10715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16200000" flipH="1">
            <a:off x="1821637" y="3964785"/>
            <a:ext cx="1785950" cy="15716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357818" y="1857364"/>
            <a:ext cx="2928958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jeho pes</a:t>
            </a:r>
          </a:p>
          <a:p>
            <a:endParaRPr lang="cs-CZ" sz="1400" dirty="0" smtClean="0"/>
          </a:p>
          <a:p>
            <a:r>
              <a:rPr lang="cs-CZ" sz="3200" dirty="0" smtClean="0"/>
              <a:t>jeho kůň</a:t>
            </a:r>
          </a:p>
          <a:p>
            <a:endParaRPr lang="cs-CZ" sz="1400" dirty="0" smtClean="0"/>
          </a:p>
          <a:p>
            <a:r>
              <a:rPr lang="cs-CZ" sz="3200" dirty="0" smtClean="0"/>
              <a:t>jeho kráva</a:t>
            </a:r>
          </a:p>
          <a:p>
            <a:endParaRPr lang="cs-CZ" sz="1400" dirty="0" smtClean="0"/>
          </a:p>
          <a:p>
            <a:r>
              <a:rPr lang="cs-CZ" sz="3200" dirty="0" smtClean="0"/>
              <a:t>jeho kočka</a:t>
            </a:r>
          </a:p>
          <a:p>
            <a:endParaRPr lang="cs-CZ" sz="1400" dirty="0" smtClean="0"/>
          </a:p>
          <a:p>
            <a:r>
              <a:rPr lang="cs-CZ" sz="3200" dirty="0" smtClean="0"/>
              <a:t>jeho ryba</a:t>
            </a:r>
          </a:p>
          <a:p>
            <a:endParaRPr lang="cs-CZ" sz="1400" dirty="0" smtClean="0"/>
          </a:p>
          <a:p>
            <a:r>
              <a:rPr lang="cs-CZ" sz="3200" dirty="0" smtClean="0"/>
              <a:t>jeho kohout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929290" y="5500702"/>
            <a:ext cx="171451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his </a:t>
            </a:r>
            <a:r>
              <a:rPr lang="cs-CZ" sz="2800" b="1" dirty="0" err="1" smtClean="0"/>
              <a:t>fish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72166" y="5500702"/>
            <a:ext cx="171451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his </a:t>
            </a:r>
            <a:r>
              <a:rPr lang="cs-CZ" sz="2800" b="1" dirty="0" err="1" smtClean="0"/>
              <a:t>cow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15042" y="5500702"/>
            <a:ext cx="171451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his </a:t>
            </a:r>
            <a:r>
              <a:rPr lang="cs-CZ" sz="2800" b="1" dirty="0" err="1" smtClean="0"/>
              <a:t>rabbit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72166" y="5500702"/>
            <a:ext cx="171451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his </a:t>
            </a:r>
            <a:r>
              <a:rPr lang="cs-CZ" sz="2800" b="1" dirty="0" err="1" smtClean="0"/>
              <a:t>horse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43604" y="5500702"/>
            <a:ext cx="221461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his </a:t>
            </a:r>
            <a:r>
              <a:rPr lang="cs-CZ" sz="2800" b="1" dirty="0" err="1" smtClean="0"/>
              <a:t>rooster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00728" y="5500702"/>
            <a:ext cx="200026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his dog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357918" y="5500702"/>
            <a:ext cx="171451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his </a:t>
            </a:r>
            <a:r>
              <a:rPr lang="cs-CZ" sz="2800" b="1" dirty="0" err="1" smtClean="0"/>
              <a:t>cat</a:t>
            </a:r>
            <a:endParaRPr lang="cs-CZ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143504" y="428604"/>
            <a:ext cx="2928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66FF33"/>
                </a:solidFill>
                <a:latin typeface="Arial Black" pitchFamily="34" charset="0"/>
              </a:rPr>
              <a:t>His </a:t>
            </a:r>
            <a:r>
              <a:rPr lang="cs-CZ" sz="3200" b="1" dirty="0" err="1" smtClean="0">
                <a:solidFill>
                  <a:srgbClr val="66FF33"/>
                </a:solidFill>
                <a:latin typeface="Arial Black" pitchFamily="34" charset="0"/>
              </a:rPr>
              <a:t>animals</a:t>
            </a:r>
            <a:endParaRPr lang="cs-CZ" sz="3200" b="1" dirty="0">
              <a:solidFill>
                <a:srgbClr val="66FF33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42910" y="5500702"/>
            <a:ext cx="371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He has a              .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643174" y="5429264"/>
            <a:ext cx="128588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fish</a:t>
            </a:r>
            <a:endParaRPr lang="cs-CZ" sz="2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714612" y="5429264"/>
            <a:ext cx="128588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cow</a:t>
            </a:r>
            <a:endParaRPr lang="cs-CZ" sz="28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571736" y="5429264"/>
            <a:ext cx="142876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rabbit</a:t>
            </a:r>
            <a:endParaRPr lang="cs-CZ" sz="28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714612" y="5429264"/>
            <a:ext cx="128588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 </a:t>
            </a:r>
            <a:r>
              <a:rPr lang="cs-CZ" sz="2800" b="1" dirty="0" err="1" smtClean="0"/>
              <a:t>horse</a:t>
            </a:r>
            <a:endParaRPr lang="cs-CZ" sz="28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500298" y="5429264"/>
            <a:ext cx="1500198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rooster</a:t>
            </a:r>
            <a:endParaRPr lang="cs-CZ" sz="28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714612" y="5429264"/>
            <a:ext cx="128588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dog</a:t>
            </a:r>
            <a:endParaRPr lang="cs-CZ" sz="28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643174" y="5429264"/>
            <a:ext cx="135732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cat</a:t>
            </a:r>
            <a:endParaRPr lang="cs-CZ" sz="28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429124" y="5500702"/>
            <a:ext cx="43577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This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is</a:t>
            </a:r>
            <a:r>
              <a:rPr lang="cs-CZ" sz="2800" dirty="0" smtClean="0">
                <a:latin typeface="Arial Black" pitchFamily="34" charset="0"/>
              </a:rPr>
              <a:t>                      .  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8" y="1214422"/>
            <a:ext cx="2584365" cy="17573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0242" name="AutoShape 2" descr="Zobrazit podrobnosti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43" name="imgHvThumb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3429000"/>
            <a:ext cx="1428760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imgPreview" descr="košíky,hn&amp;ecaron;dí,kokršpan&amp;ecaron;lé,spole&amp;ccaron;níci,zv&amp;ecaron;daví,fotolia,všete&amp;ccaron;ní,&amp;ccaron;istokrevní,portréty,št&amp;ecaron;&amp;ncaron;ata,zmatení,malí,zvídaví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1643050"/>
            <a:ext cx="1428760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imgPreview" descr="dr&amp;uring;be&amp;zcaron;,kohouti,ptáci,ptactvo,Severní Amerika,Spojené státy,USA,východ,zví&amp;rcaron;ata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6314" y="3357562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imgPreview" descr="králíci,p&amp;rcaron;íroda,savci,zajíci,zví&amp;rcaron;ata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15140" y="3357562"/>
            <a:ext cx="1571636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imgPreview" descr="fotografie,kon&amp;ecaron;,kv&amp;ecaron;tiny,louky,pole,p&amp;rcaron;íroda,zví&amp;rcaron;ata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643174" y="857232"/>
            <a:ext cx="2285984" cy="2285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imgPreview" descr="p&amp;rcaron;íroda,ryby,vodní zví&amp;rcaron;ata,zví&amp;rcaron;ata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714612" y="3429000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1" grpId="0" animBg="1"/>
      <p:bldP spid="21" grpId="1" animBg="1"/>
      <p:bldP spid="22" grpId="0" animBg="1"/>
      <p:bldP spid="22" grpId="1" animBg="1"/>
      <p:bldP spid="37" grpId="0" animBg="1"/>
      <p:bldP spid="37" grpId="1" animBg="1"/>
      <p:bldP spid="38" grpId="0" animBg="1"/>
      <p:bldP spid="39" grpId="0" animBg="1"/>
      <p:bldP spid="39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3143240" y="785794"/>
            <a:ext cx="200028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FF33CC"/>
                </a:solidFill>
                <a:latin typeface="Arial Black" pitchFamily="34" charset="0"/>
              </a:rPr>
              <a:t>[</a:t>
            </a:r>
            <a:r>
              <a:rPr lang="cs-CZ" sz="4000" b="1" dirty="0">
                <a:solidFill>
                  <a:srgbClr val="FF33CC"/>
                </a:solidFill>
                <a:latin typeface="Arial Black" pitchFamily="34" charset="0"/>
              </a:rPr>
              <a:t> </a:t>
            </a:r>
            <a:r>
              <a:rPr lang="cs-CZ" sz="4000" b="1" dirty="0" smtClean="0">
                <a:solidFill>
                  <a:srgbClr val="FF33CC"/>
                </a:solidFill>
                <a:latin typeface="Arial Black" pitchFamily="34" charset="0"/>
              </a:rPr>
              <a:t>her </a:t>
            </a:r>
            <a:r>
              <a:rPr lang="en-US" sz="4000" b="1" dirty="0">
                <a:solidFill>
                  <a:srgbClr val="FF33CC"/>
                </a:solidFill>
                <a:latin typeface="Arial Black" pitchFamily="34" charset="0"/>
              </a:rPr>
              <a:t>]</a:t>
            </a:r>
            <a:endParaRPr lang="cs-CZ" sz="4000" dirty="0">
              <a:solidFill>
                <a:srgbClr val="FF33CC"/>
              </a:solidFill>
              <a:latin typeface="Calibri" pitchFamily="34" charset="0"/>
            </a:endParaRP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5500664" y="785794"/>
            <a:ext cx="192885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33CC"/>
                </a:solidFill>
                <a:latin typeface="Arial Black" pitchFamily="34" charset="0"/>
              </a:rPr>
              <a:t>její</a:t>
            </a:r>
            <a:endParaRPr lang="cs-CZ" sz="4000" dirty="0">
              <a:solidFill>
                <a:srgbClr val="FF33CC"/>
              </a:solidFill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214414" y="844536"/>
            <a:ext cx="164307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33CC"/>
                </a:solidFill>
                <a:latin typeface="Arial Black" pitchFamily="34" charset="0"/>
              </a:rPr>
              <a:t>her</a:t>
            </a:r>
            <a:endParaRPr lang="cs-CZ" sz="4000" b="1" dirty="0">
              <a:solidFill>
                <a:srgbClr val="FF33CC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42910" y="3487742"/>
            <a:ext cx="17859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33CC"/>
                </a:solidFill>
                <a:latin typeface="Arial Black" pitchFamily="34" charset="0"/>
              </a:rPr>
              <a:t>her</a:t>
            </a:r>
            <a:endParaRPr lang="cs-CZ" sz="3200" b="1" dirty="0">
              <a:solidFill>
                <a:srgbClr val="FF33CC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00430" y="1857364"/>
            <a:ext cx="1928826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dog</a:t>
            </a:r>
          </a:p>
          <a:p>
            <a:endParaRPr lang="cs-CZ" sz="1400" b="1" dirty="0" smtClean="0"/>
          </a:p>
          <a:p>
            <a:r>
              <a:rPr lang="cs-CZ" sz="3200" b="1" dirty="0" err="1" smtClean="0"/>
              <a:t>horse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smtClean="0"/>
              <a:t>hen</a:t>
            </a:r>
          </a:p>
          <a:p>
            <a:endParaRPr lang="cs-CZ" sz="1400" b="1" dirty="0" smtClean="0"/>
          </a:p>
          <a:p>
            <a:r>
              <a:rPr lang="cs-CZ" sz="3200" b="1" dirty="0" err="1" smtClean="0"/>
              <a:t>kitten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err="1" smtClean="0"/>
              <a:t>fish</a:t>
            </a:r>
            <a:endParaRPr lang="cs-CZ" sz="3200" b="1" dirty="0" smtClean="0"/>
          </a:p>
          <a:p>
            <a:endParaRPr lang="cs-CZ" sz="1400" b="1" dirty="0" smtClean="0"/>
          </a:p>
          <a:p>
            <a:r>
              <a:rPr lang="cs-CZ" sz="3200" b="1" dirty="0" err="1" smtClean="0"/>
              <a:t>rabbit</a:t>
            </a:r>
            <a:endParaRPr lang="cs-CZ" sz="3200" b="1" dirty="0"/>
          </a:p>
        </p:txBody>
      </p:sp>
      <p:cxnSp>
        <p:nvCxnSpPr>
          <p:cNvPr id="7" name="Přímá spojovací čára 6"/>
          <p:cNvCxnSpPr/>
          <p:nvPr/>
        </p:nvCxnSpPr>
        <p:spPr>
          <a:xfrm flipV="1">
            <a:off x="1928794" y="2285992"/>
            <a:ext cx="1500198" cy="1428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1928794" y="2928934"/>
            <a:ext cx="1500198" cy="7858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1928794" y="3571876"/>
            <a:ext cx="1500198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928794" y="3786190"/>
            <a:ext cx="1571636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928794" y="3857628"/>
            <a:ext cx="1571636" cy="10715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16200000" flipH="1">
            <a:off x="1821637" y="3964785"/>
            <a:ext cx="1785950" cy="15716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357818" y="1857364"/>
            <a:ext cx="2928958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její pes</a:t>
            </a:r>
          </a:p>
          <a:p>
            <a:endParaRPr lang="cs-CZ" sz="1400" dirty="0" smtClean="0"/>
          </a:p>
          <a:p>
            <a:r>
              <a:rPr lang="cs-CZ" sz="3200" dirty="0" smtClean="0"/>
              <a:t>její kůň</a:t>
            </a:r>
          </a:p>
          <a:p>
            <a:endParaRPr lang="cs-CZ" sz="1400" dirty="0" smtClean="0"/>
          </a:p>
          <a:p>
            <a:r>
              <a:rPr lang="cs-CZ" sz="3200" dirty="0" smtClean="0"/>
              <a:t>její slepice</a:t>
            </a:r>
          </a:p>
          <a:p>
            <a:endParaRPr lang="cs-CZ" sz="1400" dirty="0" smtClean="0"/>
          </a:p>
          <a:p>
            <a:r>
              <a:rPr lang="cs-CZ" sz="3200" dirty="0" smtClean="0"/>
              <a:t>její koťátko</a:t>
            </a:r>
          </a:p>
          <a:p>
            <a:endParaRPr lang="cs-CZ" sz="1400" dirty="0" smtClean="0"/>
          </a:p>
          <a:p>
            <a:r>
              <a:rPr lang="cs-CZ" sz="3200" dirty="0" smtClean="0"/>
              <a:t>jeho ryba</a:t>
            </a:r>
          </a:p>
          <a:p>
            <a:endParaRPr lang="cs-CZ" sz="1400" dirty="0" smtClean="0"/>
          </a:p>
          <a:p>
            <a:r>
              <a:rPr lang="cs-CZ" sz="3200" dirty="0" smtClean="0"/>
              <a:t>její králík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286512" y="5763300"/>
            <a:ext cx="171451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her </a:t>
            </a:r>
            <a:r>
              <a:rPr lang="cs-CZ" sz="2800" b="1" dirty="0" err="1" smtClean="0"/>
              <a:t>fish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57950" y="5763300"/>
            <a:ext cx="171451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her </a:t>
            </a:r>
            <a:r>
              <a:rPr lang="cs-CZ" sz="2800" b="1" dirty="0" err="1" smtClean="0"/>
              <a:t>cow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29388" y="5763300"/>
            <a:ext cx="171451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her </a:t>
            </a:r>
            <a:r>
              <a:rPr lang="cs-CZ" sz="2800" b="1" dirty="0" err="1" smtClean="0"/>
              <a:t>rabbit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86512" y="5763300"/>
            <a:ext cx="171451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her </a:t>
            </a:r>
            <a:r>
              <a:rPr lang="cs-CZ" sz="2800" b="1" dirty="0" err="1" smtClean="0"/>
              <a:t>horse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929322" y="5763300"/>
            <a:ext cx="221461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her </a:t>
            </a:r>
            <a:r>
              <a:rPr lang="cs-CZ" sz="2800" b="1" dirty="0" err="1" smtClean="0"/>
              <a:t>rooster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72198" y="5763300"/>
            <a:ext cx="200026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her dog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357950" y="5763300"/>
            <a:ext cx="171451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her </a:t>
            </a:r>
            <a:r>
              <a:rPr lang="cs-CZ" sz="2800" b="1" dirty="0" err="1" smtClean="0"/>
              <a:t>cat</a:t>
            </a:r>
            <a:endParaRPr lang="cs-CZ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857752" y="428604"/>
            <a:ext cx="4000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99FF"/>
                </a:solidFill>
                <a:latin typeface="Arial Black" pitchFamily="34" charset="0"/>
              </a:rPr>
              <a:t>Her </a:t>
            </a:r>
            <a:r>
              <a:rPr lang="cs-CZ" sz="4400" b="1" dirty="0" err="1" smtClean="0">
                <a:solidFill>
                  <a:srgbClr val="FF99FF"/>
                </a:solidFill>
                <a:latin typeface="Arial Black" pitchFamily="34" charset="0"/>
              </a:rPr>
              <a:t>animals</a:t>
            </a:r>
            <a:endParaRPr lang="cs-CZ" sz="4400" b="1" dirty="0">
              <a:solidFill>
                <a:srgbClr val="FF99FF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71472" y="5834738"/>
            <a:ext cx="4071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She</a:t>
            </a:r>
            <a:r>
              <a:rPr lang="cs-CZ" sz="2800" dirty="0" smtClean="0">
                <a:latin typeface="Arial Black" pitchFamily="34" charset="0"/>
              </a:rPr>
              <a:t> has a              .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643174" y="5834738"/>
            <a:ext cx="128588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fish</a:t>
            </a:r>
            <a:endParaRPr lang="cs-CZ" sz="2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714612" y="5834738"/>
            <a:ext cx="128588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cow</a:t>
            </a:r>
            <a:endParaRPr lang="cs-CZ" sz="28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571736" y="5834738"/>
            <a:ext cx="142876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rabbit</a:t>
            </a:r>
            <a:endParaRPr lang="cs-CZ" sz="28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714612" y="5834738"/>
            <a:ext cx="128588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 </a:t>
            </a:r>
            <a:r>
              <a:rPr lang="cs-CZ" sz="2800" b="1" dirty="0" err="1" smtClean="0"/>
              <a:t>horse</a:t>
            </a:r>
            <a:endParaRPr lang="cs-CZ" sz="28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500298" y="5834738"/>
            <a:ext cx="1500198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rooster</a:t>
            </a:r>
            <a:endParaRPr lang="cs-CZ" sz="28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714612" y="5834738"/>
            <a:ext cx="128588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dog</a:t>
            </a:r>
            <a:endParaRPr lang="cs-CZ" sz="28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643174" y="5834738"/>
            <a:ext cx="135732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cat</a:t>
            </a:r>
            <a:endParaRPr lang="cs-CZ" sz="28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572000" y="5834738"/>
            <a:ext cx="4143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This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is</a:t>
            </a:r>
            <a:r>
              <a:rPr lang="cs-CZ" sz="2800" dirty="0" smtClean="0">
                <a:latin typeface="Arial Black" pitchFamily="34" charset="0"/>
              </a:rPr>
              <a:t>                    .  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8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8" y="1500174"/>
            <a:ext cx="2584365" cy="17573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9" name="imgHvThumb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3714752"/>
            <a:ext cx="1428760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imgPreview" descr="košíky,hn&amp;ecaron;dí,kokršpan&amp;ecaron;lé,spole&amp;ccaron;níci,zv&amp;ecaron;daví,fotolia,všete&amp;ccaron;ní,&amp;ccaron;istokrevní,portréty,št&amp;ecaron;&amp;ncaron;ata,zmatení,malí,zvídaví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1928802"/>
            <a:ext cx="1428760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imgPreview" descr="dr&amp;uring;be&amp;zcaron;,kohouti,ptáci,ptactvo,Severní Amerika,Spojené státy,USA,východ,zví&amp;rcaron;ata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6314" y="3643314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imgPreview" descr="králíci,p&amp;rcaron;íroda,savci,zajíci,zví&amp;rcaron;ata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15140" y="3643314"/>
            <a:ext cx="1571636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imgPreview" descr="fotografie,kon&amp;ecaron;,kv&amp;ecaron;tiny,louky,pole,p&amp;rcaron;íroda,zví&amp;rcaron;ata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643174" y="1142984"/>
            <a:ext cx="2285984" cy="2285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imgPreview" descr="p&amp;rcaron;íroda,ryby,vodní zví&amp;rcaron;ata,zví&amp;rcaron;ata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714612" y="3714752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1" grpId="0" animBg="1"/>
      <p:bldP spid="21" grpId="1" animBg="1"/>
      <p:bldP spid="22" grpId="0" animBg="1"/>
      <p:bldP spid="22" grpId="1" animBg="1"/>
      <p:bldP spid="37" grpId="0" animBg="1"/>
      <p:bldP spid="37" grpId="1" animBg="1"/>
      <p:bldP spid="38" grpId="0" animBg="1"/>
      <p:bldP spid="39" grpId="0" animBg="1"/>
      <p:bldP spid="39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643174" y="1500174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jeho kohout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643174" y="2071674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její kohout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714612" y="3116710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jeho kočka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714612" y="3701481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její kočka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86050" y="357166"/>
            <a:ext cx="4000528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HIS - HER</a:t>
            </a:r>
            <a:endParaRPr lang="cs-CZ" sz="4000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000740" y="1500174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atin typeface="Calibri" pitchFamily="34" charset="0"/>
              </a:rPr>
              <a:t>his </a:t>
            </a:r>
            <a:r>
              <a:rPr lang="cs-CZ" sz="3200" dirty="0" err="1" smtClean="0">
                <a:latin typeface="Calibri" pitchFamily="34" charset="0"/>
              </a:rPr>
              <a:t>rooster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000740" y="2071674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atin typeface="Calibri" pitchFamily="34" charset="0"/>
              </a:rPr>
              <a:t>her </a:t>
            </a:r>
            <a:r>
              <a:rPr lang="cs-CZ" sz="3200" dirty="0" err="1" smtClean="0">
                <a:latin typeface="Calibri" pitchFamily="34" charset="0"/>
              </a:rPr>
              <a:t>rooster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072178" y="3116710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atin typeface="Calibri" pitchFamily="34" charset="0"/>
              </a:rPr>
              <a:t>his </a:t>
            </a:r>
            <a:r>
              <a:rPr lang="cs-CZ" sz="3200" dirty="0" err="1" smtClean="0">
                <a:latin typeface="Calibri" pitchFamily="34" charset="0"/>
              </a:rPr>
              <a:t>cat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072178" y="3688210"/>
            <a:ext cx="28575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atin typeface="Calibri" pitchFamily="34" charset="0"/>
              </a:rPr>
              <a:t>her </a:t>
            </a:r>
            <a:r>
              <a:rPr lang="cs-CZ" sz="3200" dirty="0" err="1" smtClean="0">
                <a:latin typeface="Calibri" pitchFamily="34" charset="0"/>
              </a:rPr>
              <a:t>cat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357422" y="4844493"/>
            <a:ext cx="350048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jeho pes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357422" y="5415993"/>
            <a:ext cx="350048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její pes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714988" y="4844493"/>
            <a:ext cx="350048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atin typeface="Calibri" pitchFamily="34" charset="0"/>
              </a:rPr>
              <a:t>his  dog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714988" y="5415993"/>
            <a:ext cx="350048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atin typeface="Calibri" pitchFamily="34" charset="0"/>
              </a:rPr>
              <a:t>her dog</a:t>
            </a:r>
            <a:endParaRPr lang="cs-CZ" sz="3200" dirty="0">
              <a:latin typeface="Calibri" pitchFamily="34" charset="0"/>
            </a:endParaRPr>
          </a:p>
        </p:txBody>
      </p:sp>
      <p:pic>
        <p:nvPicPr>
          <p:cNvPr id="23" name="imgHvThumb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3000372"/>
            <a:ext cx="1428760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imgPreview" descr="košíky,hn&amp;ecaron;dí,kokršpan&amp;ecaron;lé,spole&amp;ccaron;níci,zv&amp;ecaron;daví,fotolia,všete&amp;ccaron;ní,&amp;ccaron;istokrevní,portréty,št&amp;ecaron;&amp;ncaron;ata,zmatení,malí,zvídav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4714884"/>
            <a:ext cx="1428760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imgPreview" descr="dr&amp;uring;be&amp;zcaron;,kohouti,ptáci,ptactvo,Severní Amerika,Spojené státy,USA,východ,zví&amp;rcaron;at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7224" y="1214422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6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28662" y="1643050"/>
            <a:ext cx="376897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jeho pes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28687" y="2571739"/>
            <a:ext cx="376897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její koťátko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071539" y="4429132"/>
            <a:ext cx="350046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jeho kachna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831248" y="3500438"/>
            <a:ext cx="374075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její kráva 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928662" y="5357826"/>
            <a:ext cx="376897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její veverka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214942" y="2571744"/>
            <a:ext cx="321471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his dog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072066" y="3500438"/>
            <a:ext cx="342902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his </a:t>
            </a:r>
            <a:r>
              <a:rPr lang="cs-CZ" sz="3600" b="1" dirty="0" err="1" smtClean="0">
                <a:latin typeface="Calibri" pitchFamily="34" charset="0"/>
              </a:rPr>
              <a:t>duck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429256" y="5357826"/>
            <a:ext cx="292895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her </a:t>
            </a:r>
            <a:r>
              <a:rPr lang="cs-CZ" sz="3600" b="1" dirty="0" err="1" smtClean="0">
                <a:latin typeface="Calibri" pitchFamily="34" charset="0"/>
              </a:rPr>
              <a:t>cow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214917" y="1714489"/>
            <a:ext cx="321471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her </a:t>
            </a:r>
            <a:r>
              <a:rPr lang="cs-CZ" sz="3600" b="1" dirty="0" err="1" smtClean="0">
                <a:latin typeface="Calibri" pitchFamily="34" charset="0"/>
              </a:rPr>
              <a:t>squirrel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357818" y="4429132"/>
            <a:ext cx="310755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her </a:t>
            </a:r>
            <a:r>
              <a:rPr lang="cs-CZ" sz="3600" b="1" dirty="0" err="1" smtClean="0">
                <a:latin typeface="Calibri" pitchFamily="34" charset="0"/>
              </a:rPr>
              <a:t>kitten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3714767" y="500063"/>
            <a:ext cx="3286125" cy="769441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/>
                </a:solidFill>
                <a:latin typeface="Calibri" pitchFamily="34" charset="0"/>
              </a:rPr>
              <a:t>HIS - HER</a:t>
            </a:r>
            <a:endParaRPr lang="cs-CZ" sz="44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pic>
        <p:nvPicPr>
          <p:cNvPr id="16" name="imgPreview" descr="dr&amp;uring;be&amp;zcaron;,kohouti,ptáci,ptactvo,Severní Amerika,Spojené státy,USA,východ,zví&amp;rcaron;at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285728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16B9A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16B9A"/>
                                      </p:to>
                                    </p:animClr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071538" y="2068289"/>
            <a:ext cx="2428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její motýl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1538" y="2928934"/>
            <a:ext cx="2428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jeho králík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71538" y="3786190"/>
            <a:ext cx="2428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jeho ryba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1538" y="4643446"/>
            <a:ext cx="2428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její pes 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71538" y="5497313"/>
            <a:ext cx="2428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jeho kůň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57819" y="2071678"/>
            <a:ext cx="2071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his </a:t>
            </a:r>
            <a:r>
              <a:rPr lang="cs-CZ" sz="3600" b="1" dirty="0" err="1" smtClean="0"/>
              <a:t>horse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57818" y="2925545"/>
            <a:ext cx="2071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his </a:t>
            </a:r>
            <a:r>
              <a:rPr lang="cs-CZ" sz="3600" b="1" dirty="0" err="1" smtClean="0"/>
              <a:t>fish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57818" y="3786190"/>
            <a:ext cx="2071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her dog</a:t>
            </a:r>
            <a:endParaRPr lang="cs-CZ" sz="3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00628" y="4643446"/>
            <a:ext cx="32861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her butterfly</a:t>
            </a:r>
            <a:endParaRPr lang="cs-CZ" sz="3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357818" y="5500702"/>
            <a:ext cx="2071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his </a:t>
            </a:r>
            <a:r>
              <a:rPr lang="cs-CZ" sz="3600" b="1" dirty="0" err="1" smtClean="0"/>
              <a:t>rabbit</a:t>
            </a:r>
            <a:endParaRPr lang="cs-CZ" sz="3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29124" y="853843"/>
            <a:ext cx="3286148" cy="646331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HIS  -  HER</a:t>
            </a:r>
            <a:endParaRPr lang="cs-CZ" sz="3600" b="1" dirty="0">
              <a:solidFill>
                <a:schemeClr val="bg1"/>
              </a:solidFill>
            </a:endParaRPr>
          </a:p>
        </p:txBody>
      </p:sp>
      <p:pic>
        <p:nvPicPr>
          <p:cNvPr id="14" name="imgPreview" descr="p&amp;rcaron;íroda,ryby,vodní zví&amp;rcaron;ata,zví&amp;rcaron;at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428604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66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66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643174" y="2143116"/>
            <a:ext cx="58579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He</a:t>
            </a:r>
            <a:r>
              <a:rPr lang="cs-CZ" sz="3200" dirty="0" smtClean="0"/>
              <a:t> has a dog. </a:t>
            </a: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66FF33"/>
                </a:solidFill>
              </a:rPr>
              <a:t>his</a:t>
            </a:r>
            <a:r>
              <a:rPr lang="cs-CZ" sz="3200" dirty="0" smtClean="0"/>
              <a:t> dog.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10" y="3643314"/>
            <a:ext cx="6786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Mr</a:t>
            </a:r>
            <a:r>
              <a:rPr lang="cs-CZ" sz="3200" b="1" dirty="0" smtClean="0"/>
              <a:t>. Brown</a:t>
            </a:r>
            <a:r>
              <a:rPr lang="cs-CZ" sz="3200" dirty="0" smtClean="0"/>
              <a:t> has a hen. </a:t>
            </a: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66FF33"/>
                </a:solidFill>
              </a:rPr>
              <a:t>his</a:t>
            </a:r>
            <a:r>
              <a:rPr lang="cs-CZ" sz="3200" dirty="0" smtClean="0"/>
              <a:t> hen. 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2910" y="5143512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John</a:t>
            </a:r>
            <a:r>
              <a:rPr lang="cs-CZ" sz="3200" dirty="0" smtClean="0"/>
              <a:t> has a plane. </a:t>
            </a: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66FF33"/>
                </a:solidFill>
              </a:rPr>
              <a:t>his</a:t>
            </a:r>
            <a:r>
              <a:rPr lang="cs-CZ" sz="3200" dirty="0" smtClean="0"/>
              <a:t> plane. 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86116" y="2786058"/>
            <a:ext cx="52149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On </a:t>
            </a:r>
            <a:r>
              <a:rPr lang="cs-CZ" sz="3200" dirty="0" smtClean="0"/>
              <a:t>má psa. Toto je </a:t>
            </a:r>
            <a:r>
              <a:rPr lang="cs-CZ" sz="3200" b="1" dirty="0" smtClean="0">
                <a:solidFill>
                  <a:srgbClr val="66FF33"/>
                </a:solidFill>
              </a:rPr>
              <a:t>jeho</a:t>
            </a:r>
            <a:r>
              <a:rPr lang="cs-CZ" sz="3200" dirty="0" smtClean="0"/>
              <a:t> pes. 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57290" y="4214818"/>
            <a:ext cx="72866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Pan Brown </a:t>
            </a:r>
            <a:r>
              <a:rPr lang="cs-CZ" sz="3200" dirty="0" smtClean="0"/>
              <a:t>má slepici. Toto je </a:t>
            </a:r>
            <a:r>
              <a:rPr lang="cs-CZ" sz="3200" b="1" dirty="0" smtClean="0">
                <a:solidFill>
                  <a:srgbClr val="66FF33"/>
                </a:solidFill>
              </a:rPr>
              <a:t>jeho</a:t>
            </a:r>
            <a:r>
              <a:rPr lang="cs-CZ" sz="3200" dirty="0" smtClean="0"/>
              <a:t> slepice. 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00166" y="5715016"/>
            <a:ext cx="64294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Jan </a:t>
            </a:r>
            <a:r>
              <a:rPr lang="cs-CZ" sz="3200" dirty="0" smtClean="0"/>
              <a:t>má letadlo. Toto je </a:t>
            </a:r>
            <a:r>
              <a:rPr lang="cs-CZ" sz="3200" b="1" dirty="0" smtClean="0">
                <a:solidFill>
                  <a:srgbClr val="66FF33"/>
                </a:solidFill>
              </a:rPr>
              <a:t>jeho</a:t>
            </a:r>
            <a:r>
              <a:rPr lang="cs-CZ" sz="3200" dirty="0" smtClean="0"/>
              <a:t> letadlo. 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4572000" y="857232"/>
            <a:ext cx="192882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400" b="1" dirty="0" smtClean="0">
                <a:solidFill>
                  <a:srgbClr val="66FF33"/>
                </a:solidFill>
                <a:latin typeface="Arial Black" pitchFamily="34" charset="0"/>
              </a:rPr>
              <a:t>[</a:t>
            </a:r>
            <a:r>
              <a:rPr lang="cs-CZ" sz="4400" b="1" dirty="0" smtClean="0">
                <a:solidFill>
                  <a:srgbClr val="66FF33"/>
                </a:solidFill>
                <a:latin typeface="Arial Black" pitchFamily="34" charset="0"/>
              </a:rPr>
              <a:t> </a:t>
            </a:r>
            <a:r>
              <a:rPr lang="cs-CZ" sz="4400" b="1" dirty="0" err="1" smtClean="0">
                <a:solidFill>
                  <a:srgbClr val="66FF33"/>
                </a:solidFill>
                <a:latin typeface="Arial Black" pitchFamily="34" charset="0"/>
              </a:rPr>
              <a:t>hiz</a:t>
            </a:r>
            <a:r>
              <a:rPr lang="cs-CZ" sz="4400" b="1" dirty="0" smtClean="0">
                <a:solidFill>
                  <a:srgbClr val="66FF33"/>
                </a:solidFill>
                <a:latin typeface="Arial Black" pitchFamily="34" charset="0"/>
              </a:rPr>
              <a:t> </a:t>
            </a:r>
            <a:r>
              <a:rPr lang="en-US" sz="4400" b="1" dirty="0" smtClean="0">
                <a:solidFill>
                  <a:srgbClr val="66FF33"/>
                </a:solidFill>
                <a:latin typeface="Arial Black" pitchFamily="34" charset="0"/>
              </a:rPr>
              <a:t>]</a:t>
            </a:r>
            <a:endParaRPr lang="cs-CZ" sz="4400" dirty="0">
              <a:solidFill>
                <a:srgbClr val="66FF33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715140" y="857232"/>
            <a:ext cx="192882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66FF33"/>
                </a:solidFill>
                <a:latin typeface="Arial Black" pitchFamily="34" charset="0"/>
              </a:rPr>
              <a:t>jeho</a:t>
            </a:r>
            <a:endParaRPr lang="cs-CZ" sz="4400" dirty="0">
              <a:solidFill>
                <a:srgbClr val="66FF33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85852" y="1571612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214414" y="1500174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00298" y="857232"/>
            <a:ext cx="17859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66FF33"/>
                </a:solidFill>
                <a:latin typeface="Arial Black" pitchFamily="34" charset="0"/>
              </a:rPr>
              <a:t>his</a:t>
            </a:r>
            <a:endParaRPr lang="cs-CZ" sz="4400" b="1" dirty="0">
              <a:solidFill>
                <a:srgbClr val="66FF33"/>
              </a:solidFill>
              <a:latin typeface="Arial Black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500042"/>
            <a:ext cx="1285884" cy="1819647"/>
          </a:xfrm>
          <a:prstGeom prst="rect">
            <a:avLst/>
          </a:prstGeom>
          <a:ln w="228600" cap="sq" cmpd="thickThin">
            <a:solidFill>
              <a:schemeClr val="tx2">
                <a:lumMod val="60000"/>
                <a:lumOff val="40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1" grpId="0"/>
      <p:bldP spid="13" grpId="0"/>
      <p:bldP spid="14" grpId="0"/>
      <p:bldP spid="15" grpId="0"/>
      <p:bldP spid="16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1000108"/>
            <a:ext cx="1714512" cy="2285220"/>
          </a:xfrm>
          <a:prstGeom prst="rect">
            <a:avLst/>
          </a:prstGeom>
          <a:ln w="228600" cap="sq" cmpd="thickThin">
            <a:solidFill>
              <a:srgbClr val="FF33CC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TextovéPole 5"/>
          <p:cNvSpPr txBox="1"/>
          <p:nvPr/>
        </p:nvSpPr>
        <p:spPr>
          <a:xfrm>
            <a:off x="642910" y="2071678"/>
            <a:ext cx="58579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She</a:t>
            </a:r>
            <a:r>
              <a:rPr lang="cs-CZ" sz="3200" dirty="0" smtClean="0"/>
              <a:t> has a dog. </a:t>
            </a: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33CC"/>
                </a:solidFill>
              </a:rPr>
              <a:t>her</a:t>
            </a:r>
            <a:r>
              <a:rPr lang="cs-CZ" sz="3200" dirty="0" smtClean="0"/>
              <a:t> dog.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10" y="3643314"/>
            <a:ext cx="70723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Mrs</a:t>
            </a:r>
            <a:r>
              <a:rPr lang="cs-CZ" sz="3200" b="1" dirty="0" smtClean="0"/>
              <a:t>. Brown</a:t>
            </a:r>
            <a:r>
              <a:rPr lang="cs-CZ" sz="3200" dirty="0" smtClean="0"/>
              <a:t> has a hen. </a:t>
            </a: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33CC"/>
                </a:solidFill>
              </a:rPr>
              <a:t>her</a:t>
            </a:r>
            <a:r>
              <a:rPr lang="cs-CZ" sz="3200" dirty="0" smtClean="0"/>
              <a:t> hen. 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2910" y="5143512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Ann</a:t>
            </a:r>
            <a:r>
              <a:rPr lang="cs-CZ" sz="3200" dirty="0" smtClean="0"/>
              <a:t> has a plane. </a:t>
            </a: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33CC"/>
                </a:solidFill>
              </a:rPr>
              <a:t>her</a:t>
            </a:r>
            <a:r>
              <a:rPr lang="cs-CZ" sz="3200" dirty="0" smtClean="0"/>
              <a:t> plane. 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85852" y="2643182"/>
            <a:ext cx="52149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Ona </a:t>
            </a:r>
            <a:r>
              <a:rPr lang="cs-CZ" sz="3200" dirty="0" smtClean="0"/>
              <a:t>má psa. Toto je </a:t>
            </a:r>
            <a:r>
              <a:rPr lang="cs-CZ" sz="3200" b="1" dirty="0" smtClean="0">
                <a:solidFill>
                  <a:srgbClr val="FF33CC"/>
                </a:solidFill>
              </a:rPr>
              <a:t>její</a:t>
            </a:r>
            <a:r>
              <a:rPr lang="cs-CZ" sz="3200" dirty="0" smtClean="0"/>
              <a:t> pes. 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57290" y="4143380"/>
            <a:ext cx="628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On </a:t>
            </a:r>
            <a:r>
              <a:rPr lang="cs-CZ" sz="3200" dirty="0" smtClean="0"/>
              <a:t>má slepici. Toto je </a:t>
            </a:r>
            <a:r>
              <a:rPr lang="cs-CZ" sz="3200" b="1" dirty="0" smtClean="0">
                <a:solidFill>
                  <a:srgbClr val="FF33CC"/>
                </a:solidFill>
              </a:rPr>
              <a:t>její</a:t>
            </a:r>
            <a:r>
              <a:rPr lang="cs-CZ" sz="3200" dirty="0" smtClean="0"/>
              <a:t> slepice. 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00166" y="5715016"/>
            <a:ext cx="64294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Anna </a:t>
            </a:r>
            <a:r>
              <a:rPr lang="cs-CZ" sz="3200" dirty="0" smtClean="0"/>
              <a:t>má letadlo. Toto je </a:t>
            </a:r>
            <a:r>
              <a:rPr lang="cs-CZ" sz="3200" b="1" dirty="0" smtClean="0">
                <a:solidFill>
                  <a:srgbClr val="FF33CC"/>
                </a:solidFill>
              </a:rPr>
              <a:t>její</a:t>
            </a:r>
            <a:r>
              <a:rPr lang="cs-CZ" sz="3200" dirty="0" smtClean="0"/>
              <a:t> letadlo. 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2651112" y="785794"/>
            <a:ext cx="199232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400" b="1" dirty="0" smtClean="0">
                <a:solidFill>
                  <a:srgbClr val="FF33CC"/>
                </a:solidFill>
                <a:latin typeface="Arial Black" pitchFamily="34" charset="0"/>
              </a:rPr>
              <a:t>[</a:t>
            </a:r>
            <a:r>
              <a:rPr lang="cs-CZ" sz="4400" b="1" dirty="0" smtClean="0">
                <a:solidFill>
                  <a:srgbClr val="FF33CC"/>
                </a:solidFill>
                <a:latin typeface="Arial Black" pitchFamily="34" charset="0"/>
              </a:rPr>
              <a:t> her </a:t>
            </a:r>
            <a:r>
              <a:rPr lang="en-US" sz="4400" b="1" dirty="0" smtClean="0">
                <a:solidFill>
                  <a:srgbClr val="FF33CC"/>
                </a:solidFill>
                <a:latin typeface="Arial Black" pitchFamily="34" charset="0"/>
              </a:rPr>
              <a:t>]</a:t>
            </a:r>
            <a:endParaRPr lang="cs-CZ" sz="4400" dirty="0">
              <a:solidFill>
                <a:srgbClr val="FF33CC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43438" y="785794"/>
            <a:ext cx="179615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33CC"/>
                </a:solidFill>
                <a:latin typeface="Arial Black" pitchFamily="34" charset="0"/>
              </a:rPr>
              <a:t>její</a:t>
            </a:r>
            <a:endParaRPr lang="cs-CZ" sz="4400" dirty="0">
              <a:solidFill>
                <a:srgbClr val="FF33CC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3180" y="785794"/>
            <a:ext cx="18615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33CC"/>
                </a:solidFill>
                <a:latin typeface="Arial Black" pitchFamily="34" charset="0"/>
              </a:rPr>
              <a:t>her</a:t>
            </a:r>
            <a:endParaRPr lang="cs-CZ" sz="4400" b="1" dirty="0">
              <a:solidFill>
                <a:srgbClr val="FF33CC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1" grpId="0"/>
      <p:bldP spid="13" grpId="0"/>
      <p:bldP spid="14" grpId="0"/>
      <p:bldP spid="15" grpId="0"/>
      <p:bldP spid="16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1472" y="642918"/>
            <a:ext cx="778674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Vše citováno [ 2012-04-06]: </a:t>
            </a:r>
          </a:p>
          <a:p>
            <a:endParaRPr lang="cs-CZ" b="1" dirty="0" smtClean="0"/>
          </a:p>
          <a:p>
            <a:r>
              <a:rPr lang="cs-CZ" dirty="0" smtClean="0"/>
              <a:t>Kočka</a:t>
            </a:r>
          </a:p>
          <a:p>
            <a:r>
              <a:rPr lang="cs-CZ" u="sng" dirty="0" smtClean="0">
                <a:hlinkClick r:id="rId2"/>
              </a:rPr>
              <a:t>http://officeimg.vo.msecnd.net/en-us/images/MB900427655.jpg</a:t>
            </a:r>
            <a:endParaRPr lang="cs-CZ" u="sng" dirty="0" smtClean="0"/>
          </a:p>
          <a:p>
            <a:r>
              <a:rPr lang="cs-CZ" dirty="0" smtClean="0"/>
              <a:t>Pes</a:t>
            </a:r>
          </a:p>
          <a:p>
            <a:r>
              <a:rPr lang="cs-CZ" u="sng" dirty="0" smtClean="0">
                <a:hlinkClick r:id="rId3"/>
              </a:rPr>
              <a:t>http://officeimg.vo.msecnd.net/en-us/images/MH900448586.jpg</a:t>
            </a:r>
            <a:endParaRPr lang="cs-CZ" u="sng" dirty="0" smtClean="0"/>
          </a:p>
          <a:p>
            <a:r>
              <a:rPr lang="cs-CZ" dirty="0" smtClean="0"/>
              <a:t>Kůň</a:t>
            </a:r>
          </a:p>
          <a:p>
            <a:r>
              <a:rPr lang="cs-CZ" u="sng" dirty="0" smtClean="0">
                <a:hlinkClick r:id="rId4"/>
              </a:rPr>
              <a:t>http://officeimg.vo.msecnd.net/en-us/images/MH900178928.jpg</a:t>
            </a:r>
            <a:endParaRPr lang="cs-CZ" u="sng" dirty="0" smtClean="0"/>
          </a:p>
          <a:p>
            <a:r>
              <a:rPr lang="cs-CZ" dirty="0" smtClean="0"/>
              <a:t>Ryba</a:t>
            </a:r>
          </a:p>
          <a:p>
            <a:r>
              <a:rPr lang="cs-CZ" u="sng" dirty="0" smtClean="0">
                <a:hlinkClick r:id="rId5"/>
              </a:rPr>
              <a:t>http://officeimg.vo.msecnd.net/en-us/images/MH900087882.jpg</a:t>
            </a:r>
            <a:endParaRPr lang="cs-CZ" u="sng" dirty="0" smtClean="0"/>
          </a:p>
          <a:p>
            <a:r>
              <a:rPr lang="cs-CZ" dirty="0" smtClean="0"/>
              <a:t>Kohout</a:t>
            </a:r>
          </a:p>
          <a:p>
            <a:r>
              <a:rPr lang="cs-CZ" dirty="0" smtClean="0">
                <a:hlinkClick r:id="rId6"/>
              </a:rPr>
              <a:t>http://officeimg.vo.msecnd.net/en-us/images/MH900200499.jpg</a:t>
            </a:r>
            <a:endParaRPr lang="cs-CZ" dirty="0" smtClean="0"/>
          </a:p>
          <a:p>
            <a:r>
              <a:rPr lang="cs-CZ" dirty="0" smtClean="0"/>
              <a:t>Kráva</a:t>
            </a:r>
          </a:p>
          <a:p>
            <a:r>
              <a:rPr lang="cs-CZ" u="sng" dirty="0" smtClean="0">
                <a:hlinkClick r:id="rId7"/>
              </a:rPr>
              <a:t>http://officeimg.vo.msecnd.net/en-us/images/MB900262828.jpg</a:t>
            </a:r>
            <a:endParaRPr lang="cs-CZ" u="sng" dirty="0" smtClean="0"/>
          </a:p>
          <a:p>
            <a:r>
              <a:rPr lang="cs-CZ" dirty="0" smtClean="0"/>
              <a:t>Králík</a:t>
            </a:r>
          </a:p>
          <a:p>
            <a:r>
              <a:rPr lang="cs-CZ" u="sng" dirty="0" smtClean="0">
                <a:hlinkClick r:id="rId8"/>
              </a:rPr>
              <a:t>http://officeimg.vo.msecnd.net/en-us/images/MH900332362.jpg</a:t>
            </a:r>
            <a:endParaRPr lang="cs-CZ" u="sng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00034" y="785794"/>
            <a:ext cx="792961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Dívka</a:t>
            </a:r>
          </a:p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detskeomalovanky.cz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wp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content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omalovanky</a:t>
            </a:r>
            <a:r>
              <a:rPr lang="cs-CZ" u="sng" dirty="0" smtClean="0">
                <a:hlinkClick r:id="rId2"/>
              </a:rPr>
              <a:t>_</a:t>
            </a:r>
            <a:r>
              <a:rPr lang="cs-CZ" u="sng" dirty="0" err="1" smtClean="0">
                <a:hlinkClick r:id="rId2"/>
              </a:rPr>
              <a:t>pismeno</a:t>
            </a:r>
            <a:r>
              <a:rPr lang="cs-CZ" u="sng" dirty="0" smtClean="0">
                <a:hlinkClick r:id="rId2"/>
              </a:rPr>
              <a:t>_g.</a:t>
            </a:r>
            <a:r>
              <a:rPr lang="cs-CZ" u="sng" dirty="0" err="1" smtClean="0">
                <a:hlinkClick r:id="rId2"/>
              </a:rPr>
              <a:t>gif</a:t>
            </a:r>
            <a:endParaRPr lang="cs-CZ" dirty="0" smtClean="0"/>
          </a:p>
          <a:p>
            <a:r>
              <a:rPr lang="cs-CZ" sz="2000" dirty="0" smtClean="0"/>
              <a:t>Hoch</a:t>
            </a:r>
          </a:p>
          <a:p>
            <a:r>
              <a:rPr lang="cs-CZ" dirty="0" smtClean="0">
                <a:hlinkClick r:id="rId3"/>
              </a:rPr>
              <a:t>http://t0.gstatic.com/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?q=</a:t>
            </a:r>
            <a:r>
              <a:rPr lang="cs-CZ" dirty="0" err="1" smtClean="0">
                <a:hlinkClick r:id="rId3"/>
              </a:rPr>
              <a:t>tbn</a:t>
            </a:r>
            <a:r>
              <a:rPr lang="cs-CZ" dirty="0" smtClean="0">
                <a:hlinkClick r:id="rId3"/>
              </a:rPr>
              <a:t>:ANd9GcSiy7RPfqabHzT54TqE81RwNXsQQfNx23NUI-w86gBgFlSrtEXP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479</Words>
  <Application>Microsoft Office PowerPoint</Application>
  <PresentationFormat>Předvádění na obrazovce (4:3)</PresentationFormat>
  <Paragraphs>178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5963</dc:creator>
  <cp:lastModifiedBy>zak</cp:lastModifiedBy>
  <cp:revision>14</cp:revision>
  <dcterms:created xsi:type="dcterms:W3CDTF">2012-04-09T10:18:57Z</dcterms:created>
  <dcterms:modified xsi:type="dcterms:W3CDTF">2013-04-23T05:30:30Z</dcterms:modified>
</cp:coreProperties>
</file>