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5" r:id="rId2"/>
    <p:sldId id="26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D0FFE4-2E04-4E4A-8DCD-C9FE6BD563A1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02EE7D-A995-46CE-9C6F-34A3865071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435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4E8215-DE7A-4E59-A974-38D4D47A002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127BD-DD15-4010-AC58-FEB2AD35698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4A115-293E-4A91-83FD-E6BB578D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127BD-DD15-4010-AC58-FEB2AD35698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4A115-293E-4A91-83FD-E6BB578D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127BD-DD15-4010-AC58-FEB2AD35698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4A115-293E-4A91-83FD-E6BB578D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127BD-DD15-4010-AC58-FEB2AD35698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4A115-293E-4A91-83FD-E6BB578D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127BD-DD15-4010-AC58-FEB2AD35698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4A115-293E-4A91-83FD-E6BB578D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127BD-DD15-4010-AC58-FEB2AD35698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4A115-293E-4A91-83FD-E6BB578D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127BD-DD15-4010-AC58-FEB2AD35698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4A115-293E-4A91-83FD-E6BB578D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127BD-DD15-4010-AC58-FEB2AD35698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4A115-293E-4A91-83FD-E6BB578D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127BD-DD15-4010-AC58-FEB2AD35698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4A115-293E-4A91-83FD-E6BB578D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127BD-DD15-4010-AC58-FEB2AD35698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4A115-293E-4A91-83FD-E6BB578D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127BD-DD15-4010-AC58-FEB2AD35698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4A115-293E-4A91-83FD-E6BB578D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E127BD-DD15-4010-AC58-FEB2AD35698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E4A115-293E-4A91-83FD-E6BB578D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439847.jpg" TargetMode="External"/><Relationship Id="rId3" Type="http://schemas.openxmlformats.org/officeDocument/2006/relationships/hyperlink" Target="http://officeimg.vo.msecnd.net/en-us/images/MB900411408.jpg" TargetMode="External"/><Relationship Id="rId7" Type="http://schemas.openxmlformats.org/officeDocument/2006/relationships/hyperlink" Target="http://img.kauf.sk/zvisle-dopravne-znacky/573009981/" TargetMode="External"/><Relationship Id="rId2" Type="http://schemas.openxmlformats.org/officeDocument/2006/relationships/hyperlink" Target="http://officeimg.vo.msecnd.net/en-us/images/MB900411366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img.vo.msecnd.net/en-us/images/MB900413142.jpg" TargetMode="External"/><Relationship Id="rId5" Type="http://schemas.openxmlformats.org/officeDocument/2006/relationships/hyperlink" Target="http://officeimg.vo.msecnd.net/en-us/images/MB900431987.jpg" TargetMode="External"/><Relationship Id="rId4" Type="http://schemas.openxmlformats.org/officeDocument/2006/relationships/hyperlink" Target="http://officeimg.vo.msecnd.net/en-us/images/MB90042974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642938" y="2260598"/>
            <a:ext cx="8072437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Název školy:  </a:t>
            </a:r>
            <a:r>
              <a:rPr lang="cs-CZ" sz="2200" dirty="0"/>
              <a:t>Speciální základní škola Louny</a:t>
            </a:r>
            <a:r>
              <a:rPr lang="cs-CZ" sz="2200" dirty="0" smtClean="0"/>
              <a:t>, </a:t>
            </a:r>
            <a:r>
              <a:rPr lang="cs-CZ" sz="2200" dirty="0" err="1" smtClean="0"/>
              <a:t>Poděbradova</a:t>
            </a:r>
            <a:r>
              <a:rPr lang="cs-CZ" sz="2200" dirty="0" smtClean="0"/>
              <a:t> 640, </a:t>
            </a:r>
            <a:endParaRPr lang="cs-CZ" sz="2200" dirty="0"/>
          </a:p>
          <a:p>
            <a:r>
              <a:rPr lang="cs-CZ" sz="2200" dirty="0"/>
              <a:t>                        příspěvková organizace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642938" y="3262315"/>
            <a:ext cx="7273925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Autor: </a:t>
            </a:r>
            <a:r>
              <a:rPr lang="cs-CZ" sz="2200" dirty="0"/>
              <a:t>Mgr. Jana Stehlíková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642938" y="3775079"/>
            <a:ext cx="7858152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Název: </a:t>
            </a:r>
            <a:endParaRPr lang="cs-CZ" sz="2200" b="1" dirty="0" smtClean="0"/>
          </a:p>
          <a:p>
            <a:r>
              <a:rPr lang="cs-CZ" sz="2200" dirty="0" smtClean="0"/>
              <a:t>VY_32_INOVACE_16_ANGLICKÝ JAZYK _1 – 100 (PO DESÍTKÁCH)</a:t>
            </a:r>
            <a:endParaRPr lang="cs-CZ" sz="2200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642938" y="4712625"/>
            <a:ext cx="7429524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Téma</a:t>
            </a:r>
            <a:r>
              <a:rPr lang="cs-CZ" sz="2200" dirty="0" smtClean="0"/>
              <a:t>: 1 – 100 (po desítkách)</a:t>
            </a:r>
            <a:endParaRPr lang="cs-CZ" sz="2200" dirty="0"/>
          </a:p>
        </p:txBody>
      </p:sp>
      <p:pic>
        <p:nvPicPr>
          <p:cNvPr id="10" name="Obrázek 9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785794"/>
            <a:ext cx="7000924" cy="1228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8"/>
          <p:cNvSpPr>
            <a:spLocks noChangeArrowheads="1"/>
          </p:cNvSpPr>
          <p:nvPr/>
        </p:nvSpPr>
        <p:spPr bwMode="auto">
          <a:xfrm>
            <a:off x="642910" y="5355567"/>
            <a:ext cx="600079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Číslo projektu</a:t>
            </a:r>
            <a:r>
              <a:rPr lang="cs-CZ" sz="2200" b="1" dirty="0" smtClean="0"/>
              <a:t>: </a:t>
            </a:r>
            <a:r>
              <a:rPr lang="cs-CZ" sz="2200" dirty="0"/>
              <a:t>CZ.1.07/1.4.00/21.3407</a:t>
            </a:r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900057" y="476233"/>
            <a:ext cx="7719795" cy="5765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71430" y="1119155"/>
            <a:ext cx="8143932" cy="511505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00034" y="1214422"/>
            <a:ext cx="8143932" cy="511505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8554" y="1190593"/>
            <a:ext cx="8483322" cy="4346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200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71430" y="1119155"/>
            <a:ext cx="8143932" cy="5286412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Jazyk: </a:t>
            </a:r>
            <a:r>
              <a:rPr lang="cs-CZ" sz="2200" dirty="0" smtClean="0"/>
              <a:t>Anglický jazyk</a:t>
            </a:r>
          </a:p>
          <a:p>
            <a:pPr marL="457200" indent="-457200">
              <a:lnSpc>
                <a:spcPct val="110000"/>
              </a:lnSpc>
              <a:defRPr/>
            </a:pPr>
            <a:r>
              <a:rPr lang="cs-CZ" sz="2200" b="1" dirty="0" smtClean="0"/>
              <a:t>Cílová skupina: </a:t>
            </a:r>
            <a:r>
              <a:rPr lang="cs-CZ" sz="2200" dirty="0" smtClean="0"/>
              <a:t>žáci 9. ročníku praktické </a:t>
            </a:r>
            <a:r>
              <a:rPr lang="cs-CZ" sz="2200" dirty="0" err="1" smtClean="0"/>
              <a:t>školy</a:t>
            </a:r>
            <a:r>
              <a:rPr lang="cs-CZ" sz="2200" b="1" dirty="0" err="1" smtClean="0"/>
              <a:t>Inovace</a:t>
            </a:r>
            <a:r>
              <a:rPr lang="cs-CZ" sz="2200" b="1" dirty="0" smtClean="0"/>
              <a:t>: </a:t>
            </a:r>
            <a:r>
              <a:rPr lang="cs-CZ" sz="2200" dirty="0" smtClean="0"/>
              <a:t>interaktivní způsob výuky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Druh pracovního materiálu: </a:t>
            </a:r>
            <a:r>
              <a:rPr lang="cs-CZ" sz="2200" dirty="0" smtClean="0"/>
              <a:t>prezentace – </a:t>
            </a:r>
            <a:r>
              <a:rPr lang="cs-CZ" sz="2200" dirty="0"/>
              <a:t>PowerPoint, procvičení a upevnění slovní </a:t>
            </a:r>
            <a:r>
              <a:rPr lang="cs-CZ" sz="2200" dirty="0" smtClean="0"/>
              <a:t>zásoby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Inovace: </a:t>
            </a:r>
            <a:r>
              <a:rPr lang="cs-CZ" sz="2200" dirty="0" smtClean="0"/>
              <a:t>interaktivní způsob výuky</a:t>
            </a:r>
            <a:endParaRPr lang="cs-CZ" sz="2200" dirty="0" smtClean="0"/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Pomůcky: </a:t>
            </a:r>
            <a:r>
              <a:rPr lang="cs-CZ" sz="2200" dirty="0" smtClean="0"/>
              <a:t>ITC, sešit</a:t>
            </a:r>
          </a:p>
          <a:p>
            <a:pPr marL="457200" indent="-457200">
              <a:lnSpc>
                <a:spcPct val="150000"/>
              </a:lnSpc>
              <a:defRPr/>
            </a:pPr>
            <a:endParaRPr lang="cs-CZ" sz="2200" dirty="0" smtClean="0"/>
          </a:p>
          <a:p>
            <a:pPr marL="457200" indent="-457200" algn="just"/>
            <a:r>
              <a:rPr lang="cs-CZ" sz="2200" dirty="0" smtClean="0"/>
              <a:t>První část prezentace je určena k opakování počítání do stovky po</a:t>
            </a:r>
          </a:p>
          <a:p>
            <a:pPr marL="457200" indent="-457200" algn="just"/>
            <a:r>
              <a:rPr lang="cs-CZ" sz="2200" dirty="0" smtClean="0"/>
              <a:t>desítkách. Dále pak procvičování slov přiřazováním slov, vytvářením</a:t>
            </a:r>
          </a:p>
          <a:p>
            <a:pPr marL="457200" indent="-457200" algn="just"/>
            <a:r>
              <a:rPr lang="cs-CZ" sz="2200" dirty="0" smtClean="0"/>
              <a:t>dvojic – pojem - slovo nebo řazením čísel podle velikosti (žáci</a:t>
            </a:r>
          </a:p>
          <a:p>
            <a:pPr marL="457200" indent="-457200" algn="just"/>
            <a:r>
              <a:rPr lang="cs-CZ" sz="2200" dirty="0" smtClean="0"/>
              <a:t>vypracují na pracovní list).  Kontrolu provádíme společně podle</a:t>
            </a:r>
          </a:p>
          <a:p>
            <a:pPr marL="457200" indent="-457200" algn="just"/>
            <a:r>
              <a:rPr lang="cs-CZ" sz="2200" dirty="0" smtClean="0"/>
              <a:t>interaktivní tabule.</a:t>
            </a:r>
          </a:p>
          <a:p>
            <a:pPr marL="457200" indent="-457200" algn="just">
              <a:defRPr/>
            </a:pPr>
            <a:endParaRPr lang="cs-CZ" sz="2200" dirty="0" smtClean="0"/>
          </a:p>
          <a:p>
            <a:pPr marL="457200" indent="-457200" algn="just">
              <a:defRPr/>
            </a:pPr>
            <a:endParaRPr lang="cs-CZ" sz="2200" dirty="0" smtClean="0"/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200" dirty="0" smtClean="0"/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200" dirty="0"/>
          </a:p>
          <a:p>
            <a:pPr>
              <a:defRPr/>
            </a:pPr>
            <a:endParaRPr lang="cs-CZ" sz="2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42910" y="785794"/>
            <a:ext cx="114300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00CC"/>
                </a:solidFill>
                <a:latin typeface="Arial Black" pitchFamily="34" charset="0"/>
              </a:rPr>
              <a:t>12</a:t>
            </a:r>
            <a:endParaRPr lang="cs-CZ" sz="3200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15008" y="785794"/>
            <a:ext cx="292895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twen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ty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43438" y="785794"/>
            <a:ext cx="107157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20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85918" y="785794"/>
            <a:ext cx="285752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twel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ve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2910" y="1428736"/>
            <a:ext cx="114300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00CC"/>
                </a:solidFill>
                <a:latin typeface="Arial Black" pitchFamily="34" charset="0"/>
              </a:rPr>
              <a:t>13</a:t>
            </a:r>
            <a:endParaRPr lang="cs-CZ" sz="3200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15008" y="1428736"/>
            <a:ext cx="292895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thir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ty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43438" y="1428736"/>
            <a:ext cx="107157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30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785918" y="1428736"/>
            <a:ext cx="285752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thir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teen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642910" y="2071678"/>
            <a:ext cx="114300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00CC"/>
                </a:solidFill>
                <a:latin typeface="Arial Black" pitchFamily="34" charset="0"/>
              </a:rPr>
              <a:t>14</a:t>
            </a:r>
            <a:endParaRPr lang="cs-CZ" sz="3200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715008" y="2071678"/>
            <a:ext cx="292895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for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ty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4643438" y="2071678"/>
            <a:ext cx="107157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40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1785918" y="2071678"/>
            <a:ext cx="285752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four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teen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42910" y="2714620"/>
            <a:ext cx="114300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00CC"/>
                </a:solidFill>
                <a:latin typeface="Arial Black" pitchFamily="34" charset="0"/>
              </a:rPr>
              <a:t>15</a:t>
            </a:r>
            <a:endParaRPr lang="cs-CZ" sz="3200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715008" y="2714620"/>
            <a:ext cx="292895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Arial Black" pitchFamily="34" charset="0"/>
              </a:rPr>
              <a:t>fif</a:t>
            </a:r>
            <a:r>
              <a:rPr lang="cs-CZ" sz="2400" b="1" dirty="0" err="1" smtClean="0">
                <a:solidFill>
                  <a:srgbClr val="00B050"/>
                </a:solidFill>
                <a:latin typeface="Arial Black" pitchFamily="34" charset="0"/>
              </a:rPr>
              <a:t>ty</a:t>
            </a:r>
            <a:endParaRPr lang="cs-CZ" sz="2400" b="1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643438" y="2714620"/>
            <a:ext cx="107157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50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1785918" y="2714620"/>
            <a:ext cx="285752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fif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teen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42910" y="3357562"/>
            <a:ext cx="114300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00CC"/>
                </a:solidFill>
                <a:latin typeface="Arial Black" pitchFamily="34" charset="0"/>
              </a:rPr>
              <a:t>16</a:t>
            </a:r>
            <a:endParaRPr lang="cs-CZ" sz="3200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5715008" y="3357562"/>
            <a:ext cx="292895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Arial Black" pitchFamily="34" charset="0"/>
              </a:rPr>
              <a:t>six</a:t>
            </a:r>
            <a:r>
              <a:rPr lang="cs-CZ" sz="2400" b="1" dirty="0" err="1" smtClean="0">
                <a:solidFill>
                  <a:srgbClr val="00B050"/>
                </a:solidFill>
                <a:latin typeface="Arial Black" pitchFamily="34" charset="0"/>
              </a:rPr>
              <a:t>ty</a:t>
            </a:r>
            <a:endParaRPr lang="cs-CZ" sz="2400" b="1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4643438" y="3357562"/>
            <a:ext cx="107157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60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1785918" y="3357562"/>
            <a:ext cx="285752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six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teen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642910" y="4000504"/>
            <a:ext cx="114300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00CC"/>
                </a:solidFill>
                <a:latin typeface="Arial Black" pitchFamily="34" charset="0"/>
              </a:rPr>
              <a:t>17</a:t>
            </a:r>
            <a:endParaRPr lang="cs-CZ" sz="3200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5715008" y="4000504"/>
            <a:ext cx="292895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Arial Black" pitchFamily="34" charset="0"/>
              </a:rPr>
              <a:t>seven</a:t>
            </a:r>
            <a:r>
              <a:rPr lang="cs-CZ" sz="2400" b="1" dirty="0" err="1" smtClean="0">
                <a:solidFill>
                  <a:srgbClr val="00B050"/>
                </a:solidFill>
                <a:latin typeface="Arial Black" pitchFamily="34" charset="0"/>
              </a:rPr>
              <a:t>ty</a:t>
            </a:r>
            <a:endParaRPr lang="cs-CZ" sz="2400" b="1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4643438" y="4000504"/>
            <a:ext cx="107157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70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1785918" y="4000504"/>
            <a:ext cx="285752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seven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teen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642910" y="4643446"/>
            <a:ext cx="114300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00CC"/>
                </a:solidFill>
                <a:latin typeface="Arial Black" pitchFamily="34" charset="0"/>
              </a:rPr>
              <a:t>18</a:t>
            </a:r>
            <a:endParaRPr lang="cs-CZ" sz="3200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5715008" y="4643446"/>
            <a:ext cx="292895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eigh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ty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4643438" y="4643446"/>
            <a:ext cx="107157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80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1785918" y="4643446"/>
            <a:ext cx="285752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eigh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teen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642910" y="5286388"/>
            <a:ext cx="114300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00CC"/>
                </a:solidFill>
                <a:latin typeface="Arial Black" pitchFamily="34" charset="0"/>
              </a:rPr>
              <a:t>19</a:t>
            </a:r>
            <a:endParaRPr lang="cs-CZ" sz="3200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5715008" y="5286388"/>
            <a:ext cx="292895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nine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ty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4643438" y="5286388"/>
            <a:ext cx="107157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90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1785918" y="5286388"/>
            <a:ext cx="285752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nine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teen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4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5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6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7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8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9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107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2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11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6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127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8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13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8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14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0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151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2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1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AutoShape 2" descr="bankovnictví,banky,Evropské peníze,finance,firmy,fotografie,hotovost,měny,peníze,podnikání,ruble,Ruské peníze,Rusko,Rusové,účty"/>
          <p:cNvSpPr>
            <a:spLocks noChangeAspect="1" noChangeArrowheads="1"/>
          </p:cNvSpPr>
          <p:nvPr/>
        </p:nvSpPr>
        <p:spPr bwMode="auto">
          <a:xfrm>
            <a:off x="28575" y="61913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8" name="AutoShape 4" descr="Británie,britská vlajka,britské libry,Britské ostrovy,Britské peníze,britský,Evropa,evropské,Evropské peníze,finance,finanční,firmy,fotografie,hotovost,měny,mince,peníze,podnikání,poznámky,Spojené království,šterlink,účty,vlajky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3929066"/>
            <a:ext cx="1500198" cy="15705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714356"/>
            <a:ext cx="1357322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2066" y="2285992"/>
            <a:ext cx="1357322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3857628"/>
            <a:ext cx="1428760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57224" y="785794"/>
            <a:ext cx="1357322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TextovéPole 16"/>
          <p:cNvSpPr txBox="1"/>
          <p:nvPr/>
        </p:nvSpPr>
        <p:spPr>
          <a:xfrm>
            <a:off x="714348" y="5857892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Arial Black" pitchFamily="34" charset="0"/>
              </a:rPr>
              <a:t>fifty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43768" y="5857892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Arial Black" pitchFamily="34" charset="0"/>
              </a:rPr>
              <a:t>fifteen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29124" y="5857892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Arial Black" pitchFamily="34" charset="0"/>
              </a:rPr>
              <a:t>eighty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00430" y="5857892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 Black" pitchFamily="34" charset="0"/>
              </a:rPr>
              <a:t>ten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85918" y="5857892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Arial Black" pitchFamily="34" charset="0"/>
              </a:rPr>
              <a:t>seventy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857884" y="5857892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Arial Black" pitchFamily="34" charset="0"/>
              </a:rPr>
              <a:t>sixty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85786" y="2285992"/>
            <a:ext cx="1428760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6827E-7 L 0.21753 -0.6810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00" y="-34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6827E-7 L -0.49705 -0.4502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900" y="-2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6827E-7 L -0.32917 -0.2194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00" y="-1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6827E-7 L 0.51806 -0.7021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900" y="-35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6827E-7 L 0.23681 -0.4609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00" y="-2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00069 L 0.36163 -0.23011 " pathEditMode="relative" ptsTypes="AA"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5143504" y="5357826"/>
            <a:ext cx="221457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twen</a:t>
            </a:r>
            <a:r>
              <a:rPr lang="cs-CZ" sz="2400" u="sng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ty</a:t>
            </a:r>
            <a:endParaRPr lang="cs-CZ" sz="2400" u="sng" dirty="0">
              <a:solidFill>
                <a:schemeClr val="tx1">
                  <a:lumMod val="95000"/>
                  <a:lumOff val="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143504" y="4071942"/>
            <a:ext cx="221457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thir</a:t>
            </a:r>
            <a:r>
              <a:rPr lang="cs-CZ" sz="2400" u="sng" dirty="0" err="1" smtClean="0">
                <a:solidFill>
                  <a:schemeClr val="tx1"/>
                </a:solidFill>
                <a:latin typeface="Arial Black" pitchFamily="34" charset="0"/>
              </a:rPr>
              <a:t>ty</a:t>
            </a:r>
            <a:endParaRPr lang="cs-CZ" sz="2400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143504" y="857232"/>
            <a:ext cx="221457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for</a:t>
            </a:r>
            <a:r>
              <a:rPr lang="cs-CZ" sz="2400" u="sng" dirty="0" err="1" smtClean="0">
                <a:solidFill>
                  <a:schemeClr val="tx1"/>
                </a:solidFill>
                <a:latin typeface="Arial Black" pitchFamily="34" charset="0"/>
              </a:rPr>
              <a:t>ty</a:t>
            </a:r>
            <a:endParaRPr lang="cs-CZ" sz="2400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143504" y="4714884"/>
            <a:ext cx="221457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Arial Black" pitchFamily="34" charset="0"/>
              </a:rPr>
              <a:t>fif</a:t>
            </a:r>
            <a:r>
              <a:rPr lang="cs-CZ" sz="2400" b="1" u="sng" dirty="0" err="1" smtClean="0">
                <a:solidFill>
                  <a:schemeClr val="tx1"/>
                </a:solidFill>
                <a:latin typeface="Arial Black" pitchFamily="34" charset="0"/>
              </a:rPr>
              <a:t>ty</a:t>
            </a:r>
            <a:endParaRPr lang="cs-CZ" sz="2400" b="1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143504" y="1500174"/>
            <a:ext cx="221457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Arial Black" pitchFamily="34" charset="0"/>
              </a:rPr>
              <a:t>six</a:t>
            </a:r>
            <a:r>
              <a:rPr lang="cs-CZ" sz="2400" b="1" u="sng" dirty="0" err="1" smtClean="0">
                <a:solidFill>
                  <a:schemeClr val="tx1"/>
                </a:solidFill>
                <a:latin typeface="Arial Black" pitchFamily="34" charset="0"/>
              </a:rPr>
              <a:t>ty</a:t>
            </a:r>
            <a:endParaRPr lang="cs-CZ" sz="2400" b="1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143504" y="2786058"/>
            <a:ext cx="221457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Arial Black" pitchFamily="34" charset="0"/>
              </a:rPr>
              <a:t>seven</a:t>
            </a:r>
            <a:r>
              <a:rPr lang="cs-CZ" sz="2400" b="1" u="sng" dirty="0" err="1" smtClean="0">
                <a:solidFill>
                  <a:schemeClr val="tx1"/>
                </a:solidFill>
                <a:latin typeface="Arial Black" pitchFamily="34" charset="0"/>
              </a:rPr>
              <a:t>ty</a:t>
            </a:r>
            <a:endParaRPr lang="cs-CZ" sz="2400" b="1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143504" y="2143116"/>
            <a:ext cx="221457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eigh</a:t>
            </a:r>
            <a:r>
              <a:rPr lang="cs-CZ" sz="2400" u="sng" dirty="0" err="1" smtClean="0">
                <a:solidFill>
                  <a:schemeClr val="tx1"/>
                </a:solidFill>
                <a:latin typeface="Arial Black" pitchFamily="34" charset="0"/>
              </a:rPr>
              <a:t>ty</a:t>
            </a:r>
            <a:endParaRPr lang="cs-CZ" sz="2400" b="1" u="sng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43504" y="3429000"/>
            <a:ext cx="2214578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nine</a:t>
            </a:r>
            <a:r>
              <a:rPr lang="cs-CZ" sz="2400" u="sng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ty</a:t>
            </a:r>
            <a:endParaRPr lang="cs-CZ" sz="2400" u="sng" dirty="0">
              <a:solidFill>
                <a:schemeClr val="tx1">
                  <a:lumMod val="95000"/>
                  <a:lumOff val="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285984" y="857232"/>
            <a:ext cx="107157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20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285984" y="1500174"/>
            <a:ext cx="107157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00CC"/>
                </a:solidFill>
                <a:latin typeface="Arial Black" pitchFamily="34" charset="0"/>
              </a:rPr>
              <a:t>3</a:t>
            </a:r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285984" y="2143116"/>
            <a:ext cx="107157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40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285984" y="2786058"/>
            <a:ext cx="107157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50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285984" y="3429000"/>
            <a:ext cx="107157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60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285984" y="4071942"/>
            <a:ext cx="107157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70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285984" y="4714884"/>
            <a:ext cx="107157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80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285984" y="5357826"/>
            <a:ext cx="1071570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90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69696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69696"/>
                                      </p:to>
                                    </p:animClr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CC"/>
                                      </p:to>
                                    </p:animClr>
                                    <p:set>
                                      <p:cBhvr>
                                        <p:cTn id="8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CC"/>
                                      </p:to>
                                    </p:animClr>
                                    <p:set>
                                      <p:cBhvr>
                                        <p:cTn id="9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CC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CC"/>
                                      </p:to>
                                    </p:animClr>
                                    <p:set>
                                      <p:cBhvr>
                                        <p:cTn id="15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AutoShape 2" descr="bankovnictví,banky,Evropské peníze,finance,firmy,fotografie,hotovost,měny,peníze,podnikání,ruble,Ruské peníze,Rusko,Rusové,účty"/>
          <p:cNvSpPr>
            <a:spLocks noChangeAspect="1" noChangeArrowheads="1"/>
          </p:cNvSpPr>
          <p:nvPr/>
        </p:nvSpPr>
        <p:spPr bwMode="auto">
          <a:xfrm>
            <a:off x="1857356" y="4000504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8" name="AutoShape 4" descr="Británie,britská vlajka,britské libry,Britské ostrovy,Britské peníze,britský,Evropa,evropské,Evropské peníze,finance,finanční,firmy,fotografie,hotovost,měny,mince,peníze,podnikání,poznámky,Spojené království,šterlink,účty,vlajky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42910" y="785794"/>
            <a:ext cx="1285884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00CC"/>
                </a:solidFill>
                <a:latin typeface="Arial Black" pitchFamily="34" charset="0"/>
              </a:rPr>
              <a:t>10</a:t>
            </a:r>
            <a:endParaRPr lang="cs-CZ" sz="3200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857884" y="785794"/>
            <a:ext cx="2786082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u="sng" dirty="0">
              <a:solidFill>
                <a:schemeClr val="tx1">
                  <a:lumMod val="95000"/>
                  <a:lumOff val="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43438" y="785794"/>
            <a:ext cx="1214446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60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928794" y="785794"/>
            <a:ext cx="2714644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u="sng" dirty="0">
              <a:solidFill>
                <a:schemeClr val="tx1">
                  <a:lumMod val="95000"/>
                  <a:lumOff val="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2910" y="1428736"/>
            <a:ext cx="1285884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00CC"/>
                </a:solidFill>
                <a:latin typeface="Arial Black" pitchFamily="34" charset="0"/>
              </a:rPr>
              <a:t>20</a:t>
            </a:r>
            <a:endParaRPr lang="cs-CZ" sz="3200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857884" y="1428736"/>
            <a:ext cx="2786082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43438" y="1428736"/>
            <a:ext cx="1214446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70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928794" y="1428736"/>
            <a:ext cx="2714644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42910" y="2071678"/>
            <a:ext cx="1285884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00CC"/>
                </a:solidFill>
                <a:latin typeface="Arial Black" pitchFamily="34" charset="0"/>
              </a:rPr>
              <a:t>30</a:t>
            </a:r>
            <a:endParaRPr lang="cs-CZ" sz="3200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857884" y="2071678"/>
            <a:ext cx="2786082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643438" y="2071678"/>
            <a:ext cx="1214446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80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928794" y="2071678"/>
            <a:ext cx="2714644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42910" y="2714620"/>
            <a:ext cx="1285884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00CC"/>
                </a:solidFill>
                <a:latin typeface="Arial Black" pitchFamily="34" charset="0"/>
              </a:rPr>
              <a:t>40</a:t>
            </a:r>
            <a:endParaRPr lang="cs-CZ" sz="3200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857884" y="2714620"/>
            <a:ext cx="2786082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643438" y="2714620"/>
            <a:ext cx="1214446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90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928794" y="2714620"/>
            <a:ext cx="2714644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42910" y="3357562"/>
            <a:ext cx="1285884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00CC"/>
                </a:solidFill>
                <a:latin typeface="Arial Black" pitchFamily="34" charset="0"/>
              </a:rPr>
              <a:t>50</a:t>
            </a:r>
            <a:endParaRPr lang="cs-CZ" sz="3200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857884" y="3357562"/>
            <a:ext cx="2786082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643438" y="3357562"/>
            <a:ext cx="1214446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  <a:latin typeface="Arial Black" pitchFamily="34" charset="0"/>
              </a:rPr>
              <a:t>100</a:t>
            </a:r>
            <a:endParaRPr lang="cs-CZ" sz="3200" b="1" dirty="0">
              <a:solidFill>
                <a:srgbClr val="0000CC"/>
              </a:solidFill>
              <a:latin typeface="Arial Black" pitchFamily="34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928794" y="3357562"/>
            <a:ext cx="2714644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85786" y="4429132"/>
            <a:ext cx="1714512" cy="500066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sixty</a:t>
            </a:r>
            <a:endParaRPr lang="cs-CZ" sz="24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785786" y="5143512"/>
            <a:ext cx="1714512" cy="500066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thirty</a:t>
            </a:r>
            <a:endParaRPr lang="cs-CZ" sz="2400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714612" y="5929330"/>
            <a:ext cx="1714512" cy="500066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 Black" pitchFamily="34" charset="0"/>
              </a:rPr>
              <a:t>ten</a:t>
            </a:r>
            <a:endParaRPr lang="cs-CZ" sz="2400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2714612" y="5143512"/>
            <a:ext cx="1714512" cy="500066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twenty</a:t>
            </a:r>
            <a:endParaRPr lang="cs-CZ" sz="2400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2714612" y="4429132"/>
            <a:ext cx="1714512" cy="500066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twelve</a:t>
            </a:r>
            <a:endParaRPr lang="cs-CZ" sz="24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785786" y="5929330"/>
            <a:ext cx="1714512" cy="500066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hundred</a:t>
            </a:r>
            <a:endParaRPr lang="cs-CZ" sz="2400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643438" y="4429132"/>
            <a:ext cx="1714512" cy="500066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fifty</a:t>
            </a:r>
            <a:endParaRPr lang="cs-CZ" sz="24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4643438" y="5143512"/>
            <a:ext cx="1714512" cy="500066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forty</a:t>
            </a:r>
            <a:endParaRPr lang="cs-CZ" sz="24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6572264" y="5929330"/>
            <a:ext cx="1714512" cy="500066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eighteen</a:t>
            </a:r>
            <a:endParaRPr lang="cs-CZ" sz="2400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6572264" y="5143512"/>
            <a:ext cx="1714512" cy="500066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seventy</a:t>
            </a:r>
            <a:endParaRPr lang="cs-CZ" sz="24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6572264" y="4429132"/>
            <a:ext cx="1714512" cy="500066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eighty</a:t>
            </a:r>
            <a:endParaRPr lang="cs-CZ" sz="24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643438" y="5929330"/>
            <a:ext cx="1714512" cy="500066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ninety</a:t>
            </a:r>
            <a:endParaRPr lang="cs-CZ" sz="2400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4286256"/>
            <a:ext cx="2071702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3.10823E-6 L -0.03924 -0.73427 " pathEditMode="relative" ptsTypes="AA">
                                      <p:cBhvr>
                                        <p:cTn id="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4.79186E-6 L -0.03924 -0.52451 " pathEditMode="relative" ptsTypes="AA">
                                      <p:cBhvr>
                                        <p:cTn id="1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-4.79186E-6 L 0.18124 -0.43016 " pathEditMode="relative" ptsTypes="AA">
                                      <p:cBhvr>
                                        <p:cTn id="1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2886E-6 L -0.24323 -0.3385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0" y="-16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86586E-6 L -0.24323 -0.1505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0" y="-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86586E-6 L 0.61163 -0.5175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600" y="-25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82886E-6 L -0.02118 -0.5272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0" y="-26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86586E-6 L -0.02118 -0.32886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0" y="-16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0694E-6 L 0.19775 -0.46346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00" y="-23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50694E-6 L 0.61962 -0.35869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000" y="-17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5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0"/>
                            </p:stCondLst>
                            <p:childTnLst>
                              <p:par>
                                <p:cTn id="6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8" presetClass="emph" presetSubtype="0" repeatCount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41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0166" y="428604"/>
            <a:ext cx="60722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Seřaď čísla podle velikosti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000760" y="4143380"/>
            <a:ext cx="2071702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sixty</a:t>
            </a:r>
            <a:endParaRPr lang="cs-CZ" sz="2400" u="sng" dirty="0">
              <a:solidFill>
                <a:schemeClr val="tx1">
                  <a:lumMod val="95000"/>
                  <a:lumOff val="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14348" y="3286124"/>
            <a:ext cx="2071702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thir</a:t>
            </a:r>
            <a:r>
              <a:rPr lang="cs-CZ" sz="2400" u="sng" dirty="0" err="1" smtClean="0">
                <a:solidFill>
                  <a:schemeClr val="tx1"/>
                </a:solidFill>
                <a:latin typeface="Arial Black" pitchFamily="34" charset="0"/>
              </a:rPr>
              <a:t>ty</a:t>
            </a:r>
            <a:endParaRPr lang="cs-CZ" sz="2400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28992" y="4143380"/>
            <a:ext cx="2071702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nine</a:t>
            </a:r>
            <a:r>
              <a:rPr lang="cs-CZ" sz="2400" u="sng" dirty="0" err="1" smtClean="0">
                <a:solidFill>
                  <a:schemeClr val="tx1"/>
                </a:solidFill>
                <a:latin typeface="Arial Black" pitchFamily="34" charset="0"/>
              </a:rPr>
              <a:t>ty</a:t>
            </a:r>
            <a:endParaRPr lang="cs-CZ" sz="2400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00760" y="5000636"/>
            <a:ext cx="2071702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Arial Black" pitchFamily="34" charset="0"/>
              </a:rPr>
              <a:t>fif</a:t>
            </a:r>
            <a:r>
              <a:rPr lang="cs-CZ" sz="2400" b="1" u="sng" dirty="0" err="1" smtClean="0">
                <a:solidFill>
                  <a:schemeClr val="tx1"/>
                </a:solidFill>
                <a:latin typeface="Arial Black" pitchFamily="34" charset="0"/>
              </a:rPr>
              <a:t>ty</a:t>
            </a:r>
            <a:endParaRPr lang="cs-CZ" sz="2400" b="1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4348" y="4143380"/>
            <a:ext cx="2071702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Arial Black" pitchFamily="34" charset="0"/>
              </a:rPr>
              <a:t>twenty</a:t>
            </a:r>
            <a:endParaRPr lang="cs-CZ" sz="2400" b="1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28992" y="5072074"/>
            <a:ext cx="2071702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Arial Black" pitchFamily="34" charset="0"/>
              </a:rPr>
              <a:t>seventy</a:t>
            </a:r>
            <a:endParaRPr lang="cs-CZ" sz="2400" b="1" u="sng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14348" y="5000636"/>
            <a:ext cx="2071702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eigh</a:t>
            </a:r>
            <a:r>
              <a:rPr lang="cs-CZ" sz="2400" u="sng" dirty="0" err="1" smtClean="0">
                <a:solidFill>
                  <a:schemeClr val="tx1"/>
                </a:solidFill>
                <a:latin typeface="Arial Black" pitchFamily="34" charset="0"/>
              </a:rPr>
              <a:t>ty</a:t>
            </a:r>
            <a:endParaRPr lang="cs-CZ" sz="2400" b="1" u="sng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00760" y="5857892"/>
            <a:ext cx="2071702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for</a:t>
            </a:r>
            <a:r>
              <a:rPr lang="cs-CZ" sz="2400" u="sng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ty</a:t>
            </a:r>
            <a:endParaRPr lang="cs-CZ" sz="2400" u="sng" dirty="0">
              <a:solidFill>
                <a:schemeClr val="tx1">
                  <a:lumMod val="95000"/>
                  <a:lumOff val="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85786" y="5857892"/>
            <a:ext cx="2071702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hundred</a:t>
            </a:r>
            <a:endParaRPr lang="cs-CZ" sz="2400" u="sng" dirty="0">
              <a:solidFill>
                <a:schemeClr val="tx1">
                  <a:lumMod val="95000"/>
                  <a:lumOff val="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28992" y="5929330"/>
            <a:ext cx="2071702" cy="6429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ten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4286256"/>
            <a:ext cx="2071702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59259E-6 L -0.2875 -0.6634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00" y="-33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92 -0.06064 L 0.30399 -0.4111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00" y="-1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37 -0.01042 L 0.58576 -0.2884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800" y="-13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-0.56875 -0.5164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400" y="-25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-0.27725 -0.3914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00" y="-19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59259E-6 L 0.00625 -0.2768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" y="-13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96296E-6 L -0.28907 -0.2555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00" y="-1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674 -0.00601 L 0.304 -0.24004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00" y="-11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0.27952 -0.10903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00" y="-5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81481E-6 L -2.5E-6 -0.2206 " pathEditMode="relative" ptsTypes="AA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repeatCount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857232"/>
            <a:ext cx="850112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Vše citováno [2012 -04 -14].</a:t>
            </a:r>
          </a:p>
          <a:p>
            <a:r>
              <a:rPr lang="cs-CZ" sz="2400" dirty="0" smtClean="0"/>
              <a:t>Značky</a:t>
            </a:r>
          </a:p>
          <a:p>
            <a:r>
              <a:rPr lang="cs-CZ" sz="2400" dirty="0" smtClean="0">
                <a:hlinkClick r:id="rId2"/>
              </a:rPr>
              <a:t>http://officeimg.vo.msecnd.net/en-us/images/MB900411366.jpg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http://officeimg.vo.msecnd.net/en-us/images/MB900411408.jpg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http://officeimg.vo.msecnd.net/en-us/images/MB900429749.jpg</a:t>
            </a:r>
            <a:endParaRPr lang="cs-CZ" sz="2400" dirty="0" smtClean="0"/>
          </a:p>
          <a:p>
            <a:r>
              <a:rPr lang="cs-CZ" sz="2400" dirty="0" smtClean="0">
                <a:hlinkClick r:id="rId5"/>
              </a:rPr>
              <a:t>http://officeimg.vo.msecnd.net/en-us/images/MB900431987.jpg</a:t>
            </a:r>
            <a:endParaRPr lang="cs-CZ" sz="2400" dirty="0" smtClean="0"/>
          </a:p>
          <a:p>
            <a:r>
              <a:rPr lang="cs-CZ" sz="2400" dirty="0" smtClean="0">
                <a:hlinkClick r:id="rId6"/>
              </a:rPr>
              <a:t>http://officeimg.vo.msecnd.net/en-us/images/MB900413142.jpg</a:t>
            </a:r>
            <a:endParaRPr lang="cs-CZ" sz="2400" dirty="0" smtClean="0"/>
          </a:p>
          <a:p>
            <a:r>
              <a:rPr lang="cs-CZ" sz="2400" dirty="0" smtClean="0">
                <a:hlinkClick r:id="rId7"/>
              </a:rPr>
              <a:t>http://img.kauf.sk/zvisle-dopravne-znacky/573009981/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err="1" smtClean="0"/>
              <a:t>Smajlík</a:t>
            </a:r>
            <a:endParaRPr lang="cs-CZ" sz="2400" dirty="0" smtClean="0"/>
          </a:p>
          <a:p>
            <a:r>
              <a:rPr lang="cs-CZ" sz="2400" dirty="0" smtClean="0">
                <a:hlinkClick r:id="rId8"/>
              </a:rPr>
              <a:t>http://officeimg.vo.msecnd.net/en-us/images/MH900439847.jpg</a:t>
            </a:r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257</Words>
  <Application>Microsoft Office PowerPoint</Application>
  <PresentationFormat>Předvádění na obrazovce (4:3)</PresentationFormat>
  <Paragraphs>123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5963</dc:creator>
  <cp:lastModifiedBy>zak</cp:lastModifiedBy>
  <cp:revision>16</cp:revision>
  <dcterms:created xsi:type="dcterms:W3CDTF">2012-04-09T13:01:29Z</dcterms:created>
  <dcterms:modified xsi:type="dcterms:W3CDTF">2013-04-23T05:35:12Z</dcterms:modified>
</cp:coreProperties>
</file>