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8" r:id="rId2"/>
    <p:sldId id="269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265" autoAdjust="0"/>
    <p:restoredTop sz="94660"/>
  </p:normalViewPr>
  <p:slideViewPr>
    <p:cSldViewPr>
      <p:cViewPr varScale="1">
        <p:scale>
          <a:sx n="68" d="100"/>
          <a:sy n="68" d="100"/>
        </p:scale>
        <p:origin x="-14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6D7CC6-46B8-4FB2-9C25-E3731EE6DE09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030CA7-2C39-424E-8407-B32156A17E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4E8215-DE7A-4E59-A974-38D4D47A002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50C1-65FC-4838-9523-3D221AFF8730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98716-A336-4255-A2AF-CED5FD118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50C1-65FC-4838-9523-3D221AFF8730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98716-A336-4255-A2AF-CED5FD118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50C1-65FC-4838-9523-3D221AFF8730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98716-A336-4255-A2AF-CED5FD118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50C1-65FC-4838-9523-3D221AFF8730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98716-A336-4255-A2AF-CED5FD118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50C1-65FC-4838-9523-3D221AFF8730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98716-A336-4255-A2AF-CED5FD118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50C1-65FC-4838-9523-3D221AFF8730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98716-A336-4255-A2AF-CED5FD118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50C1-65FC-4838-9523-3D221AFF8730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98716-A336-4255-A2AF-CED5FD118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50C1-65FC-4838-9523-3D221AFF8730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98716-A336-4255-A2AF-CED5FD118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50C1-65FC-4838-9523-3D221AFF8730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98716-A336-4255-A2AF-CED5FD118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50C1-65FC-4838-9523-3D221AFF8730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98716-A336-4255-A2AF-CED5FD118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50C1-65FC-4838-9523-3D221AFF8730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98716-A336-4255-A2AF-CED5FD118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BB50C1-65FC-4838-9523-3D221AFF8730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498716-A336-4255-A2AF-CED5FD118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B900434377.jpg" TargetMode="External"/><Relationship Id="rId2" Type="http://schemas.openxmlformats.org/officeDocument/2006/relationships/hyperlink" Target="http://officeimg.vo.msecnd.net/en-us/images/MH900439847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4"/>
          <p:cNvSpPr>
            <a:spLocks noChangeArrowheads="1"/>
          </p:cNvSpPr>
          <p:nvPr/>
        </p:nvSpPr>
        <p:spPr bwMode="auto">
          <a:xfrm>
            <a:off x="500034" y="2285992"/>
            <a:ext cx="807243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/>
              <a:t>Název školy:  </a:t>
            </a:r>
            <a:r>
              <a:rPr lang="cs-CZ" sz="2400" dirty="0"/>
              <a:t>Speciální základní škola Louny,</a:t>
            </a:r>
          </a:p>
          <a:p>
            <a:r>
              <a:rPr lang="cs-CZ" sz="2400" dirty="0"/>
              <a:t>                        příspěvková organizace</a:t>
            </a:r>
          </a:p>
        </p:txBody>
      </p:sp>
      <p:sp>
        <p:nvSpPr>
          <p:cNvPr id="18" name="Obdélník 5"/>
          <p:cNvSpPr>
            <a:spLocks noChangeArrowheads="1"/>
          </p:cNvSpPr>
          <p:nvPr/>
        </p:nvSpPr>
        <p:spPr bwMode="auto">
          <a:xfrm>
            <a:off x="428568" y="3143248"/>
            <a:ext cx="72739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/>
              <a:t>Autor: </a:t>
            </a:r>
            <a:r>
              <a:rPr lang="cs-CZ" sz="2400" dirty="0"/>
              <a:t>Mgr. Jana Stehlíková</a:t>
            </a:r>
          </a:p>
        </p:txBody>
      </p:sp>
      <p:sp>
        <p:nvSpPr>
          <p:cNvPr id="19" name="Obdélník 6"/>
          <p:cNvSpPr>
            <a:spLocks noChangeArrowheads="1"/>
          </p:cNvSpPr>
          <p:nvPr/>
        </p:nvSpPr>
        <p:spPr bwMode="auto">
          <a:xfrm>
            <a:off x="428568" y="3585993"/>
            <a:ext cx="7929646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/>
              <a:t>Název</a:t>
            </a:r>
            <a:r>
              <a:rPr lang="cs-CZ" sz="2400" b="1" dirty="0" smtClean="0"/>
              <a:t>: </a:t>
            </a:r>
          </a:p>
          <a:p>
            <a:r>
              <a:rPr lang="cs-CZ" sz="2400" dirty="0" smtClean="0"/>
              <a:t>VY_32_INOVACE_20_ANGLICKÝ_ </a:t>
            </a:r>
            <a:r>
              <a:rPr lang="cs-CZ" sz="2400" dirty="0" smtClean="0"/>
              <a:t>JAZYK – ČÍSELNÁ ŘADA 1 - 20</a:t>
            </a:r>
          </a:p>
          <a:p>
            <a:endParaRPr lang="cs-CZ" sz="2400" dirty="0"/>
          </a:p>
        </p:txBody>
      </p:sp>
      <p:sp>
        <p:nvSpPr>
          <p:cNvPr id="20" name="Obdélník 8"/>
          <p:cNvSpPr>
            <a:spLocks noChangeArrowheads="1"/>
          </p:cNvSpPr>
          <p:nvPr/>
        </p:nvSpPr>
        <p:spPr bwMode="auto">
          <a:xfrm>
            <a:off x="500034" y="5643578"/>
            <a:ext cx="600079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/>
              <a:t>Číslo projektu</a:t>
            </a:r>
            <a:r>
              <a:rPr lang="cs-CZ" sz="2400" b="1" dirty="0" smtClean="0"/>
              <a:t>: </a:t>
            </a:r>
            <a:r>
              <a:rPr lang="cs-CZ" sz="2400" dirty="0"/>
              <a:t>CZ.1.07/1.4.00/21.3407</a:t>
            </a:r>
          </a:p>
        </p:txBody>
      </p:sp>
      <p:sp>
        <p:nvSpPr>
          <p:cNvPr id="21" name="TextovéPole 9"/>
          <p:cNvSpPr txBox="1">
            <a:spLocks noChangeArrowheads="1"/>
          </p:cNvSpPr>
          <p:nvPr/>
        </p:nvSpPr>
        <p:spPr bwMode="auto">
          <a:xfrm>
            <a:off x="468326" y="4572008"/>
            <a:ext cx="60325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/>
              <a:t>Téma</a:t>
            </a:r>
            <a:r>
              <a:rPr lang="cs-CZ" sz="2400" b="1" dirty="0" smtClean="0"/>
              <a:t>: </a:t>
            </a:r>
            <a:r>
              <a:rPr lang="cs-CZ" sz="2400" dirty="0" smtClean="0"/>
              <a:t>Číselná řada 1 - 20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0034" y="5072074"/>
            <a:ext cx="628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Název sady: </a:t>
            </a:r>
            <a:r>
              <a:rPr lang="cs-CZ" sz="2400" dirty="0" smtClean="0"/>
              <a:t>Anglický jazyk</a:t>
            </a:r>
            <a:endParaRPr lang="cs-CZ" sz="2400" dirty="0"/>
          </a:p>
        </p:txBody>
      </p:sp>
      <p:pic>
        <p:nvPicPr>
          <p:cNvPr id="23" name="Obrázek 2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"/>
          <p:cNvSpPr>
            <a:spLocks noGrp="1"/>
          </p:cNvSpPr>
          <p:nvPr>
            <p:ph type="title"/>
          </p:nvPr>
        </p:nvSpPr>
        <p:spPr>
          <a:xfrm>
            <a:off x="857223" y="428625"/>
            <a:ext cx="7801001" cy="5715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Anotace</a:t>
            </a: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428596" y="1071546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457200" y="1166813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5720" y="1142984"/>
            <a:ext cx="857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500034" y="1000108"/>
            <a:ext cx="8229600" cy="5240337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Jazyk: </a:t>
            </a:r>
            <a:r>
              <a:rPr lang="cs-CZ" sz="2400" dirty="0" smtClean="0"/>
              <a:t>Anglický </a:t>
            </a:r>
            <a:r>
              <a:rPr lang="cs-CZ" sz="2400" dirty="0" smtClean="0"/>
              <a:t>jazyk</a:t>
            </a:r>
          </a:p>
          <a:p>
            <a:pPr marL="457200" indent="-457200">
              <a:lnSpc>
                <a:spcPct val="110000"/>
              </a:lnSpc>
              <a:defRPr/>
            </a:pPr>
            <a:endParaRPr lang="cs-CZ" sz="2400" dirty="0" smtClean="0"/>
          </a:p>
          <a:p>
            <a:pPr marL="457200" indent="-457200">
              <a:defRPr/>
            </a:pPr>
            <a:r>
              <a:rPr lang="cs-CZ" sz="2400" b="1" dirty="0" smtClean="0"/>
              <a:t>Cílová skupina: </a:t>
            </a:r>
            <a:r>
              <a:rPr lang="cs-CZ" sz="2400" dirty="0" smtClean="0"/>
              <a:t>žáci 7. ročníku praktické </a:t>
            </a:r>
            <a:r>
              <a:rPr lang="cs-CZ" sz="2400" dirty="0" smtClean="0"/>
              <a:t>školy, procvičování</a:t>
            </a:r>
          </a:p>
          <a:p>
            <a:pPr marL="457200" indent="-457200">
              <a:defRPr/>
            </a:pPr>
            <a:r>
              <a:rPr lang="cs-CZ" sz="2400" dirty="0" smtClean="0"/>
              <a:t>upevňování slovní zásoby</a:t>
            </a:r>
            <a:endParaRPr lang="cs-CZ" sz="2400" dirty="0" smtClean="0"/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Inovace: </a:t>
            </a:r>
            <a:r>
              <a:rPr lang="cs-CZ" sz="2400" dirty="0" smtClean="0"/>
              <a:t>interaktivní způsob výuky</a:t>
            </a:r>
            <a:endParaRPr lang="cs-CZ" sz="2400" dirty="0" smtClean="0"/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Druh pracovního materiálu: </a:t>
            </a:r>
            <a:r>
              <a:rPr lang="cs-CZ" sz="2400" dirty="0" smtClean="0"/>
              <a:t>práce na ITC, proužky papíru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Pomůcky: </a:t>
            </a:r>
            <a:r>
              <a:rPr lang="cs-CZ" sz="2400" dirty="0" smtClean="0"/>
              <a:t>ITC</a:t>
            </a:r>
          </a:p>
          <a:p>
            <a:pPr marL="457200" indent="-457200" algn="just">
              <a:defRPr/>
            </a:pPr>
            <a:r>
              <a:rPr lang="cs-CZ" sz="2400" dirty="0" smtClean="0"/>
              <a:t>Žáci si nejprve společně zopakují číselnou řadu do deseti,  pak do  </a:t>
            </a:r>
          </a:p>
          <a:p>
            <a:pPr marL="457200" indent="-457200" algn="just">
              <a:defRPr/>
            </a:pPr>
            <a:r>
              <a:rPr lang="cs-CZ" sz="2400" dirty="0" smtClean="0"/>
              <a:t>dvaceti.  Přiřazují slova k číslovkám a opačně, doplňují chybějící  </a:t>
            </a:r>
          </a:p>
          <a:p>
            <a:pPr marL="457200" indent="-457200" algn="just">
              <a:defRPr/>
            </a:pPr>
            <a:r>
              <a:rPr lang="cs-CZ" sz="2400" dirty="0" smtClean="0"/>
              <a:t>čísla do číselné řady.  Na závěr pak přečtou zadání příkladu na</a:t>
            </a:r>
          </a:p>
          <a:p>
            <a:pPr marL="457200" indent="-457200" algn="just">
              <a:defRPr/>
            </a:pPr>
            <a:r>
              <a:rPr lang="cs-CZ" sz="2400" dirty="0" smtClean="0"/>
              <a:t>sčítání a přepíší pomocí číslic.  Kontrolu provedou podle záznamu </a:t>
            </a:r>
          </a:p>
          <a:p>
            <a:pPr marL="457200" indent="-457200" algn="just">
              <a:defRPr/>
            </a:pPr>
            <a:r>
              <a:rPr lang="cs-CZ" sz="2400" dirty="0" smtClean="0"/>
              <a:t>na ITC.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800" dirty="0"/>
          </a:p>
          <a:p>
            <a:pPr>
              <a:defRPr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379622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472" y="714352"/>
          <a:ext cx="7715304" cy="5286415"/>
        </p:xfrm>
        <a:graphic>
          <a:graphicData uri="http://schemas.openxmlformats.org/drawingml/2006/table">
            <a:tbl>
              <a:tblPr firstRow="1">
                <a:effectLst/>
                <a:tableStyleId>{BC89EF96-8CEA-46FF-86C4-4CE0E7609802}</a:tableStyleId>
              </a:tblPr>
              <a:tblGrid>
                <a:gridCol w="1186968"/>
                <a:gridCol w="2670684"/>
                <a:gridCol w="1112782"/>
                <a:gridCol w="2744870"/>
              </a:tblGrid>
              <a:tr h="1057283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ONE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SIX</a:t>
                      </a:r>
                      <a:endParaRPr lang="cs-CZ" sz="28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283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TWO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SEVEN</a:t>
                      </a:r>
                      <a:endParaRPr lang="cs-CZ" sz="28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1057283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THREE</a:t>
                      </a:r>
                      <a:endParaRPr lang="cs-CZ" sz="28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EIGHT</a:t>
                      </a:r>
                      <a:endParaRPr lang="cs-CZ" sz="28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283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FOUR</a:t>
                      </a:r>
                      <a:endParaRPr lang="cs-CZ" sz="28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NINE</a:t>
                      </a:r>
                      <a:endParaRPr lang="cs-CZ" sz="28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1057283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5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FIVE</a:t>
                      </a:r>
                      <a:endParaRPr lang="cs-CZ" sz="28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TEN</a:t>
                      </a:r>
                      <a:endParaRPr lang="cs-CZ" sz="28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472" y="714353"/>
          <a:ext cx="7715304" cy="4357721"/>
        </p:xfrm>
        <a:graphic>
          <a:graphicData uri="http://schemas.openxmlformats.org/drawingml/2006/table">
            <a:tbl>
              <a:tblPr firstRow="1">
                <a:effectLst/>
                <a:tableStyleId>{BC89EF96-8CEA-46FF-86C4-4CE0E7609802}</a:tableStyleId>
              </a:tblPr>
              <a:tblGrid>
                <a:gridCol w="2357454"/>
                <a:gridCol w="1571636"/>
                <a:gridCol w="2214578"/>
                <a:gridCol w="1571636"/>
              </a:tblGrid>
              <a:tr h="885832">
                <a:tc>
                  <a:txBody>
                    <a:bodyPr/>
                    <a:lstStyle/>
                    <a:p>
                      <a:pPr algn="ctr"/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5832">
                <a:tc>
                  <a:txBody>
                    <a:bodyPr/>
                    <a:lstStyle/>
                    <a:p>
                      <a:pPr algn="ctr"/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b="0" dirty="0" smtClean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85832">
                <a:tc>
                  <a:txBody>
                    <a:bodyPr/>
                    <a:lstStyle/>
                    <a:p>
                      <a:pPr algn="ctr"/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5832">
                <a:tc>
                  <a:txBody>
                    <a:bodyPr/>
                    <a:lstStyle/>
                    <a:p>
                      <a:pPr algn="ctr"/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14393">
                <a:tc>
                  <a:txBody>
                    <a:bodyPr/>
                    <a:lstStyle/>
                    <a:p>
                      <a:pPr algn="ctr"/>
                      <a:endParaRPr lang="cs-CZ" sz="4400" i="1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Mrak 4"/>
          <p:cNvSpPr/>
          <p:nvPr/>
        </p:nvSpPr>
        <p:spPr>
          <a:xfrm>
            <a:off x="714348" y="857232"/>
            <a:ext cx="428628" cy="35719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2000232" y="1643050"/>
            <a:ext cx="357190" cy="35719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" name="7cípá hvězda 17"/>
          <p:cNvSpPr/>
          <p:nvPr/>
        </p:nvSpPr>
        <p:spPr>
          <a:xfrm>
            <a:off x="2285984" y="2071678"/>
            <a:ext cx="357190" cy="35719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9" name="7cípá hvězda 18"/>
          <p:cNvSpPr/>
          <p:nvPr/>
        </p:nvSpPr>
        <p:spPr>
          <a:xfrm>
            <a:off x="1571604" y="1643050"/>
            <a:ext cx="357190" cy="35719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0" name="7cípá hvězda 19"/>
          <p:cNvSpPr/>
          <p:nvPr/>
        </p:nvSpPr>
        <p:spPr>
          <a:xfrm>
            <a:off x="1857356" y="2071678"/>
            <a:ext cx="357190" cy="35719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1" name="7cípá hvězda 20"/>
          <p:cNvSpPr/>
          <p:nvPr/>
        </p:nvSpPr>
        <p:spPr>
          <a:xfrm>
            <a:off x="1142976" y="1643050"/>
            <a:ext cx="357190" cy="35719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2" name="7cípá hvězda 21"/>
          <p:cNvSpPr/>
          <p:nvPr/>
        </p:nvSpPr>
        <p:spPr>
          <a:xfrm>
            <a:off x="1000100" y="2071678"/>
            <a:ext cx="357190" cy="35719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3" name="7cípá hvězda 22"/>
          <p:cNvSpPr/>
          <p:nvPr/>
        </p:nvSpPr>
        <p:spPr>
          <a:xfrm>
            <a:off x="714348" y="1643050"/>
            <a:ext cx="357190" cy="35719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1071538" y="1142984"/>
            <a:ext cx="428628" cy="35719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1928794" y="1142984"/>
            <a:ext cx="428628" cy="35719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1571604" y="857232"/>
            <a:ext cx="428628" cy="35719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2428860" y="785794"/>
            <a:ext cx="428628" cy="35719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785786" y="3500438"/>
            <a:ext cx="500066" cy="500066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1428728" y="3500438"/>
            <a:ext cx="500066" cy="500066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2071670" y="3500438"/>
            <a:ext cx="500066" cy="500066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4643438" y="3714752"/>
            <a:ext cx="357190" cy="428628"/>
          </a:xfrm>
          <a:prstGeom prst="triangle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5143504" y="3714752"/>
            <a:ext cx="357190" cy="428628"/>
          </a:xfrm>
          <a:prstGeom prst="triangle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5643570" y="3714752"/>
            <a:ext cx="357190" cy="428628"/>
          </a:xfrm>
          <a:prstGeom prst="triangle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 rot="10800000">
            <a:off x="5929322" y="3500438"/>
            <a:ext cx="357190" cy="428628"/>
          </a:xfrm>
          <a:prstGeom prst="triangle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 rot="10800000">
            <a:off x="5429256" y="3500438"/>
            <a:ext cx="357190" cy="428628"/>
          </a:xfrm>
          <a:prstGeom prst="triangle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 rot="10800000">
            <a:off x="4929190" y="3500438"/>
            <a:ext cx="357190" cy="428628"/>
          </a:xfrm>
          <a:prstGeom prst="triangle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>
            <a:off x="6143636" y="3714752"/>
            <a:ext cx="357190" cy="428628"/>
          </a:xfrm>
          <a:prstGeom prst="triangle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7cípá hvězda 39"/>
          <p:cNvSpPr/>
          <p:nvPr/>
        </p:nvSpPr>
        <p:spPr>
          <a:xfrm>
            <a:off x="1428728" y="2071678"/>
            <a:ext cx="357190" cy="35719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4572000" y="785794"/>
            <a:ext cx="357190" cy="35719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aoblený obdélník 50"/>
          <p:cNvSpPr/>
          <p:nvPr/>
        </p:nvSpPr>
        <p:spPr>
          <a:xfrm>
            <a:off x="5000628" y="785794"/>
            <a:ext cx="357190" cy="35719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aoblený obdélník 51"/>
          <p:cNvSpPr/>
          <p:nvPr/>
        </p:nvSpPr>
        <p:spPr>
          <a:xfrm>
            <a:off x="4572000" y="1214422"/>
            <a:ext cx="357190" cy="35719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Zaoblený obdélník 52"/>
          <p:cNvSpPr/>
          <p:nvPr/>
        </p:nvSpPr>
        <p:spPr>
          <a:xfrm>
            <a:off x="5000628" y="1214422"/>
            <a:ext cx="357190" cy="35719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Zaoblený obdélník 55"/>
          <p:cNvSpPr/>
          <p:nvPr/>
        </p:nvSpPr>
        <p:spPr>
          <a:xfrm>
            <a:off x="5429256" y="1214422"/>
            <a:ext cx="357190" cy="35719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Zaoblený obdélník 56"/>
          <p:cNvSpPr/>
          <p:nvPr/>
        </p:nvSpPr>
        <p:spPr>
          <a:xfrm>
            <a:off x="5857884" y="1214422"/>
            <a:ext cx="357190" cy="35719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Zaoblený obdélník 57"/>
          <p:cNvSpPr/>
          <p:nvPr/>
        </p:nvSpPr>
        <p:spPr>
          <a:xfrm>
            <a:off x="6286512" y="1214422"/>
            <a:ext cx="357190" cy="35719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Zaoblený obdélník 58"/>
          <p:cNvSpPr/>
          <p:nvPr/>
        </p:nvSpPr>
        <p:spPr>
          <a:xfrm>
            <a:off x="6286512" y="785794"/>
            <a:ext cx="357190" cy="35719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Zaoblený obdélník 59"/>
          <p:cNvSpPr/>
          <p:nvPr/>
        </p:nvSpPr>
        <p:spPr>
          <a:xfrm>
            <a:off x="5857884" y="785794"/>
            <a:ext cx="357190" cy="35719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Zaoblený obdélník 60"/>
          <p:cNvSpPr/>
          <p:nvPr/>
        </p:nvSpPr>
        <p:spPr>
          <a:xfrm>
            <a:off x="5429256" y="785794"/>
            <a:ext cx="357190" cy="35719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rychle 61"/>
          <p:cNvSpPr/>
          <p:nvPr/>
        </p:nvSpPr>
        <p:spPr>
          <a:xfrm>
            <a:off x="4643438" y="1714488"/>
            <a:ext cx="357190" cy="428628"/>
          </a:xfrm>
          <a:prstGeom prst="cube">
            <a:avLst/>
          </a:prstGeom>
          <a:solidFill>
            <a:srgbClr val="FF8029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ývojový diagram: paměť s přímým přístupem 66"/>
          <p:cNvSpPr/>
          <p:nvPr/>
        </p:nvSpPr>
        <p:spPr>
          <a:xfrm>
            <a:off x="4714876" y="2786058"/>
            <a:ext cx="714380" cy="428628"/>
          </a:xfrm>
          <a:prstGeom prst="flowChartMagneticDrum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ývojový diagram: paměť s přímým přístupem 67"/>
          <p:cNvSpPr/>
          <p:nvPr/>
        </p:nvSpPr>
        <p:spPr>
          <a:xfrm>
            <a:off x="5643570" y="2786058"/>
            <a:ext cx="714380" cy="428628"/>
          </a:xfrm>
          <a:prstGeom prst="flowChartMagneticDrum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Slunce 68"/>
          <p:cNvSpPr/>
          <p:nvPr/>
        </p:nvSpPr>
        <p:spPr>
          <a:xfrm>
            <a:off x="5143504" y="4286256"/>
            <a:ext cx="857256" cy="785818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C000"/>
                </a:solidFill>
              </a:ln>
            </a:endParaRPr>
          </a:p>
        </p:txBody>
      </p:sp>
      <p:sp>
        <p:nvSpPr>
          <p:cNvPr id="70" name="Srdce 69"/>
          <p:cNvSpPr/>
          <p:nvPr/>
        </p:nvSpPr>
        <p:spPr>
          <a:xfrm>
            <a:off x="714348" y="2714620"/>
            <a:ext cx="428628" cy="428628"/>
          </a:xfrm>
          <a:prstGeom prst="heart">
            <a:avLst/>
          </a:prstGeom>
          <a:solidFill>
            <a:srgbClr val="FF0000"/>
          </a:solidFill>
          <a:ln>
            <a:solidFill>
              <a:srgbClr val="A5002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rdce 70"/>
          <p:cNvSpPr/>
          <p:nvPr/>
        </p:nvSpPr>
        <p:spPr>
          <a:xfrm>
            <a:off x="1214414" y="2714620"/>
            <a:ext cx="428628" cy="428628"/>
          </a:xfrm>
          <a:prstGeom prst="heart">
            <a:avLst/>
          </a:prstGeom>
          <a:solidFill>
            <a:srgbClr val="FF0000"/>
          </a:solidFill>
          <a:ln>
            <a:solidFill>
              <a:srgbClr val="A5002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Srdce 71"/>
          <p:cNvSpPr/>
          <p:nvPr/>
        </p:nvSpPr>
        <p:spPr>
          <a:xfrm>
            <a:off x="1714480" y="2714620"/>
            <a:ext cx="428628" cy="428628"/>
          </a:xfrm>
          <a:prstGeom prst="heart">
            <a:avLst/>
          </a:prstGeom>
          <a:solidFill>
            <a:srgbClr val="FF0000"/>
          </a:solidFill>
          <a:ln>
            <a:solidFill>
              <a:srgbClr val="A5002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Srdce 72"/>
          <p:cNvSpPr/>
          <p:nvPr/>
        </p:nvSpPr>
        <p:spPr>
          <a:xfrm>
            <a:off x="2214546" y="2714620"/>
            <a:ext cx="428628" cy="428628"/>
          </a:xfrm>
          <a:prstGeom prst="heart">
            <a:avLst/>
          </a:prstGeom>
          <a:solidFill>
            <a:srgbClr val="FF0000"/>
          </a:solidFill>
          <a:ln>
            <a:solidFill>
              <a:srgbClr val="A5002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TextovéPole 84"/>
          <p:cNvSpPr txBox="1"/>
          <p:nvPr/>
        </p:nvSpPr>
        <p:spPr>
          <a:xfrm>
            <a:off x="714348" y="5429264"/>
            <a:ext cx="9286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/>
              <a:t>one</a:t>
            </a:r>
            <a:endParaRPr lang="cs-CZ" sz="24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714480" y="5715016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/>
              <a:t>seven</a:t>
            </a:r>
            <a:endParaRPr lang="cs-CZ" sz="2400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3071802" y="5429264"/>
            <a:ext cx="9286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/>
              <a:t>ten</a:t>
            </a:r>
            <a:endParaRPr lang="cs-CZ" sz="2400" b="1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5429256" y="5429264"/>
            <a:ext cx="883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/>
              <a:t>two</a:t>
            </a:r>
            <a:endParaRPr lang="cs-CZ" sz="2400" b="1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4143372" y="5715016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/>
              <a:t>eight</a:t>
            </a:r>
            <a:endParaRPr lang="cs-CZ" sz="2400" b="1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5429256" y="6215082"/>
            <a:ext cx="1104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/>
              <a:t>three</a:t>
            </a:r>
            <a:endParaRPr lang="cs-CZ" sz="2400" b="1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3214678" y="6143644"/>
            <a:ext cx="883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/>
              <a:t>four</a:t>
            </a:r>
            <a:endParaRPr lang="cs-CZ" sz="2400" b="1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6572264" y="5857892"/>
            <a:ext cx="7728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/>
              <a:t>six</a:t>
            </a:r>
            <a:endParaRPr lang="cs-CZ" sz="2400" b="1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785786" y="6072206"/>
            <a:ext cx="883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/>
              <a:t>five</a:t>
            </a:r>
            <a:endParaRPr lang="cs-CZ" sz="2400" b="1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7429520" y="5500702"/>
            <a:ext cx="1104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/>
              <a:t>nine</a:t>
            </a:r>
            <a:endParaRPr lang="cs-CZ" sz="2400" b="1" dirty="0"/>
          </a:p>
        </p:txBody>
      </p:sp>
      <p:sp>
        <p:nvSpPr>
          <p:cNvPr id="100" name="Krychle 99"/>
          <p:cNvSpPr/>
          <p:nvPr/>
        </p:nvSpPr>
        <p:spPr>
          <a:xfrm>
            <a:off x="4929190" y="2000240"/>
            <a:ext cx="357190" cy="428628"/>
          </a:xfrm>
          <a:prstGeom prst="cube">
            <a:avLst/>
          </a:prstGeom>
          <a:solidFill>
            <a:srgbClr val="FF8029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Krychle 100"/>
          <p:cNvSpPr/>
          <p:nvPr/>
        </p:nvSpPr>
        <p:spPr>
          <a:xfrm rot="230323">
            <a:off x="5300328" y="1725962"/>
            <a:ext cx="357190" cy="428628"/>
          </a:xfrm>
          <a:prstGeom prst="cube">
            <a:avLst/>
          </a:prstGeom>
          <a:solidFill>
            <a:srgbClr val="FF8029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Krychle 101"/>
          <p:cNvSpPr/>
          <p:nvPr/>
        </p:nvSpPr>
        <p:spPr>
          <a:xfrm>
            <a:off x="5572132" y="2000240"/>
            <a:ext cx="357190" cy="428628"/>
          </a:xfrm>
          <a:prstGeom prst="cube">
            <a:avLst/>
          </a:prstGeom>
          <a:solidFill>
            <a:srgbClr val="FF8029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Krychle 102"/>
          <p:cNvSpPr/>
          <p:nvPr/>
        </p:nvSpPr>
        <p:spPr>
          <a:xfrm>
            <a:off x="5929322" y="1714488"/>
            <a:ext cx="357190" cy="428628"/>
          </a:xfrm>
          <a:prstGeom prst="cube">
            <a:avLst/>
          </a:prstGeom>
          <a:solidFill>
            <a:srgbClr val="FF8029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Krychle 103"/>
          <p:cNvSpPr/>
          <p:nvPr/>
        </p:nvSpPr>
        <p:spPr>
          <a:xfrm>
            <a:off x="6215074" y="1928802"/>
            <a:ext cx="357190" cy="428628"/>
          </a:xfrm>
          <a:prstGeom prst="cube">
            <a:avLst/>
          </a:prstGeom>
          <a:solidFill>
            <a:srgbClr val="FF8029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bdélník 138"/>
          <p:cNvSpPr/>
          <p:nvPr/>
        </p:nvSpPr>
        <p:spPr>
          <a:xfrm>
            <a:off x="1000100" y="4357694"/>
            <a:ext cx="142876" cy="642942"/>
          </a:xfrm>
          <a:prstGeom prst="rect">
            <a:avLst/>
          </a:prstGeom>
          <a:solidFill>
            <a:srgbClr val="00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bdélník 139"/>
          <p:cNvSpPr/>
          <p:nvPr/>
        </p:nvSpPr>
        <p:spPr>
          <a:xfrm>
            <a:off x="1285852" y="4357694"/>
            <a:ext cx="142876" cy="642942"/>
          </a:xfrm>
          <a:prstGeom prst="rect">
            <a:avLst/>
          </a:prstGeom>
          <a:solidFill>
            <a:srgbClr val="00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bdélník 140"/>
          <p:cNvSpPr/>
          <p:nvPr/>
        </p:nvSpPr>
        <p:spPr>
          <a:xfrm>
            <a:off x="1571604" y="4357694"/>
            <a:ext cx="142876" cy="642942"/>
          </a:xfrm>
          <a:prstGeom prst="rect">
            <a:avLst/>
          </a:prstGeom>
          <a:solidFill>
            <a:srgbClr val="00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bdélník 141"/>
          <p:cNvSpPr/>
          <p:nvPr/>
        </p:nvSpPr>
        <p:spPr>
          <a:xfrm>
            <a:off x="714348" y="4357694"/>
            <a:ext cx="142876" cy="642942"/>
          </a:xfrm>
          <a:prstGeom prst="rect">
            <a:avLst/>
          </a:prstGeom>
          <a:solidFill>
            <a:srgbClr val="00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Obdélník 146"/>
          <p:cNvSpPr/>
          <p:nvPr/>
        </p:nvSpPr>
        <p:spPr>
          <a:xfrm>
            <a:off x="2143108" y="4357694"/>
            <a:ext cx="142876" cy="642942"/>
          </a:xfrm>
          <a:prstGeom prst="rect">
            <a:avLst/>
          </a:prstGeom>
          <a:solidFill>
            <a:srgbClr val="00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Obdélník 147"/>
          <p:cNvSpPr/>
          <p:nvPr/>
        </p:nvSpPr>
        <p:spPr>
          <a:xfrm>
            <a:off x="2428860" y="4357694"/>
            <a:ext cx="142876" cy="642942"/>
          </a:xfrm>
          <a:prstGeom prst="rect">
            <a:avLst/>
          </a:prstGeom>
          <a:solidFill>
            <a:srgbClr val="00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Obdélník 148"/>
          <p:cNvSpPr/>
          <p:nvPr/>
        </p:nvSpPr>
        <p:spPr>
          <a:xfrm>
            <a:off x="2714612" y="4357694"/>
            <a:ext cx="142876" cy="642942"/>
          </a:xfrm>
          <a:prstGeom prst="rect">
            <a:avLst/>
          </a:prstGeom>
          <a:solidFill>
            <a:srgbClr val="00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Obdélník 149"/>
          <p:cNvSpPr/>
          <p:nvPr/>
        </p:nvSpPr>
        <p:spPr>
          <a:xfrm>
            <a:off x="1857356" y="4357694"/>
            <a:ext cx="142876" cy="642942"/>
          </a:xfrm>
          <a:prstGeom prst="rect">
            <a:avLst/>
          </a:prstGeom>
          <a:solidFill>
            <a:srgbClr val="00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7cípá hvězda 154"/>
          <p:cNvSpPr/>
          <p:nvPr/>
        </p:nvSpPr>
        <p:spPr>
          <a:xfrm>
            <a:off x="2428860" y="1643050"/>
            <a:ext cx="357190" cy="35719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35985E-6 L 0.27136 -0.7541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" y="-3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88437E-6 L -0.47517 -0.5346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" y="-2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6.33673E-6 L 0.00799 -0.49307 " pathEditMode="relative" ptsTypes="AA">
                                      <p:cBhvr>
                                        <p:cTn id="14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57909E-6 L -0.24843 -0.3765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" y="-1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93987E-6 L -0.1177 -0.1776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26735E-6 L 0.43317 -0.65032 " pathEditMode="relative" ptsTypes="AA">
                                      <p:cBhvr>
                                        <p:cTn id="26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6827E-7 L 0.06198 -0.5867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" y="-2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91489E-6 L 0.18091 -0.3984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" y="-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80204E-6 L 0.57483 -0.31475 " pathEditMode="relative" ptsTypes="AA">
                                      <p:cBhvr>
                                        <p:cTn id="38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91489E-6 L 0.6941 -0.1362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" y="-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" grpId="0"/>
      <p:bldP spid="87" grpId="0"/>
      <p:bldP spid="88" grpId="0"/>
      <p:bldP spid="89" grpId="0"/>
      <p:bldP spid="90" grpId="0" build="allAtOnce"/>
      <p:bldP spid="91" grpId="0"/>
      <p:bldP spid="92" grpId="0"/>
      <p:bldP spid="93" grpId="0"/>
      <p:bldP spid="94" grpId="0"/>
      <p:bldP spid="9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21444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33CC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 Black" pitchFamily="34" charset="0"/>
              </a:rPr>
              <a:t>Vyhledej správný zápis</a:t>
            </a:r>
            <a:endParaRPr lang="cs-CZ" b="1" dirty="0">
              <a:solidFill>
                <a:srgbClr val="0033CC"/>
              </a:solidFill>
              <a:effectLst>
                <a:glow rad="63500">
                  <a:schemeClr val="accent5">
                    <a:satMod val="175000"/>
                    <a:alpha val="40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0100" y="2428868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b="1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0100" y="2428868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neo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71670" y="2428868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one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43240" y="2428868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eno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00100" y="2928934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two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71670" y="2928934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tow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2928934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otow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00100" y="3429000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there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71670" y="3429000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tehre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43240" y="3429000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three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00100" y="3929066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foru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71670" y="3929066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four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43240" y="3929066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furo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00100" y="4429132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five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071670" y="4429132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fevi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43240" y="4429132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fiev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86314" y="2428868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sixi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57884" y="2428868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siks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929454" y="2428868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six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86314" y="2928934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senen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857884" y="2928934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seven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929454" y="2928934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sevn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786314" y="3429000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eight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857884" y="3429000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eigth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929454" y="3429000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eithg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786314" y="3929066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nien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857884" y="3929066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neni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29454" y="3929066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nine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786314" y="4429132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then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857884" y="4429132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ten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929454" y="4429132"/>
            <a:ext cx="1071570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net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472" y="714352"/>
          <a:ext cx="7715304" cy="5286415"/>
        </p:xfrm>
        <a:graphic>
          <a:graphicData uri="http://schemas.openxmlformats.org/drawingml/2006/table">
            <a:tbl>
              <a:tblPr firstRow="1">
                <a:effectLst/>
                <a:tableStyleId>{BC89EF96-8CEA-46FF-86C4-4CE0E7609802}</a:tableStyleId>
              </a:tblPr>
              <a:tblGrid>
                <a:gridCol w="1186968"/>
                <a:gridCol w="2670684"/>
                <a:gridCol w="1112782"/>
                <a:gridCol w="2744870"/>
              </a:tblGrid>
              <a:tr h="1057283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11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ELEVEN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16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SIX</a:t>
                      </a:r>
                      <a:r>
                        <a:rPr lang="cs-CZ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TEEN</a:t>
                      </a:r>
                      <a:endParaRPr lang="cs-CZ" sz="28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283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12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TWELVE</a:t>
                      </a:r>
                      <a:endParaRPr lang="en-US" sz="28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17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SEVEN</a:t>
                      </a:r>
                      <a:r>
                        <a:rPr lang="cs-CZ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TEEN</a:t>
                      </a:r>
                      <a:endParaRPr lang="cs-CZ" sz="28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</a:tr>
              <a:tr h="1057283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13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TH</a:t>
                      </a:r>
                      <a:r>
                        <a:rPr lang="cs-CZ" sz="2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IRTEEN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18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EIGHT</a:t>
                      </a:r>
                      <a:r>
                        <a:rPr lang="cs-CZ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EEN</a:t>
                      </a:r>
                      <a:endParaRPr lang="cs-CZ" sz="28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283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14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FO</a:t>
                      </a:r>
                      <a:r>
                        <a:rPr lang="cs-CZ" sz="2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U</a:t>
                      </a:r>
                      <a:r>
                        <a:rPr lang="en-US" sz="2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R</a:t>
                      </a:r>
                      <a:r>
                        <a:rPr lang="cs-CZ" sz="2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TEEN</a:t>
                      </a:r>
                      <a:endParaRPr lang="cs-CZ" sz="28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19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NINE</a:t>
                      </a:r>
                      <a:r>
                        <a:rPr lang="cs-CZ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TEEN</a:t>
                      </a:r>
                      <a:endParaRPr lang="cs-CZ" sz="28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1057283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15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FI</a:t>
                      </a:r>
                      <a:r>
                        <a:rPr lang="cs-CZ" sz="2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FTEEN</a:t>
                      </a:r>
                      <a:endParaRPr lang="cs-CZ" sz="28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33CC"/>
                          </a:solidFill>
                          <a:latin typeface="Arial Black" pitchFamily="34" charset="0"/>
                        </a:rPr>
                        <a:t>20</a:t>
                      </a:r>
                      <a:endParaRPr lang="cs-CZ" sz="4400" dirty="0">
                        <a:solidFill>
                          <a:srgbClr val="0033CC"/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T</a:t>
                      </a:r>
                      <a:r>
                        <a:rPr lang="cs-CZ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Black" pitchFamily="34" charset="0"/>
                        </a:rPr>
                        <a:t>WELVE</a:t>
                      </a:r>
                      <a:endParaRPr lang="cs-CZ" sz="28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Obdélník 61"/>
          <p:cNvSpPr/>
          <p:nvPr/>
        </p:nvSpPr>
        <p:spPr>
          <a:xfrm>
            <a:off x="642910" y="642918"/>
            <a:ext cx="2000264" cy="500066"/>
          </a:xfrm>
          <a:prstGeom prst="rect">
            <a:avLst/>
          </a:prstGeom>
          <a:solidFill>
            <a:srgbClr val="CCEC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6643702" y="642918"/>
            <a:ext cx="2000264" cy="500066"/>
          </a:xfrm>
          <a:prstGeom prst="rect">
            <a:avLst/>
          </a:prstGeom>
          <a:solidFill>
            <a:srgbClr val="CCEC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FOUR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4643438" y="642918"/>
            <a:ext cx="2000264" cy="500066"/>
          </a:xfrm>
          <a:prstGeom prst="rect">
            <a:avLst/>
          </a:prstGeom>
          <a:solidFill>
            <a:srgbClr val="CCEC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2643174" y="642918"/>
            <a:ext cx="2000264" cy="500066"/>
          </a:xfrm>
          <a:prstGeom prst="rect">
            <a:avLst/>
          </a:prstGeom>
          <a:solidFill>
            <a:srgbClr val="CCEC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TWO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642910" y="1142984"/>
            <a:ext cx="2000264" cy="50006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FIVE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6643702" y="1142984"/>
            <a:ext cx="2000264" cy="50006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4643438" y="1142984"/>
            <a:ext cx="2000264" cy="50006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SEVEN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2643174" y="1142984"/>
            <a:ext cx="2000264" cy="50006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642910" y="1643050"/>
            <a:ext cx="2000264" cy="500066"/>
          </a:xfrm>
          <a:prstGeom prst="rect">
            <a:avLst/>
          </a:prstGeom>
          <a:solidFill>
            <a:srgbClr val="CCEC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4643438" y="1643050"/>
            <a:ext cx="2000264" cy="500066"/>
          </a:xfrm>
          <a:prstGeom prst="rect">
            <a:avLst/>
          </a:prstGeom>
          <a:solidFill>
            <a:srgbClr val="CCEC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2643174" y="1643050"/>
            <a:ext cx="2000264" cy="500066"/>
          </a:xfrm>
          <a:prstGeom prst="rect">
            <a:avLst/>
          </a:prstGeom>
          <a:solidFill>
            <a:srgbClr val="CCEC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642910" y="2643182"/>
            <a:ext cx="2000264" cy="500066"/>
          </a:xfrm>
          <a:prstGeom prst="rect">
            <a:avLst/>
          </a:prstGeom>
          <a:solidFill>
            <a:srgbClr val="CCEC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SEVENTEEN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6643702" y="2643182"/>
            <a:ext cx="2000264" cy="500066"/>
          </a:xfrm>
          <a:prstGeom prst="rect">
            <a:avLst/>
          </a:prstGeom>
          <a:solidFill>
            <a:srgbClr val="CCEC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TWENTY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4643438" y="2643182"/>
            <a:ext cx="2000264" cy="500066"/>
          </a:xfrm>
          <a:prstGeom prst="rect">
            <a:avLst/>
          </a:prstGeom>
          <a:solidFill>
            <a:srgbClr val="CCEC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2643174" y="2643182"/>
            <a:ext cx="2000264" cy="500066"/>
          </a:xfrm>
          <a:prstGeom prst="rect">
            <a:avLst/>
          </a:prstGeom>
          <a:solidFill>
            <a:srgbClr val="CCEC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EIGHTEEN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642910" y="2143116"/>
            <a:ext cx="2000264" cy="50006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THIRTEEN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4643438" y="2143116"/>
            <a:ext cx="2000264" cy="50006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FIFTEEN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4" name="Obdélník 83"/>
          <p:cNvSpPr/>
          <p:nvPr/>
        </p:nvSpPr>
        <p:spPr>
          <a:xfrm>
            <a:off x="2643174" y="2143116"/>
            <a:ext cx="2000264" cy="50006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642910" y="3857628"/>
            <a:ext cx="2000264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CC"/>
                </a:solidFill>
              </a:rPr>
              <a:t>SIX</a:t>
            </a:r>
            <a:endParaRPr lang="cs-CZ" sz="2400" b="1" dirty="0">
              <a:solidFill>
                <a:srgbClr val="0000CC"/>
              </a:solidFill>
            </a:endParaRPr>
          </a:p>
        </p:txBody>
      </p:sp>
      <p:sp>
        <p:nvSpPr>
          <p:cNvPr id="86" name="Obdélník 85"/>
          <p:cNvSpPr/>
          <p:nvPr/>
        </p:nvSpPr>
        <p:spPr>
          <a:xfrm>
            <a:off x="6715140" y="4714884"/>
            <a:ext cx="2000264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CC"/>
                </a:solidFill>
              </a:rPr>
              <a:t>NINETEEN</a:t>
            </a:r>
            <a:endParaRPr lang="cs-CZ" sz="2400" b="1" dirty="0">
              <a:solidFill>
                <a:srgbClr val="0000CC"/>
              </a:solidFill>
            </a:endParaRPr>
          </a:p>
        </p:txBody>
      </p:sp>
      <p:sp>
        <p:nvSpPr>
          <p:cNvPr id="87" name="Obdélník 86"/>
          <p:cNvSpPr/>
          <p:nvPr/>
        </p:nvSpPr>
        <p:spPr>
          <a:xfrm>
            <a:off x="4643438" y="3929066"/>
            <a:ext cx="2000264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CC"/>
                </a:solidFill>
              </a:rPr>
              <a:t>THREE</a:t>
            </a:r>
            <a:endParaRPr lang="cs-CZ" sz="2400" b="1" dirty="0">
              <a:solidFill>
                <a:srgbClr val="0000CC"/>
              </a:solidFill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2643174" y="4714884"/>
            <a:ext cx="2000264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CC"/>
                </a:solidFill>
              </a:rPr>
              <a:t>EIGHT</a:t>
            </a:r>
            <a:endParaRPr lang="cs-CZ" sz="2400" b="1" dirty="0">
              <a:solidFill>
                <a:srgbClr val="0000CC"/>
              </a:solidFill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642910" y="5500702"/>
            <a:ext cx="2000264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CC"/>
                </a:solidFill>
              </a:rPr>
              <a:t>FOURTEEN</a:t>
            </a:r>
            <a:endParaRPr lang="cs-CZ" sz="2400" b="1" dirty="0">
              <a:solidFill>
                <a:srgbClr val="0000CC"/>
              </a:solidFill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6858016" y="5929330"/>
            <a:ext cx="2000264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CC"/>
                </a:solidFill>
              </a:rPr>
              <a:t>SIXTEEN</a:t>
            </a:r>
            <a:endParaRPr lang="cs-CZ" sz="2400" b="1" dirty="0">
              <a:solidFill>
                <a:srgbClr val="0000CC"/>
              </a:solidFill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4714876" y="5357826"/>
            <a:ext cx="2000264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CC"/>
                </a:solidFill>
              </a:rPr>
              <a:t>ELEVEN</a:t>
            </a:r>
            <a:endParaRPr lang="cs-CZ" sz="2400" b="1" dirty="0">
              <a:solidFill>
                <a:srgbClr val="0000CC"/>
              </a:solidFill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2714612" y="6072206"/>
            <a:ext cx="2000264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CC"/>
                </a:solidFill>
              </a:rPr>
              <a:t>NINE</a:t>
            </a:r>
            <a:endParaRPr lang="cs-CZ" sz="2400" b="1" dirty="0">
              <a:solidFill>
                <a:srgbClr val="0000CC"/>
              </a:solidFill>
            </a:endParaRPr>
          </a:p>
        </p:txBody>
      </p:sp>
      <p:pic>
        <p:nvPicPr>
          <p:cNvPr id="30" name="Picture 4" descr="C:\Users\Roman\AppData\Local\Microsoft\Windows\Temporary Internet Files\Content.IE5\ND06R167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538" y="4071942"/>
            <a:ext cx="2570519" cy="16164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Obdélník 35"/>
          <p:cNvSpPr/>
          <p:nvPr/>
        </p:nvSpPr>
        <p:spPr>
          <a:xfrm>
            <a:off x="6643702" y="1142984"/>
            <a:ext cx="2000264" cy="50006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643702" y="1643050"/>
            <a:ext cx="2000264" cy="500066"/>
          </a:xfrm>
          <a:prstGeom prst="rect">
            <a:avLst/>
          </a:prstGeom>
          <a:solidFill>
            <a:srgbClr val="CCEC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TWELVE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643702" y="2143116"/>
            <a:ext cx="2000264" cy="50006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5.18519E-6 L 0.00781 -0.47246 " pathEditMode="relative" ptsTypes="AA">
                                      <p:cBhvr>
                                        <p:cTn id="6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37835E-6 L 0.21788 -0.3924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" y="-1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7.74283E-6 L 0.44878 -0.5141 " pathEditMode="relative" ptsTypes="AA">
                                      <p:cBhvr>
                                        <p:cTn id="14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07 L -0.22118 -0.6423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" y="-3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6.0592E-6 L -0.00798 -0.53516 " pathEditMode="relative" ptsTypes="AA">
                                      <p:cBhvr>
                                        <p:cTn id="22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61 -0.00047 L 0.21528 -0.4854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" y="-2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39306E-6 L -0.02083 -0.5472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" y="-2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21965E-6 L -0.21788 -0.29711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" y="-1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" grpId="0"/>
      <p:bldP spid="86" grpId="0"/>
      <p:bldP spid="87" grpId="0"/>
      <p:bldP spid="88" grpId="0"/>
      <p:bldP spid="89" grpId="0"/>
      <p:bldP spid="90" grpId="0"/>
      <p:bldP spid="91" grpId="0"/>
      <p:bldP spid="9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57224" y="785794"/>
            <a:ext cx="1571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thriteen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00760" y="785794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fifteen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43174" y="3143248"/>
            <a:ext cx="1143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ten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57818" y="1643050"/>
            <a:ext cx="107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nine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1538" y="3857628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fourteen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14744" y="785794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four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28926" y="1571612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eleven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72264" y="2357430"/>
            <a:ext cx="1500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twelve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86182" y="2428868"/>
            <a:ext cx="1500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eight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00100" y="2357430"/>
            <a:ext cx="1500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sixteen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15008" y="3143248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five</a:t>
            </a:r>
            <a:endParaRPr lang="cs-CZ" sz="2800" b="1" dirty="0"/>
          </a:p>
        </p:txBody>
      </p:sp>
      <p:grpSp>
        <p:nvGrpSpPr>
          <p:cNvPr id="2" name="Skupina 23"/>
          <p:cNvGrpSpPr/>
          <p:nvPr/>
        </p:nvGrpSpPr>
        <p:grpSpPr>
          <a:xfrm>
            <a:off x="500034" y="4572008"/>
            <a:ext cx="1143008" cy="1000132"/>
            <a:chOff x="928662" y="4286256"/>
            <a:chExt cx="1000132" cy="928694"/>
          </a:xfrm>
        </p:grpSpPr>
        <p:sp>
          <p:nvSpPr>
            <p:cNvPr id="22" name="12cípá hvězda 21"/>
            <p:cNvSpPr/>
            <p:nvPr/>
          </p:nvSpPr>
          <p:spPr>
            <a:xfrm>
              <a:off x="928662" y="4286256"/>
              <a:ext cx="1000132" cy="928694"/>
            </a:xfrm>
            <a:prstGeom prst="star1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rgbClr val="FFFF00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1142976" y="4500570"/>
              <a:ext cx="571504" cy="4286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8</a:t>
              </a:r>
              <a:endParaRPr lang="cs-CZ" sz="2400" b="1" dirty="0"/>
            </a:p>
          </p:txBody>
        </p:sp>
      </p:grpSp>
      <p:grpSp>
        <p:nvGrpSpPr>
          <p:cNvPr id="6" name="Skupina 24"/>
          <p:cNvGrpSpPr/>
          <p:nvPr/>
        </p:nvGrpSpPr>
        <p:grpSpPr>
          <a:xfrm>
            <a:off x="1714480" y="4572008"/>
            <a:ext cx="1071570" cy="1071570"/>
            <a:chOff x="928662" y="4286256"/>
            <a:chExt cx="1000132" cy="928694"/>
          </a:xfrm>
        </p:grpSpPr>
        <p:sp>
          <p:nvSpPr>
            <p:cNvPr id="26" name="12cípá hvězda 25"/>
            <p:cNvSpPr/>
            <p:nvPr/>
          </p:nvSpPr>
          <p:spPr>
            <a:xfrm>
              <a:off x="928662" y="4286256"/>
              <a:ext cx="1000132" cy="928694"/>
            </a:xfrm>
            <a:prstGeom prst="star1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rgbClr val="FFFF0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1142976" y="4500570"/>
              <a:ext cx="57150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5</a:t>
              </a:r>
              <a:endParaRPr lang="cs-CZ" sz="2400" b="1" dirty="0"/>
            </a:p>
          </p:txBody>
        </p:sp>
      </p:grpSp>
      <p:grpSp>
        <p:nvGrpSpPr>
          <p:cNvPr id="9" name="Skupina 27"/>
          <p:cNvGrpSpPr/>
          <p:nvPr/>
        </p:nvGrpSpPr>
        <p:grpSpPr>
          <a:xfrm>
            <a:off x="1071538" y="5572140"/>
            <a:ext cx="1000132" cy="928694"/>
            <a:chOff x="928662" y="4286256"/>
            <a:chExt cx="1000132" cy="928694"/>
          </a:xfrm>
        </p:grpSpPr>
        <p:sp>
          <p:nvSpPr>
            <p:cNvPr id="29" name="12cípá hvězda 28"/>
            <p:cNvSpPr/>
            <p:nvPr/>
          </p:nvSpPr>
          <p:spPr>
            <a:xfrm>
              <a:off x="928662" y="4286256"/>
              <a:ext cx="1000132" cy="928694"/>
            </a:xfrm>
            <a:prstGeom prst="star1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rgbClr val="FFFF00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1142976" y="4500570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18</a:t>
              </a:r>
              <a:endParaRPr lang="cs-CZ" sz="2400" b="1" dirty="0"/>
            </a:p>
          </p:txBody>
        </p:sp>
      </p:grpSp>
      <p:grpSp>
        <p:nvGrpSpPr>
          <p:cNvPr id="10" name="Skupina 30"/>
          <p:cNvGrpSpPr/>
          <p:nvPr/>
        </p:nvGrpSpPr>
        <p:grpSpPr>
          <a:xfrm>
            <a:off x="3857620" y="5500702"/>
            <a:ext cx="1071570" cy="928694"/>
            <a:chOff x="1012006" y="4286256"/>
            <a:chExt cx="1000132" cy="928694"/>
          </a:xfrm>
        </p:grpSpPr>
        <p:sp>
          <p:nvSpPr>
            <p:cNvPr id="32" name="12cípá hvězda 31"/>
            <p:cNvSpPr/>
            <p:nvPr/>
          </p:nvSpPr>
          <p:spPr>
            <a:xfrm>
              <a:off x="1012006" y="4286256"/>
              <a:ext cx="1000132" cy="928694"/>
            </a:xfrm>
            <a:prstGeom prst="star1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rgbClr val="FFFF00"/>
                </a:solidFill>
              </a:endParaRP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1142976" y="4500570"/>
              <a:ext cx="7024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14</a:t>
              </a:r>
              <a:endParaRPr lang="cs-CZ" sz="2400" b="1" dirty="0"/>
            </a:p>
          </p:txBody>
        </p:sp>
      </p:grpSp>
      <p:grpSp>
        <p:nvGrpSpPr>
          <p:cNvPr id="17" name="Skupina 33"/>
          <p:cNvGrpSpPr/>
          <p:nvPr/>
        </p:nvGrpSpPr>
        <p:grpSpPr>
          <a:xfrm>
            <a:off x="3071802" y="4643446"/>
            <a:ext cx="1143008" cy="1071570"/>
            <a:chOff x="928662" y="4286256"/>
            <a:chExt cx="1000132" cy="928694"/>
          </a:xfrm>
        </p:grpSpPr>
        <p:sp>
          <p:nvSpPr>
            <p:cNvPr id="35" name="12cípá hvězda 34"/>
            <p:cNvSpPr/>
            <p:nvPr/>
          </p:nvSpPr>
          <p:spPr>
            <a:xfrm>
              <a:off x="928662" y="4286256"/>
              <a:ext cx="1000132" cy="928694"/>
            </a:xfrm>
            <a:prstGeom prst="star1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rgbClr val="FFFF00"/>
                </a:solidFill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1142976" y="4500570"/>
              <a:ext cx="57150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13</a:t>
              </a:r>
              <a:endParaRPr lang="cs-CZ" sz="2400" b="1" dirty="0"/>
            </a:p>
          </p:txBody>
        </p:sp>
      </p:grpSp>
      <p:grpSp>
        <p:nvGrpSpPr>
          <p:cNvPr id="19" name="Skupina 36"/>
          <p:cNvGrpSpPr/>
          <p:nvPr/>
        </p:nvGrpSpPr>
        <p:grpSpPr>
          <a:xfrm>
            <a:off x="2285984" y="5500702"/>
            <a:ext cx="1000132" cy="928694"/>
            <a:chOff x="928662" y="4286256"/>
            <a:chExt cx="1000132" cy="928694"/>
          </a:xfrm>
        </p:grpSpPr>
        <p:sp>
          <p:nvSpPr>
            <p:cNvPr id="38" name="12cípá hvězda 37"/>
            <p:cNvSpPr/>
            <p:nvPr/>
          </p:nvSpPr>
          <p:spPr>
            <a:xfrm>
              <a:off x="928662" y="4286256"/>
              <a:ext cx="1000132" cy="928694"/>
            </a:xfrm>
            <a:prstGeom prst="star1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rgbClr val="FFFF00"/>
                </a:solidFill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142976" y="4500570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16</a:t>
              </a:r>
              <a:endParaRPr lang="cs-CZ" sz="2400" b="1" dirty="0"/>
            </a:p>
          </p:txBody>
        </p:sp>
      </p:grpSp>
      <p:grpSp>
        <p:nvGrpSpPr>
          <p:cNvPr id="20" name="Skupina 39"/>
          <p:cNvGrpSpPr/>
          <p:nvPr/>
        </p:nvGrpSpPr>
        <p:grpSpPr>
          <a:xfrm>
            <a:off x="6500826" y="5500702"/>
            <a:ext cx="928694" cy="1000132"/>
            <a:chOff x="928662" y="4286256"/>
            <a:chExt cx="1000132" cy="928694"/>
          </a:xfrm>
        </p:grpSpPr>
        <p:sp>
          <p:nvSpPr>
            <p:cNvPr id="41" name="12cípá hvězda 40"/>
            <p:cNvSpPr/>
            <p:nvPr/>
          </p:nvSpPr>
          <p:spPr>
            <a:xfrm>
              <a:off x="928662" y="4286256"/>
              <a:ext cx="1000132" cy="928694"/>
            </a:xfrm>
            <a:prstGeom prst="star1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rgbClr val="FFFF00"/>
                </a:solidFill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1142976" y="4500570"/>
              <a:ext cx="571504" cy="4286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11</a:t>
              </a:r>
              <a:endParaRPr lang="cs-CZ" sz="2400" b="1" dirty="0"/>
            </a:p>
          </p:txBody>
        </p:sp>
      </p:grpSp>
      <p:grpSp>
        <p:nvGrpSpPr>
          <p:cNvPr id="21" name="Skupina 42"/>
          <p:cNvGrpSpPr/>
          <p:nvPr/>
        </p:nvGrpSpPr>
        <p:grpSpPr>
          <a:xfrm>
            <a:off x="5857884" y="4714884"/>
            <a:ext cx="928694" cy="928694"/>
            <a:chOff x="928662" y="4286256"/>
            <a:chExt cx="1000132" cy="928694"/>
          </a:xfrm>
        </p:grpSpPr>
        <p:sp>
          <p:nvSpPr>
            <p:cNvPr id="44" name="12cípá hvězda 43"/>
            <p:cNvSpPr/>
            <p:nvPr/>
          </p:nvSpPr>
          <p:spPr>
            <a:xfrm>
              <a:off x="928662" y="4286256"/>
              <a:ext cx="1000132" cy="928694"/>
            </a:xfrm>
            <a:prstGeom prst="star1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rgbClr val="FFFF00"/>
                </a:solidFill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1142976" y="4500570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15</a:t>
              </a:r>
              <a:endParaRPr lang="cs-CZ" sz="2400" b="1" dirty="0"/>
            </a:p>
          </p:txBody>
        </p:sp>
      </p:grpSp>
      <p:grpSp>
        <p:nvGrpSpPr>
          <p:cNvPr id="24" name="Skupina 45"/>
          <p:cNvGrpSpPr/>
          <p:nvPr/>
        </p:nvGrpSpPr>
        <p:grpSpPr>
          <a:xfrm>
            <a:off x="5143504" y="5572140"/>
            <a:ext cx="1000132" cy="857256"/>
            <a:chOff x="928662" y="4286256"/>
            <a:chExt cx="1000132" cy="928694"/>
          </a:xfrm>
        </p:grpSpPr>
        <p:sp>
          <p:nvSpPr>
            <p:cNvPr id="47" name="12cípá hvězda 46"/>
            <p:cNvSpPr/>
            <p:nvPr/>
          </p:nvSpPr>
          <p:spPr>
            <a:xfrm>
              <a:off x="928662" y="4286256"/>
              <a:ext cx="1000132" cy="928694"/>
            </a:xfrm>
            <a:prstGeom prst="star1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rgbClr val="FFFF00"/>
                </a:solidFill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142976" y="4500570"/>
              <a:ext cx="571504" cy="50013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4</a:t>
              </a:r>
              <a:endParaRPr lang="cs-CZ" sz="2400" b="1" dirty="0"/>
            </a:p>
          </p:txBody>
        </p:sp>
      </p:grpSp>
      <p:grpSp>
        <p:nvGrpSpPr>
          <p:cNvPr id="25" name="Skupina 48"/>
          <p:cNvGrpSpPr/>
          <p:nvPr/>
        </p:nvGrpSpPr>
        <p:grpSpPr>
          <a:xfrm>
            <a:off x="4572000" y="4786322"/>
            <a:ext cx="928694" cy="857256"/>
            <a:chOff x="928662" y="4286256"/>
            <a:chExt cx="1000132" cy="928694"/>
          </a:xfrm>
        </p:grpSpPr>
        <p:sp>
          <p:nvSpPr>
            <p:cNvPr id="50" name="12cípá hvězda 49"/>
            <p:cNvSpPr/>
            <p:nvPr/>
          </p:nvSpPr>
          <p:spPr>
            <a:xfrm>
              <a:off x="928662" y="4286256"/>
              <a:ext cx="1000132" cy="928694"/>
            </a:xfrm>
            <a:prstGeom prst="star1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rgbClr val="FFFF00"/>
                </a:solidFill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1142976" y="4500570"/>
              <a:ext cx="571504" cy="50013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12</a:t>
              </a:r>
              <a:endParaRPr lang="cs-CZ" sz="2400" b="1" dirty="0"/>
            </a:p>
          </p:txBody>
        </p:sp>
      </p:grpSp>
      <p:grpSp>
        <p:nvGrpSpPr>
          <p:cNvPr id="28" name="Skupina 51"/>
          <p:cNvGrpSpPr/>
          <p:nvPr/>
        </p:nvGrpSpPr>
        <p:grpSpPr>
          <a:xfrm>
            <a:off x="7715272" y="5500702"/>
            <a:ext cx="1000132" cy="928694"/>
            <a:chOff x="928662" y="4286256"/>
            <a:chExt cx="1000132" cy="928694"/>
          </a:xfrm>
        </p:grpSpPr>
        <p:sp>
          <p:nvSpPr>
            <p:cNvPr id="53" name="12cípá hvězda 52"/>
            <p:cNvSpPr/>
            <p:nvPr/>
          </p:nvSpPr>
          <p:spPr>
            <a:xfrm>
              <a:off x="928662" y="4286256"/>
              <a:ext cx="1000132" cy="928694"/>
            </a:xfrm>
            <a:prstGeom prst="star1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rgbClr val="FFFF00"/>
                </a:solidFill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142976" y="4500570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10</a:t>
              </a:r>
              <a:endParaRPr lang="cs-CZ" sz="2400" b="1" dirty="0"/>
            </a:p>
          </p:txBody>
        </p:sp>
      </p:grpSp>
      <p:grpSp>
        <p:nvGrpSpPr>
          <p:cNvPr id="31" name="Skupina 54"/>
          <p:cNvGrpSpPr/>
          <p:nvPr/>
        </p:nvGrpSpPr>
        <p:grpSpPr>
          <a:xfrm>
            <a:off x="7072330" y="4714884"/>
            <a:ext cx="1071570" cy="1000132"/>
            <a:chOff x="928662" y="4286256"/>
            <a:chExt cx="1000132" cy="928694"/>
          </a:xfrm>
        </p:grpSpPr>
        <p:sp>
          <p:nvSpPr>
            <p:cNvPr id="56" name="12cípá hvězda 55"/>
            <p:cNvSpPr/>
            <p:nvPr/>
          </p:nvSpPr>
          <p:spPr>
            <a:xfrm>
              <a:off x="928662" y="4286256"/>
              <a:ext cx="1000132" cy="928694"/>
            </a:xfrm>
            <a:prstGeom prst="star1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rgbClr val="FFFF00"/>
                </a:solidFill>
              </a:endParaRPr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1142976" y="4500570"/>
              <a:ext cx="571504" cy="4286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9</a:t>
              </a:r>
              <a:endParaRPr lang="cs-CZ" sz="2400" b="1" dirty="0"/>
            </a:p>
          </p:txBody>
        </p:sp>
      </p:grpSp>
      <p:sp>
        <p:nvSpPr>
          <p:cNvPr id="58" name="TextovéPole 57"/>
          <p:cNvSpPr txBox="1"/>
          <p:nvPr/>
        </p:nvSpPr>
        <p:spPr>
          <a:xfrm>
            <a:off x="3786182" y="3857628"/>
            <a:ext cx="1571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eighteen</a:t>
            </a:r>
            <a:endParaRPr lang="cs-CZ" sz="2800" b="1" dirty="0"/>
          </a:p>
        </p:txBody>
      </p:sp>
      <p:pic>
        <p:nvPicPr>
          <p:cNvPr id="1026" name="imgHvThumb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64" y="428625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59259E-6 L -0.0875 -0.6120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" y="-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40741E-7 L -0.04723 -0.71389 " pathEditMode="relative" ptsTypes="AA">
                                      <p:cBhvr>
                                        <p:cTn id="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7.40741E-7 L 0.15747 -0.59861 " pathEditMode="relative" ptsTypes="AA"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7.40741E-7 L -0.2677 -0.59861 " pathEditMode="relative" ptsTypes="AA">
                                      <p:cBhvr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-0.08784 -0.4703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" y="-2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41536E-6 L -0.00938 -0.4743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" y="-2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86 -0.00856 L 0.48524 -0.3550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" y="-1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36233 -0.37801 " pathEditMode="relative" ptsTypes="AA">
                                      <p:cBhvr>
                                        <p:cTn id="3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L -0.45365 -0.35926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" y="-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7.40741E-7 L 0.53542 -0.24144 " pathEditMode="relative" ptsTypes="AA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6.66667E-6 L -0.12604 -0.25209 " pathEditMode="relative" ptsTypes="AA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55412E-6 L 0.46198 -0.27475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" y="-1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500694" y="1928802"/>
            <a:ext cx="2428892" cy="523220"/>
          </a:xfrm>
          <a:prstGeom prst="rect">
            <a:avLst/>
          </a:prstGeom>
          <a:solidFill>
            <a:srgbClr val="CCECFF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12 + 4 = 16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472" y="976954"/>
            <a:ext cx="4286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rgbClr val="0000CC"/>
                </a:solidFill>
              </a:rPr>
              <a:t>seven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and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three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is</a:t>
            </a:r>
            <a:r>
              <a:rPr lang="cs-CZ" sz="2800" dirty="0" smtClean="0">
                <a:solidFill>
                  <a:srgbClr val="0000CC"/>
                </a:solidFill>
              </a:rPr>
              <a:t> ten</a:t>
            </a:r>
            <a:endParaRPr lang="cs-CZ" sz="2800" dirty="0">
              <a:solidFill>
                <a:srgbClr val="0000CC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1472" y="1834210"/>
            <a:ext cx="4357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rgbClr val="0000CC"/>
                </a:solidFill>
              </a:rPr>
              <a:t>twelve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and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three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is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sixteen</a:t>
            </a:r>
            <a:endParaRPr lang="cs-CZ" sz="2800" dirty="0">
              <a:solidFill>
                <a:srgbClr val="0000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57224" y="2643182"/>
            <a:ext cx="3857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rgbClr val="0000CC"/>
                </a:solidFill>
              </a:rPr>
              <a:t>nine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and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two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is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eleven</a:t>
            </a:r>
            <a:endParaRPr lang="cs-CZ" sz="2800" dirty="0">
              <a:solidFill>
                <a:srgbClr val="0000CC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0694" y="2786058"/>
            <a:ext cx="2428892" cy="523220"/>
          </a:xfrm>
          <a:prstGeom prst="rect">
            <a:avLst/>
          </a:prstGeom>
          <a:solidFill>
            <a:srgbClr val="CCECFF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9 + 2 = 11 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0694" y="1071546"/>
            <a:ext cx="2428892" cy="523220"/>
          </a:xfrm>
          <a:prstGeom prst="rect">
            <a:avLst/>
          </a:prstGeom>
          <a:solidFill>
            <a:srgbClr val="CCECFF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7 + 3 = 10</a:t>
            </a:r>
            <a:endParaRPr lang="cs-CZ" sz="28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500694" y="4500570"/>
            <a:ext cx="2428892" cy="523220"/>
          </a:xfrm>
          <a:prstGeom prst="rect">
            <a:avLst/>
          </a:prstGeom>
          <a:solidFill>
            <a:srgbClr val="CCECFF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14 + 1 = 15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71472" y="3500438"/>
            <a:ext cx="4286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rgbClr val="0000CC"/>
                </a:solidFill>
              </a:rPr>
              <a:t>eight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and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five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is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thirteen</a:t>
            </a:r>
            <a:endParaRPr lang="cs-CZ" sz="2800" dirty="0">
              <a:solidFill>
                <a:srgbClr val="0000CC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71472" y="4405978"/>
            <a:ext cx="4357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rgbClr val="0000CC"/>
                </a:solidFill>
              </a:rPr>
              <a:t>forteen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and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one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is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fifteen</a:t>
            </a:r>
            <a:endParaRPr lang="cs-CZ" sz="2800" dirty="0">
              <a:solidFill>
                <a:srgbClr val="0000CC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857224" y="5263234"/>
            <a:ext cx="3857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rgbClr val="0000CC"/>
                </a:solidFill>
              </a:rPr>
              <a:t>six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and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six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is</a:t>
            </a:r>
            <a:r>
              <a:rPr lang="cs-CZ" sz="2800" dirty="0" smtClean="0">
                <a:solidFill>
                  <a:srgbClr val="0000CC"/>
                </a:solidFill>
              </a:rPr>
              <a:t> </a:t>
            </a:r>
            <a:r>
              <a:rPr lang="cs-CZ" sz="2800" dirty="0" err="1" smtClean="0">
                <a:solidFill>
                  <a:srgbClr val="0000CC"/>
                </a:solidFill>
              </a:rPr>
              <a:t>twelve</a:t>
            </a:r>
            <a:endParaRPr lang="cs-CZ" sz="2800" dirty="0">
              <a:solidFill>
                <a:srgbClr val="0000CC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500694" y="5357826"/>
            <a:ext cx="2428892" cy="523220"/>
          </a:xfrm>
          <a:prstGeom prst="rect">
            <a:avLst/>
          </a:prstGeom>
          <a:solidFill>
            <a:srgbClr val="CCECFF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6 + 6 = 12 </a:t>
            </a:r>
            <a:endParaRPr lang="cs-CZ" sz="28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500694" y="3643314"/>
            <a:ext cx="2428892" cy="523220"/>
          </a:xfrm>
          <a:prstGeom prst="rect">
            <a:avLst/>
          </a:prstGeom>
          <a:solidFill>
            <a:srgbClr val="CCECFF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8 + 5 = 13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  <p:bldP spid="51" grpId="0" animBg="1"/>
      <p:bldP spid="52" grpId="0"/>
      <p:bldP spid="53" grpId="0"/>
      <p:bldP spid="5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871349"/>
            <a:ext cx="835824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Citováno</a:t>
            </a:r>
            <a:r>
              <a:rPr lang="cs-CZ" sz="2400" dirty="0" smtClean="0"/>
              <a:t> [2012-03-29].</a:t>
            </a:r>
            <a:endParaRPr lang="cs-CZ" sz="2400" b="1" dirty="0" smtClean="0"/>
          </a:p>
          <a:p>
            <a:r>
              <a:rPr lang="cs-CZ" sz="2400" dirty="0" err="1" smtClean="0"/>
              <a:t>Smajlík</a:t>
            </a:r>
            <a:endParaRPr lang="cs-CZ" sz="2400" dirty="0" smtClean="0"/>
          </a:p>
          <a:p>
            <a:r>
              <a:rPr lang="cs-CZ" sz="2400" dirty="0" smtClean="0">
                <a:hlinkClick r:id="rId2"/>
              </a:rPr>
              <a:t>http://officeimg.vo.msecnd.net/en-us/images/MH900439847.jpg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Smajlík</a:t>
            </a:r>
            <a:r>
              <a:rPr lang="cs-CZ" sz="2400" dirty="0" smtClean="0"/>
              <a:t> spící</a:t>
            </a:r>
          </a:p>
          <a:p>
            <a:r>
              <a:rPr lang="cs-CZ" sz="2400" dirty="0" smtClean="0">
                <a:hlinkClick r:id="rId3"/>
              </a:rPr>
              <a:t>http://officeimg.vo.msecnd.net/en-us/images/MB900434377.jpg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342</Words>
  <Application>Microsoft Office PowerPoint</Application>
  <PresentationFormat>Předvádění na obrazovce (4:3)</PresentationFormat>
  <Paragraphs>168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Snímek 3</vt:lpstr>
      <vt:lpstr>Snímek 4</vt:lpstr>
      <vt:lpstr>Vyhledej správný zápis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Anglický jazyk</dc:title>
  <dc:creator>5963</dc:creator>
  <cp:lastModifiedBy>5963</cp:lastModifiedBy>
  <cp:revision>28</cp:revision>
  <dcterms:created xsi:type="dcterms:W3CDTF">2012-02-24T16:34:24Z</dcterms:created>
  <dcterms:modified xsi:type="dcterms:W3CDTF">2013-04-22T19:04:29Z</dcterms:modified>
</cp:coreProperties>
</file>