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sldIdLst>
    <p:sldId id="260" r:id="rId2"/>
    <p:sldId id="259" r:id="rId3"/>
    <p:sldId id="271" r:id="rId4"/>
    <p:sldId id="268" r:id="rId5"/>
    <p:sldId id="272" r:id="rId6"/>
    <p:sldId id="269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4" autoAdjust="0"/>
    <p:restoredTop sz="94615" autoAdjust="0"/>
  </p:normalViewPr>
  <p:slideViewPr>
    <p:cSldViewPr>
      <p:cViewPr varScale="1">
        <p:scale>
          <a:sx n="88" d="100"/>
          <a:sy n="88" d="100"/>
        </p:scale>
        <p:origin x="-102" y="-4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E8BDBF-54A5-4DDA-BFE1-24B02E146E29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FC12D-7CF8-4CAA-BF4B-BB62FAF1EC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www.youtube.com/watch?v=0NSbjEZdBf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VY_32_INOVACE_13A_15_Estery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13A_CH9.roč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15.5.2013 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kyslíkatými deriváty uhlovodíků – estery. DUM slouží také k zápisu.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V závěrečném procvičení budou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žáci potřebovat modely molekul.</a:t>
                      </a:r>
                      <a:endParaRPr lang="cs-CZ" sz="11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221088"/>
            <a:ext cx="8305800" cy="1152128"/>
          </a:xfrm>
        </p:spPr>
        <p:txBody>
          <a:bodyPr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Kyslíkaté deriváty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Estery</a:t>
            </a:r>
            <a:endParaRPr lang="cs-CZ" sz="80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653136"/>
            <a:ext cx="1509674" cy="1807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Jakou funkční skupinu mají karboxylové kyseliny? (název a vzorec)</a:t>
            </a:r>
          </a:p>
          <a:p>
            <a:r>
              <a:rPr lang="cs-CZ" sz="3200" dirty="0" smtClean="0">
                <a:solidFill>
                  <a:srgbClr val="FFFF00"/>
                </a:solidFill>
              </a:rPr>
              <a:t>Vyjmenuj významné karboxylové kyseliny:</a:t>
            </a:r>
          </a:p>
          <a:p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Která kyselina má vzorec CH</a:t>
            </a:r>
            <a:r>
              <a:rPr lang="cs-CZ" sz="3200" baseline="-25000" dirty="0" smtClean="0">
                <a:solidFill>
                  <a:schemeClr val="tx1">
                    <a:lumMod val="95000"/>
                  </a:schemeClr>
                </a:solidFill>
              </a:rPr>
              <a:t>3</a:t>
            </a: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COOH?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Která kyselina je obsažena ve včelím a mravenčím jedu? (název i vzorec)</a:t>
            </a:r>
          </a:p>
          <a:p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Jak se jmenuje významná sůl odvozená od kyseliny octové a kde se používá?</a:t>
            </a:r>
          </a:p>
          <a:p>
            <a:pPr>
              <a:buNone/>
            </a:pP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/>
              <a:t>Opakování </a:t>
            </a:r>
            <a:endParaRPr lang="cs-CZ" sz="4800" b="1" u="sng" dirty="0"/>
          </a:p>
        </p:txBody>
      </p:sp>
      <p:pic>
        <p:nvPicPr>
          <p:cNvPr id="9218" name="Picture 2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5050231"/>
            <a:ext cx="1509674" cy="1807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Vznik esteru:</a:t>
            </a:r>
          </a:p>
          <a:p>
            <a:r>
              <a:rPr lang="cs-CZ" sz="3200" b="1" dirty="0" smtClean="0"/>
              <a:t>Které látky reagují, aby vznikl ester?</a:t>
            </a:r>
          </a:p>
          <a:p>
            <a:r>
              <a:rPr lang="cs-CZ" sz="3200" dirty="0" smtClean="0">
                <a:hlinkClick r:id="rId2"/>
              </a:rPr>
              <a:t>http://</a:t>
            </a:r>
            <a:r>
              <a:rPr lang="cs-CZ" sz="3200" dirty="0" smtClean="0">
                <a:hlinkClick r:id="rId2"/>
              </a:rPr>
              <a:t>www.</a:t>
            </a:r>
            <a:r>
              <a:rPr lang="cs-CZ" sz="3200" dirty="0" err="1" smtClean="0">
                <a:hlinkClick r:id="rId2"/>
              </a:rPr>
              <a:t>youtube.com</a:t>
            </a:r>
            <a:r>
              <a:rPr lang="cs-CZ" sz="3200" dirty="0" smtClean="0">
                <a:hlinkClick r:id="rId2"/>
              </a:rPr>
              <a:t>/</a:t>
            </a:r>
            <a:r>
              <a:rPr lang="cs-CZ" sz="3200" dirty="0" err="1" smtClean="0">
                <a:hlinkClick r:id="rId2"/>
              </a:rPr>
              <a:t>watch</a:t>
            </a:r>
            <a:r>
              <a:rPr lang="cs-CZ" sz="3200" dirty="0" smtClean="0">
                <a:hlinkClick r:id="rId2"/>
              </a:rPr>
              <a:t>?v=0NSbjEZdBfY</a:t>
            </a:r>
            <a:endParaRPr lang="cs-CZ" sz="3200" dirty="0" smtClean="0"/>
          </a:p>
          <a:p>
            <a:endParaRPr lang="cs-CZ" sz="3200" b="1" dirty="0" smtClean="0"/>
          </a:p>
          <a:p>
            <a:endParaRPr lang="cs-CZ" sz="32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52400"/>
            <a:ext cx="8892480" cy="1219200"/>
          </a:xfrm>
        </p:spPr>
        <p:txBody>
          <a:bodyPr>
            <a:normAutofit/>
          </a:bodyPr>
          <a:lstStyle/>
          <a:p>
            <a:r>
              <a:rPr lang="cs-CZ" sz="6000" b="1" u="sng" dirty="0" smtClean="0"/>
              <a:t>Estery</a:t>
            </a:r>
            <a:endParaRPr lang="cs-CZ" sz="6000" b="1" u="sng" dirty="0"/>
          </a:p>
        </p:txBody>
      </p:sp>
      <p:pic>
        <p:nvPicPr>
          <p:cNvPr id="3074" name="Picture 2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4941168"/>
            <a:ext cx="1509674" cy="180776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084168" y="2060848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</a:rPr>
              <a:t> </a:t>
            </a:r>
            <a:endParaRPr lang="cs-CZ" sz="2800" b="1" i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3789040"/>
            <a:ext cx="31683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</a:rPr>
              <a:t>Tato reakce se označuje  jako esterifikace</a:t>
            </a:r>
            <a:endParaRPr lang="cs-CZ" sz="2800" b="1" i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3717032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Esterifikace = reakce kyseliny a alkoholu, vznikne ester, uvolní se voda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5229200"/>
            <a:ext cx="648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 se nazývá podobná reakce v anorganické chemii? (reakce kyseliny a alkoholu)</a:t>
            </a:r>
          </a:p>
          <a:p>
            <a:r>
              <a:rPr lang="cs-CZ" sz="2400" b="1" dirty="0" smtClean="0"/>
              <a:t>Jaká látka vznikne v tomto případě?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6457890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90000"/>
                  </a:schemeClr>
                </a:solidFill>
              </a:rPr>
              <a:t>Neutralizace, vznikne sůl</a:t>
            </a:r>
            <a:endParaRPr lang="cs-CZ" sz="2000" b="1" i="1" dirty="0">
              <a:solidFill>
                <a:schemeClr val="tx2">
                  <a:lumMod val="9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dirty="0" smtClean="0"/>
              <a:t>Esterifikace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484784"/>
            <a:ext cx="8964488" cy="4968552"/>
          </a:xfrm>
        </p:spPr>
        <p:txBody>
          <a:bodyPr>
            <a:normAutofit/>
          </a:bodyPr>
          <a:lstStyle/>
          <a:p>
            <a:endParaRPr lang="cs-CZ" sz="3200" b="1" dirty="0" smtClean="0"/>
          </a:p>
          <a:p>
            <a:r>
              <a:rPr lang="cs-CZ" sz="3200" b="1" dirty="0" smtClean="0"/>
              <a:t>CH</a:t>
            </a:r>
            <a:r>
              <a:rPr lang="cs-CZ" sz="3200" b="1" baseline="-25000" dirty="0" smtClean="0"/>
              <a:t>3</a:t>
            </a:r>
            <a:r>
              <a:rPr lang="cs-CZ" sz="3200" b="1" dirty="0" smtClean="0"/>
              <a:t>CO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OH</a:t>
            </a:r>
            <a:r>
              <a:rPr lang="cs-CZ" sz="3200" b="1" dirty="0" smtClean="0"/>
              <a:t> + C</a:t>
            </a:r>
            <a:r>
              <a:rPr lang="cs-CZ" sz="3200" b="1" baseline="-25000" dirty="0" smtClean="0"/>
              <a:t>2</a:t>
            </a:r>
            <a:r>
              <a:rPr lang="cs-CZ" sz="3200" b="1" dirty="0" smtClean="0"/>
              <a:t>H</a:t>
            </a:r>
            <a:r>
              <a:rPr lang="cs-CZ" sz="3200" b="1" baseline="-25000" dirty="0" smtClean="0"/>
              <a:t>5</a:t>
            </a:r>
            <a:r>
              <a:rPr lang="cs-CZ" sz="3200" b="1" dirty="0" smtClean="0"/>
              <a:t>O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H</a:t>
            </a:r>
            <a:r>
              <a:rPr lang="cs-CZ" sz="3200" b="1" dirty="0" smtClean="0"/>
              <a:t>  </a:t>
            </a:r>
            <a:r>
              <a:rPr lang="cs-CZ" sz="3200" b="1" dirty="0" smtClean="0">
                <a:latin typeface="Times New Roman"/>
                <a:cs typeface="Times New Roman"/>
              </a:rPr>
              <a:t>→ CH</a:t>
            </a:r>
            <a:r>
              <a:rPr lang="cs-CZ" sz="3200" b="1" baseline="-25000" dirty="0" smtClean="0">
                <a:latin typeface="Times New Roman"/>
                <a:cs typeface="Times New Roman"/>
              </a:rPr>
              <a:t>3</a:t>
            </a:r>
            <a:r>
              <a:rPr lang="cs-CZ" sz="3200" b="1" dirty="0" smtClean="0">
                <a:latin typeface="Times New Roman"/>
                <a:cs typeface="Times New Roman"/>
              </a:rPr>
              <a:t>COOC</a:t>
            </a:r>
            <a:r>
              <a:rPr lang="cs-CZ" sz="3200" b="1" baseline="-25000" dirty="0" smtClean="0">
                <a:latin typeface="Times New Roman"/>
                <a:cs typeface="Times New Roman"/>
              </a:rPr>
              <a:t>2</a:t>
            </a:r>
            <a:r>
              <a:rPr lang="cs-CZ" sz="3200" b="1" dirty="0" smtClean="0">
                <a:latin typeface="Times New Roman"/>
                <a:cs typeface="Times New Roman"/>
              </a:rPr>
              <a:t>H</a:t>
            </a:r>
            <a:r>
              <a:rPr lang="cs-CZ" sz="3200" b="1" baseline="-25000" dirty="0" smtClean="0">
                <a:latin typeface="Times New Roman"/>
                <a:cs typeface="Times New Roman"/>
              </a:rPr>
              <a:t>5</a:t>
            </a:r>
            <a:r>
              <a:rPr lang="cs-CZ" sz="3200" b="1" dirty="0" smtClean="0">
                <a:latin typeface="Times New Roman"/>
                <a:cs typeface="Times New Roman"/>
              </a:rPr>
              <a:t> + 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H</a:t>
            </a:r>
            <a:r>
              <a:rPr lang="cs-CZ" sz="3200" b="1" baseline="-25000" dirty="0" smtClean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2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latin typeface="Times New Roman"/>
                <a:cs typeface="Times New Roman"/>
              </a:rPr>
              <a:t>O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46" name="Picture 6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4869160"/>
            <a:ext cx="1509674" cy="180776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23528" y="4653136"/>
            <a:ext cx="40348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Pojmenuj reaktanty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504" y="3501008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Kyselina octová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0" name="Šipka nahoru 9"/>
          <p:cNvSpPr/>
          <p:nvPr/>
        </p:nvSpPr>
        <p:spPr>
          <a:xfrm>
            <a:off x="827584" y="2636912"/>
            <a:ext cx="360040" cy="72008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3131840" y="1556792"/>
            <a:ext cx="288032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347864" y="126876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FF00"/>
                </a:solidFill>
              </a:rPr>
              <a:t>Ethanol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3501008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Produktem esterifikace je ester, v tomto případě </a:t>
            </a:r>
            <a:r>
              <a:rPr lang="cs-CZ" sz="2400" b="1" i="1" dirty="0" err="1" smtClean="0"/>
              <a:t>ethylester</a:t>
            </a:r>
            <a:r>
              <a:rPr lang="cs-CZ" sz="2400" b="1" i="1" dirty="0" smtClean="0"/>
              <a:t> kyseliny octové</a:t>
            </a:r>
            <a:endParaRPr lang="cs-CZ" sz="2400" b="1" i="1" dirty="0"/>
          </a:p>
        </p:txBody>
      </p:sp>
      <p:sp>
        <p:nvSpPr>
          <p:cNvPr id="15" name="Šipka nahoru 14"/>
          <p:cNvSpPr/>
          <p:nvPr/>
        </p:nvSpPr>
        <p:spPr>
          <a:xfrm>
            <a:off x="5796136" y="2564904"/>
            <a:ext cx="216024" cy="100811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 animBg="1"/>
      <p:bldP spid="12" grpId="0" animBg="1"/>
      <p:bldP spid="13" grpId="0"/>
      <p:bldP spid="14" grpId="0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524000"/>
            <a:ext cx="8507288" cy="5334000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Látky vyskytující se v přírodě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Vonící složky plodů rostlin, součásti vosků a tuků</a:t>
            </a:r>
          </a:p>
          <a:p>
            <a:endParaRPr lang="cs-CZ" sz="3200" dirty="0" smtClean="0">
              <a:solidFill>
                <a:srgbClr val="FFC000"/>
              </a:solidFill>
            </a:endParaRPr>
          </a:p>
          <a:p>
            <a:r>
              <a:rPr lang="cs-CZ" sz="3200" b="1" i="1" u="sng" dirty="0" smtClean="0"/>
              <a:t>Příklady esterů</a:t>
            </a:r>
            <a:r>
              <a:rPr lang="cs-CZ" sz="3200" i="1" dirty="0" smtClean="0"/>
              <a:t>:</a:t>
            </a:r>
          </a:p>
          <a:p>
            <a:r>
              <a:rPr lang="cs-CZ" sz="3200" i="1" dirty="0" err="1" smtClean="0"/>
              <a:t>Ethylester</a:t>
            </a:r>
            <a:r>
              <a:rPr lang="cs-CZ" sz="3200" i="1" dirty="0" smtClean="0"/>
              <a:t> kyseliny mravenčí – rumová vůně</a:t>
            </a:r>
          </a:p>
          <a:p>
            <a:r>
              <a:rPr lang="cs-CZ" sz="3200" i="1" dirty="0" err="1" smtClean="0"/>
              <a:t>Butylester</a:t>
            </a:r>
            <a:r>
              <a:rPr lang="cs-CZ" sz="3200" i="1" dirty="0" smtClean="0"/>
              <a:t> kyseliny octové – ananasová vůně</a:t>
            </a:r>
          </a:p>
          <a:p>
            <a:r>
              <a:rPr lang="cs-CZ" sz="3200" i="1" dirty="0" err="1" smtClean="0"/>
              <a:t>Pentylester</a:t>
            </a:r>
            <a:r>
              <a:rPr lang="cs-CZ" sz="3200" i="1" dirty="0" smtClean="0"/>
              <a:t> kyseliny octové – banánová vůně</a:t>
            </a:r>
          </a:p>
          <a:p>
            <a:r>
              <a:rPr lang="cs-CZ" sz="3200" i="1" dirty="0" err="1" smtClean="0"/>
              <a:t>Methylester</a:t>
            </a:r>
            <a:r>
              <a:rPr lang="cs-CZ" sz="3200" i="1" dirty="0" smtClean="0"/>
              <a:t> kyseliny salicylové – větrové žvýkačky</a:t>
            </a:r>
            <a:endParaRPr lang="cs-CZ" sz="3200" i="1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/>
              <a:t>Estery</a:t>
            </a:r>
            <a:r>
              <a:rPr lang="cs-CZ" sz="4400" b="1" u="sng" dirty="0" smtClean="0"/>
              <a:t> </a:t>
            </a:r>
            <a:endParaRPr lang="cs-CZ" sz="4400" b="1" u="sng" dirty="0"/>
          </a:p>
        </p:txBody>
      </p:sp>
      <p:pic>
        <p:nvPicPr>
          <p:cNvPr id="4098" name="Picture 2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322101"/>
            <a:ext cx="1512168" cy="18107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764704"/>
            <a:ext cx="8640960" cy="609329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</a:t>
            </a:r>
            <a:r>
              <a:rPr lang="cs-CZ" sz="2800" dirty="0" smtClean="0"/>
              <a:t> použitím sešitu nebo učebnice sestav vzorec ananasové esence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Sestavte modely těchto molekul:</a:t>
            </a:r>
          </a:p>
          <a:p>
            <a:r>
              <a:rPr lang="cs-CZ" sz="2800" dirty="0" err="1" smtClean="0"/>
              <a:t>Chlorethan</a:t>
            </a:r>
            <a:r>
              <a:rPr lang="cs-CZ" sz="2800" dirty="0" smtClean="0"/>
              <a:t>, </a:t>
            </a:r>
            <a:r>
              <a:rPr lang="cs-CZ" sz="2800" dirty="0" err="1" smtClean="0"/>
              <a:t>ethanol</a:t>
            </a:r>
            <a:r>
              <a:rPr lang="cs-CZ" sz="2800" dirty="0" smtClean="0"/>
              <a:t>, kyselina octová, </a:t>
            </a:r>
            <a:r>
              <a:rPr lang="cs-CZ" sz="2800" dirty="0" err="1" smtClean="0"/>
              <a:t>ethylester</a:t>
            </a:r>
            <a:r>
              <a:rPr lang="cs-CZ" sz="2800" dirty="0" smtClean="0"/>
              <a:t> kyseliny octové</a:t>
            </a:r>
          </a:p>
          <a:p>
            <a:endParaRPr lang="cs-CZ" sz="2800" dirty="0" smtClean="0"/>
          </a:p>
          <a:p>
            <a:r>
              <a:rPr lang="cs-CZ" sz="2800" dirty="0" smtClean="0"/>
              <a:t>Nejprve napište jejich vzorce do sešitu </a:t>
            </a:r>
          </a:p>
          <a:p>
            <a:r>
              <a:rPr lang="cs-CZ" sz="2800" dirty="0" smtClean="0"/>
              <a:t>Zařaďte do skupiny derivátů</a:t>
            </a:r>
          </a:p>
          <a:p>
            <a:endParaRPr lang="cs-CZ" sz="2800" dirty="0" smtClean="0"/>
          </a:p>
          <a:p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324272"/>
          </a:xfrm>
        </p:spPr>
        <p:txBody>
          <a:bodyPr>
            <a:normAutofit fontScale="90000"/>
          </a:bodyPr>
          <a:lstStyle/>
          <a:p>
            <a:endParaRPr lang="cs-CZ" sz="6000" b="1" u="sng" dirty="0"/>
          </a:p>
        </p:txBody>
      </p:sp>
      <p:pic>
        <p:nvPicPr>
          <p:cNvPr id="5126" name="Picture 6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653136"/>
            <a:ext cx="1509674" cy="180776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55576" y="1988840"/>
            <a:ext cx="39440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90000"/>
                  </a:schemeClr>
                </a:solidFill>
              </a:rPr>
              <a:t>Butylester</a:t>
            </a:r>
            <a:r>
              <a:rPr lang="cs-CZ" sz="2400" b="1" dirty="0" smtClean="0">
                <a:solidFill>
                  <a:schemeClr val="tx2">
                    <a:lumMod val="90000"/>
                  </a:schemeClr>
                </a:solidFill>
              </a:rPr>
              <a:t> kyseliny octové</a:t>
            </a:r>
            <a:endParaRPr lang="cs-CZ" sz="2400" b="1" dirty="0">
              <a:solidFill>
                <a:schemeClr val="tx2">
                  <a:lumMod val="9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040" y="2564904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CH</a:t>
            </a:r>
            <a:r>
              <a:rPr lang="cs-CZ" sz="3200" b="1" baseline="-25000" dirty="0" smtClean="0">
                <a:solidFill>
                  <a:srgbClr val="002060"/>
                </a:solidFill>
              </a:rPr>
              <a:t>3</a:t>
            </a:r>
            <a:r>
              <a:rPr lang="cs-CZ" sz="3200" b="1" dirty="0" smtClean="0">
                <a:solidFill>
                  <a:srgbClr val="002060"/>
                </a:solidFill>
              </a:rPr>
              <a:t>COOC</a:t>
            </a:r>
            <a:r>
              <a:rPr lang="cs-CZ" sz="3200" b="1" baseline="-25000" dirty="0" smtClean="0">
                <a:solidFill>
                  <a:srgbClr val="002060"/>
                </a:solidFill>
              </a:rPr>
              <a:t>4</a:t>
            </a:r>
            <a:r>
              <a:rPr lang="cs-CZ" sz="3200" b="1" dirty="0" smtClean="0">
                <a:solidFill>
                  <a:srgbClr val="002060"/>
                </a:solidFill>
              </a:rPr>
              <a:t>H</a:t>
            </a:r>
            <a:r>
              <a:rPr lang="cs-CZ" sz="3200" b="1" baseline="-25000" dirty="0" smtClean="0">
                <a:solidFill>
                  <a:srgbClr val="002060"/>
                </a:solidFill>
              </a:rPr>
              <a:t>9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611560" y="3618021"/>
          <a:ext cx="7992888" cy="2906198"/>
        </p:xfrm>
        <a:graphic>
          <a:graphicData uri="http://schemas.openxmlformats.org/drawingml/2006/table">
            <a:tbl>
              <a:tblPr firstRow="1" firstCol="1" bandRow="1"/>
              <a:tblGrid>
                <a:gridCol w="1168945"/>
                <a:gridCol w="175565"/>
                <a:gridCol w="6648378"/>
              </a:tblGrid>
              <a:tr h="19549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Obrázky 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jsou použity z galerie Microsoft office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541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541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84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275856" y="335699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1078</TotalTime>
  <Words>310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Snímek 1</vt:lpstr>
      <vt:lpstr>Estery</vt:lpstr>
      <vt:lpstr>Opakování </vt:lpstr>
      <vt:lpstr>Estery</vt:lpstr>
      <vt:lpstr>Esterifikace </vt:lpstr>
      <vt:lpstr>Estery 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ARENY</dc:title>
  <dc:creator>admin</dc:creator>
  <cp:lastModifiedBy>admin</cp:lastModifiedBy>
  <cp:revision>104</cp:revision>
  <dcterms:created xsi:type="dcterms:W3CDTF">2013-04-08T19:19:27Z</dcterms:created>
  <dcterms:modified xsi:type="dcterms:W3CDTF">2013-05-19T08:52:09Z</dcterms:modified>
</cp:coreProperties>
</file>