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2"/>
  </p:notesMasterIdLst>
  <p:sldIdLst>
    <p:sldId id="260" r:id="rId2"/>
    <p:sldId id="259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4" autoAdjust="0"/>
    <p:restoredTop sz="94615" autoAdjust="0"/>
  </p:normalViewPr>
  <p:slideViewPr>
    <p:cSldViewPr>
      <p:cViewPr varScale="1">
        <p:scale>
          <a:sx n="70" d="100"/>
          <a:sy n="70" d="100"/>
        </p:scale>
        <p:origin x="-102" y="-84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E8BDBF-54A5-4DDA-BFE1-24B02E146E29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AFC12D-7CF8-4CAA-BF4B-BB62FAF1ECF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3D50EE5-6B62-4B96-B778-DC39BA975CEE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emf"/><Relationship Id="rId3" Type="http://schemas.openxmlformats.org/officeDocument/2006/relationships/hyperlink" Target="http://cs.wikipedia.org/wiki/Soubor:Mint_box_polypropylene_lid.JPG" TargetMode="External"/><Relationship Id="rId7" Type="http://schemas.openxmlformats.org/officeDocument/2006/relationships/image" Target="../media/image3.jpeg"/><Relationship Id="rId2" Type="http://schemas.openxmlformats.org/officeDocument/2006/relationships/hyperlink" Target="http://cs.wikipedia.org/wiki/Soubor:Plastic-recyc-02.sv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Foam_Peanuts.jpg" TargetMode="External"/><Relationship Id="rId5" Type="http://schemas.openxmlformats.org/officeDocument/2006/relationships/hyperlink" Target="http://cs.wikipedia.org/wiki/Soubor:Frigolit_2008.jpg" TargetMode="External"/><Relationship Id="rId4" Type="http://schemas.openxmlformats.org/officeDocument/2006/relationships/hyperlink" Target="http://cs.wikipedia.org/wiki/Soubor:Vinyl_Einmalhandschuh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68425" y="2924944"/>
          <a:ext cx="6405925" cy="301987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VY_32_INOVACE_13A_16_Plasty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13A_CH9.roč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16.5.2013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 9.A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a procvičení učiva. Žáci se seznamují s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látkami odvozenými od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uhlovodíků –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plasty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DUM slouží také k zápisu.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4221088"/>
            <a:ext cx="8305800" cy="1152128"/>
          </a:xfrm>
        </p:spPr>
        <p:txBody>
          <a:bodyPr/>
          <a:lstStyle/>
          <a:p>
            <a:r>
              <a:rPr lang="cs-CZ" sz="4400" b="1" dirty="0" smtClean="0">
                <a:solidFill>
                  <a:schemeClr val="tx1"/>
                </a:solidFill>
              </a:rPr>
              <a:t>Látky vyrobené člověkem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0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Plasty = plastické hmoty </a:t>
            </a:r>
            <a:endParaRPr lang="cs-CZ" sz="80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dmin\AppData\Local\Microsoft\Windows\Temporary Internet Files\Content.IE5\FHTPFQ8J\MC9000301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4869160"/>
            <a:ext cx="1827886" cy="16861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Které látky okolo nás jsou vyrobené z plastů?</a:t>
            </a:r>
          </a:p>
          <a:p>
            <a:endParaRPr lang="cs-CZ" b="1" dirty="0" smtClean="0"/>
          </a:p>
          <a:p>
            <a:r>
              <a:rPr lang="cs-CZ" b="1" dirty="0" smtClean="0"/>
              <a:t>Plasty = velké množství syntetických nebo </a:t>
            </a:r>
            <a:r>
              <a:rPr lang="cs-CZ" b="1" dirty="0" err="1" smtClean="0"/>
              <a:t>polosyntetických</a:t>
            </a:r>
            <a:r>
              <a:rPr lang="cs-CZ" b="1" dirty="0" smtClean="0"/>
              <a:t> materiálů</a:t>
            </a:r>
          </a:p>
          <a:p>
            <a:endParaRPr lang="cs-CZ" b="1" dirty="0" smtClean="0"/>
          </a:p>
          <a:p>
            <a:r>
              <a:rPr lang="cs-CZ" b="1" dirty="0" smtClean="0"/>
              <a:t>Jsou formovány do předmětů, filmů nebo vláken</a:t>
            </a:r>
            <a:endParaRPr lang="cs-CZ" b="1" dirty="0" smtClean="0"/>
          </a:p>
          <a:p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Plasty – umělé hmoty</a:t>
            </a:r>
            <a:endParaRPr lang="cs-CZ" sz="5400" b="1" dirty="0"/>
          </a:p>
        </p:txBody>
      </p:sp>
      <p:pic>
        <p:nvPicPr>
          <p:cNvPr id="2050" name="Picture 2" descr="C:\Users\admin\AppData\Local\Microsoft\Windows\Temporary Internet Files\Content.IE5\VFK6XQHI\MC9000301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4581128"/>
            <a:ext cx="1827886" cy="16861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- vznikají reakcemi – např. polymerací</a:t>
            </a:r>
          </a:p>
          <a:p>
            <a:endParaRPr lang="cs-CZ" dirty="0" smtClean="0"/>
          </a:p>
          <a:p>
            <a:r>
              <a:rPr lang="cs-CZ" dirty="0" smtClean="0"/>
              <a:t>Polymerace – reakce, kdy z malých molekul vznikají velké molekuly tzv. makromolekuly (polymery)</a:t>
            </a:r>
          </a:p>
          <a:p>
            <a:r>
              <a:rPr lang="cs-CZ" dirty="0" smtClean="0"/>
              <a:t>V makromolekulách je vázáno několik set až tisíc atomů</a:t>
            </a:r>
          </a:p>
          <a:p>
            <a:endParaRPr lang="cs-CZ" dirty="0" smtClean="0"/>
          </a:p>
          <a:p>
            <a:r>
              <a:rPr lang="cs-CZ" dirty="0" smtClean="0"/>
              <a:t>Polymerace:</a:t>
            </a:r>
          </a:p>
          <a:p>
            <a:endParaRPr lang="cs-CZ" dirty="0" smtClean="0"/>
          </a:p>
          <a:p>
            <a:r>
              <a:rPr lang="cs-CZ" sz="3600" dirty="0" smtClean="0">
                <a:solidFill>
                  <a:srgbClr val="002060"/>
                </a:solidFill>
              </a:rPr>
              <a:t>n</a:t>
            </a:r>
            <a:r>
              <a:rPr lang="cs-CZ" sz="3600" dirty="0" smtClean="0">
                <a:solidFill>
                  <a:srgbClr val="002060"/>
                </a:solidFill>
              </a:rPr>
              <a:t> CH</a:t>
            </a:r>
            <a:r>
              <a:rPr lang="cs-CZ" sz="3600" baseline="-25000" dirty="0" smtClean="0">
                <a:solidFill>
                  <a:srgbClr val="002060"/>
                </a:solidFill>
              </a:rPr>
              <a:t>2</a:t>
            </a:r>
            <a:r>
              <a:rPr lang="cs-CZ" sz="3600" dirty="0" smtClean="0">
                <a:solidFill>
                  <a:srgbClr val="002060"/>
                </a:solidFill>
              </a:rPr>
              <a:t>=CH</a:t>
            </a:r>
            <a:r>
              <a:rPr lang="cs-CZ" sz="3600" baseline="-25000" dirty="0" smtClean="0">
                <a:solidFill>
                  <a:srgbClr val="002060"/>
                </a:solidFill>
              </a:rPr>
              <a:t>2</a:t>
            </a:r>
            <a:r>
              <a:rPr lang="cs-CZ" sz="3600" dirty="0" smtClean="0">
                <a:solidFill>
                  <a:srgbClr val="002060"/>
                </a:solidFill>
              </a:rPr>
              <a:t> </a:t>
            </a:r>
            <a:r>
              <a:rPr lang="cs-CZ" sz="3600" dirty="0" smtClean="0">
                <a:solidFill>
                  <a:srgbClr val="002060"/>
                </a:solidFill>
                <a:latin typeface="Times New Roman"/>
                <a:cs typeface="Times New Roman"/>
              </a:rPr>
              <a:t>→ -(- </a:t>
            </a:r>
            <a:r>
              <a:rPr lang="cs-CZ" sz="3600" dirty="0" err="1" smtClean="0">
                <a:solidFill>
                  <a:srgbClr val="002060"/>
                </a:solidFill>
                <a:latin typeface="Times New Roman"/>
                <a:cs typeface="Times New Roman"/>
              </a:rPr>
              <a:t>CH</a:t>
            </a:r>
            <a:r>
              <a:rPr lang="cs-CZ" sz="3600" baseline="-25000" dirty="0" err="1" smtClean="0">
                <a:solidFill>
                  <a:srgbClr val="002060"/>
                </a:solidFill>
                <a:latin typeface="Times New Roman"/>
                <a:cs typeface="Times New Roman"/>
              </a:rPr>
              <a:t>2</a:t>
            </a:r>
            <a:r>
              <a:rPr lang="cs-CZ" sz="3600" dirty="0" smtClean="0">
                <a:solidFill>
                  <a:srgbClr val="002060"/>
                </a:solidFill>
                <a:latin typeface="Times New Roman"/>
                <a:cs typeface="Times New Roman"/>
              </a:rPr>
              <a:t> – </a:t>
            </a:r>
            <a:r>
              <a:rPr lang="cs-CZ" sz="3600" dirty="0" err="1" smtClean="0">
                <a:solidFill>
                  <a:srgbClr val="002060"/>
                </a:solidFill>
                <a:latin typeface="Times New Roman"/>
                <a:cs typeface="Times New Roman"/>
              </a:rPr>
              <a:t>CH</a:t>
            </a:r>
            <a:r>
              <a:rPr lang="cs-CZ" sz="3600" baseline="-25000" dirty="0" err="1" smtClean="0">
                <a:solidFill>
                  <a:srgbClr val="002060"/>
                </a:solidFill>
                <a:latin typeface="Times New Roman"/>
                <a:cs typeface="Times New Roman"/>
              </a:rPr>
              <a:t>2</a:t>
            </a:r>
            <a:r>
              <a:rPr lang="cs-CZ" sz="3600" dirty="0" smtClean="0">
                <a:solidFill>
                  <a:srgbClr val="002060"/>
                </a:solidFill>
                <a:latin typeface="Times New Roman"/>
                <a:cs typeface="Times New Roman"/>
              </a:rPr>
              <a:t> )- </a:t>
            </a:r>
            <a:r>
              <a:rPr lang="cs-CZ" sz="3600" baseline="-25000" dirty="0" smtClean="0">
                <a:solidFill>
                  <a:srgbClr val="002060"/>
                </a:solidFill>
                <a:latin typeface="Times New Roman"/>
                <a:cs typeface="Times New Roman"/>
              </a:rPr>
              <a:t>n</a:t>
            </a:r>
            <a:r>
              <a:rPr lang="cs-CZ" sz="3600" dirty="0" smtClean="0">
                <a:solidFill>
                  <a:srgbClr val="002060"/>
                </a:solidFill>
                <a:latin typeface="Times New Roman"/>
                <a:cs typeface="Times New Roman"/>
              </a:rPr>
              <a:t> </a:t>
            </a:r>
            <a:endParaRPr lang="cs-CZ" sz="3600" dirty="0" smtClean="0">
              <a:solidFill>
                <a:srgbClr val="002060"/>
              </a:solidFill>
            </a:endParaRPr>
          </a:p>
          <a:p>
            <a:endParaRPr lang="cs-CZ" dirty="0" smtClean="0">
              <a:solidFill>
                <a:srgbClr val="002060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/>
              <a:t>Plasty – vznik (výroba) </a:t>
            </a:r>
            <a:endParaRPr lang="cs-CZ" sz="6000" b="1" u="sng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779912" y="5589240"/>
            <a:ext cx="288032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6444208" y="5589240"/>
            <a:ext cx="288032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83568" y="5877272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Ethylen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95936" y="5877272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Polyethylen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31840" y="3861048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FF00"/>
                </a:solidFill>
              </a:rPr>
              <a:t>Z monomeru vznikne polymer</a:t>
            </a:r>
            <a:endParaRPr lang="cs-CZ" sz="2400" i="1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228184" y="4149080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err="1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Mer</a:t>
            </a:r>
            <a:r>
              <a:rPr lang="cs-CZ" sz="2400" b="1" i="1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 = část</a:t>
            </a:r>
          </a:p>
          <a:p>
            <a:r>
              <a:rPr lang="cs-CZ" sz="2400" b="1" i="1" dirty="0" err="1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Poly</a:t>
            </a:r>
            <a:r>
              <a:rPr lang="cs-CZ" sz="2400" b="1" i="1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- = mnoho</a:t>
            </a:r>
            <a:endParaRPr lang="cs-CZ" sz="2400" b="1" i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3075" name="Picture 3" descr="C:\Users\admin\AppData\Local\Microsoft\Windows\Temporary Internet Files\Content.IE5\VFK6XQHI\MC9000301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5146024"/>
            <a:ext cx="1683870" cy="155330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Polyethylen</a:t>
            </a:r>
            <a:r>
              <a:rPr lang="cs-CZ" dirty="0" smtClean="0"/>
              <a:t> PE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/>
              <a:t>Významné plasty</a:t>
            </a:r>
            <a:endParaRPr lang="cs-CZ" sz="5400" b="1" u="sng" dirty="0"/>
          </a:p>
        </p:txBody>
      </p:sp>
      <p:pic>
        <p:nvPicPr>
          <p:cNvPr id="4" name="Obrázek 3" descr="200px-Plastic-recyc-02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16216" y="476672"/>
            <a:ext cx="1905000" cy="1905000"/>
          </a:xfrm>
          <a:prstGeom prst="rect">
            <a:avLst/>
          </a:prstGeom>
        </p:spPr>
      </p:pic>
      <p:pic>
        <p:nvPicPr>
          <p:cNvPr id="4098" name="Picture 2" descr="C:\Users\admin\AppData\Local\Microsoft\Windows\Temporary Internet Files\Content.IE5\JFU6SW4V\MC9004375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492896"/>
            <a:ext cx="2209156" cy="223224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300192" y="2492896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Recyklační symbol  pro PE</a:t>
            </a:r>
            <a:endParaRPr lang="cs-CZ" sz="2400" i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71800" y="2060848"/>
            <a:ext cx="352839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FFFF00"/>
                </a:solidFill>
              </a:rPr>
              <a:t>Vlastnosti:</a:t>
            </a:r>
            <a:r>
              <a:rPr lang="cs-CZ" sz="2400" b="1" dirty="0" smtClean="0">
                <a:solidFill>
                  <a:srgbClr val="FFFF00"/>
                </a:solidFill>
              </a:rPr>
              <a:t> pevný, odolný proti vodě, chemikáliím, mrazu, zahříváním se dá svařovat 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31840" y="4293096"/>
            <a:ext cx="540059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>
                <a:solidFill>
                  <a:srgbClr val="FFC000"/>
                </a:solidFill>
              </a:rPr>
              <a:t>Použití: výroba hadic, sáčků, lahví, nádob odolávajících kyselinám</a:t>
            </a:r>
            <a:endParaRPr lang="cs-CZ" sz="3600" i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>
              <a:solidFill>
                <a:srgbClr val="FFC000"/>
              </a:solidFill>
            </a:endParaRPr>
          </a:p>
          <a:p>
            <a:r>
              <a:rPr lang="cs-CZ" b="1" dirty="0" smtClean="0">
                <a:solidFill>
                  <a:srgbClr val="FFC000"/>
                </a:solidFill>
              </a:rPr>
              <a:t>Vlastnosti podobné jako </a:t>
            </a:r>
            <a:r>
              <a:rPr lang="cs-CZ" b="1" dirty="0" err="1" smtClean="0">
                <a:solidFill>
                  <a:srgbClr val="FFC000"/>
                </a:solidFill>
              </a:rPr>
              <a:t>polyethylen</a:t>
            </a:r>
            <a:endParaRPr lang="cs-CZ" b="1" dirty="0" smtClean="0">
              <a:solidFill>
                <a:srgbClr val="FFC000"/>
              </a:solidFill>
            </a:endParaRPr>
          </a:p>
          <a:p>
            <a:r>
              <a:rPr lang="cs-CZ" b="1" dirty="0" smtClean="0">
                <a:solidFill>
                  <a:srgbClr val="FFC000"/>
                </a:solidFill>
              </a:rPr>
              <a:t>Použití: výroba textilních vláken, lan, provazů, nádob, kelímků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Polypropylen  PP</a:t>
            </a:r>
            <a:endParaRPr lang="cs-CZ" b="1" u="sng" dirty="0"/>
          </a:p>
        </p:txBody>
      </p:sp>
      <p:pic>
        <p:nvPicPr>
          <p:cNvPr id="4" name="Obrázek 3" descr="220px-Polypropylene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96136" y="332655"/>
            <a:ext cx="2671564" cy="1724373"/>
          </a:xfrm>
          <a:prstGeom prst="rect">
            <a:avLst/>
          </a:prstGeom>
        </p:spPr>
      </p:pic>
      <p:pic>
        <p:nvPicPr>
          <p:cNvPr id="5" name="Obrázek 4" descr="220px-Mint_box_polypropylene_lid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91880" y="3212976"/>
            <a:ext cx="2450171" cy="3396828"/>
          </a:xfrm>
          <a:prstGeom prst="rect">
            <a:avLst/>
          </a:prstGeom>
        </p:spPr>
      </p:pic>
      <p:pic>
        <p:nvPicPr>
          <p:cNvPr id="5122" name="Picture 2" descr="C:\Users\admin\AppData\Local\Microsoft\Windows\Temporary Internet Files\Content.IE5\VFK6XQHI\MC90003019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280" y="4941168"/>
            <a:ext cx="1827886" cy="16861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524000"/>
            <a:ext cx="8964488" cy="4572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Vlastnosti: odolný vůči chemikáliím, snadno se zpracovává, uvolňuje chlor – zdraví škodlivé</a:t>
            </a:r>
          </a:p>
          <a:p>
            <a:endParaRPr lang="cs-CZ" sz="2800" dirty="0" smtClean="0"/>
          </a:p>
          <a:p>
            <a:r>
              <a:rPr lang="cs-CZ" sz="2800" dirty="0" smtClean="0"/>
              <a:t>Použití: podlahové krytiny, hračky, pláštěnky, ubrusy…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u="sng" dirty="0" smtClean="0"/>
              <a:t>Polyvinylchlorid  PVC</a:t>
            </a:r>
            <a:endParaRPr lang="cs-CZ" sz="4800" b="1" u="sng" dirty="0"/>
          </a:p>
        </p:txBody>
      </p:sp>
      <p:pic>
        <p:nvPicPr>
          <p:cNvPr id="4" name="Obrázek 3" descr="200px-Vinyl_Einmalhandschuh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4005064"/>
            <a:ext cx="3308085" cy="2481064"/>
          </a:xfrm>
          <a:prstGeom prst="rect">
            <a:avLst/>
          </a:prstGeom>
        </p:spPr>
      </p:pic>
      <p:pic>
        <p:nvPicPr>
          <p:cNvPr id="6146" name="Picture 2" descr="C:\Users\admin\AppData\Local\Microsoft\Windows\Temporary Internet Files\Content.IE5\VFK6XQHI\MC90003019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4725144"/>
            <a:ext cx="1827886" cy="16861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Pevný, tvrdý, v organických rozpouštědlech rozpustný, dobrý izolant</a:t>
            </a:r>
          </a:p>
          <a:p>
            <a:endParaRPr lang="cs-CZ" dirty="0" smtClean="0"/>
          </a:p>
          <a:p>
            <a:r>
              <a:rPr lang="cs-CZ" dirty="0" smtClean="0"/>
              <a:t>Použití: užitkové předměty – prkénka, skříňky, struhadla, hračky</a:t>
            </a:r>
          </a:p>
          <a:p>
            <a:r>
              <a:rPr lang="cs-CZ" dirty="0" smtClean="0"/>
              <a:t>Lehčený PS – izolační a obalový materiál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/>
              <a:t>Polystyren  PS</a:t>
            </a:r>
            <a:endParaRPr lang="cs-CZ" sz="5400" b="1" u="sng" dirty="0"/>
          </a:p>
        </p:txBody>
      </p:sp>
      <p:pic>
        <p:nvPicPr>
          <p:cNvPr id="4" name="Obrázek 3" descr="220px-Foam_Peanut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4293096"/>
            <a:ext cx="2491733" cy="1868800"/>
          </a:xfrm>
          <a:prstGeom prst="rect">
            <a:avLst/>
          </a:prstGeom>
        </p:spPr>
      </p:pic>
      <p:pic>
        <p:nvPicPr>
          <p:cNvPr id="5" name="Obrázek 4" descr="220px-Frigolit_200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80112" y="4149080"/>
            <a:ext cx="2794000" cy="20955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23528" y="6237312"/>
            <a:ext cx="36724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rgbClr val="FFC000"/>
                </a:solidFill>
              </a:rPr>
              <a:t>Polystyrenové granule</a:t>
            </a:r>
            <a:endParaRPr lang="cs-CZ" sz="2000" b="1" i="1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16016" y="6237312"/>
            <a:ext cx="4427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C000"/>
                </a:solidFill>
              </a:rPr>
              <a:t>Polystyrenová deska - izolace</a:t>
            </a:r>
            <a:endParaRPr lang="cs-CZ" sz="2400" i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 smtClean="0"/>
              <a:t>Náhražka přírodních vláken</a:t>
            </a:r>
          </a:p>
          <a:p>
            <a:r>
              <a:rPr lang="cs-CZ" sz="2800" b="1" dirty="0" smtClean="0"/>
              <a:t>Pevnější a odolnější než přírodní</a:t>
            </a:r>
          </a:p>
          <a:p>
            <a:r>
              <a:rPr lang="cs-CZ" sz="2800" b="1" dirty="0" smtClean="0"/>
              <a:t>Polyamidová vlákna: silon</a:t>
            </a:r>
          </a:p>
          <a:p>
            <a:r>
              <a:rPr lang="cs-CZ" sz="2800" b="1" dirty="0" smtClean="0"/>
              <a:t>Polyesterová vlákna PES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Jaké je použití těchto vláken?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u="sng" dirty="0" smtClean="0"/>
              <a:t>Syntetická vlákna</a:t>
            </a:r>
            <a:endParaRPr lang="cs-CZ" sz="48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2492896"/>
            <a:ext cx="32403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C000"/>
                </a:solidFill>
              </a:rPr>
              <a:t>Jaká je nevýhoda a nevýhoda umělých vláken při použití na oblečení?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4581128"/>
            <a:ext cx="51845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Použití: nemačkavé tkaniny, punčochy, oděvy, dekorační látky….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84168" y="3933056"/>
            <a:ext cx="305983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Nevýhoda: nepropouštějí vzduch a vodní páru – vznik kožních chorob</a:t>
            </a:r>
            <a:endParaRPr lang="cs-CZ" sz="2400" b="1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51720" y="5589240"/>
            <a:ext cx="37444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00FFFF"/>
                </a:solidFill>
              </a:rPr>
              <a:t>Výhoda: nemačkavá, pružná, </a:t>
            </a:r>
            <a:r>
              <a:rPr lang="cs-CZ" sz="2400" i="1" dirty="0" err="1" smtClean="0">
                <a:solidFill>
                  <a:srgbClr val="00FFFF"/>
                </a:solidFill>
              </a:rPr>
              <a:t>rychloschnoucí</a:t>
            </a:r>
            <a:endParaRPr lang="cs-CZ" sz="2400" i="1" dirty="0">
              <a:solidFill>
                <a:srgbClr val="00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539552" y="2996952"/>
          <a:ext cx="7992888" cy="3446146"/>
        </p:xfrm>
        <a:graphic>
          <a:graphicData uri="http://schemas.openxmlformats.org/drawingml/2006/table">
            <a:tbl>
              <a:tblPr firstRow="1" firstCol="1" bandRow="1"/>
              <a:tblGrid>
                <a:gridCol w="1168945"/>
                <a:gridCol w="175565"/>
                <a:gridCol w="6648378"/>
              </a:tblGrid>
              <a:tr h="19549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USER:TOMIA. </a:t>
                      </a:r>
                      <a:r>
                        <a:rPr kumimoji="0" lang="pl-PL" sz="1100" b="0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www.wikipedie.cz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19.5.2013]. Dostupný na WWW: 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  <a:hlinkClick r:id="rId2"/>
                        </a:rPr>
                        <a:t>http://cs.wikipedia.org/wiki/Soubor:Plastic-recyc-02.svg</a:t>
                      </a:r>
                      <a:endParaRPr kumimoji="0" lang="pl-PL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ZEPTOMOON. </a:t>
                      </a:r>
                      <a:r>
                        <a:rPr kumimoji="0" lang="pl-PL" sz="1100" b="0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www.wikipedie.cz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19.5.2013]. Dostupný na WWW: 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http://cs.wikipedia.org/wiki/Soubor:Mint_box_polypropylene_lid.JPG</a:t>
                      </a:r>
                      <a:endParaRPr kumimoji="0" lang="pl-PL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WERNEUCHEN. </a:t>
                      </a:r>
                      <a:r>
                        <a:rPr kumimoji="0" lang="pl-PL" sz="1100" b="0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www.wikipedie.cz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19.5.2013]. Dostupný na WWW: 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http://cs.wikipedia.org/wiki/Soubor:Vinyl_Einmalhandschuhe.JPG</a:t>
                      </a:r>
                      <a:endParaRPr kumimoji="0" lang="pl-PL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HOLGER.ELLGAARD. </a:t>
                      </a:r>
                      <a:r>
                        <a:rPr kumimoji="0" lang="pl-PL" sz="1100" b="0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www.wikipedie.cz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19.5.2013]. Dostupný na WWW: 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http://cs.wikipedia.org/wiki/Soubor:Frigolit_2008.jpg</a:t>
                      </a:r>
                      <a:endParaRPr kumimoji="0" lang="pl-PL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ALEX FLURY. </a:t>
                      </a:r>
                      <a:r>
                        <a:rPr kumimoji="0" lang="pl-PL" sz="1100" b="0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www.wikipedie.cz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19.5.2013]. Dostupný na WWW: 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  <a:hlinkClick r:id="rId6"/>
                        </a:rPr>
                        <a:t>http://cs.wikipedia.org/wiki/Soubor:Foam_Peanuts.jpg</a:t>
                      </a:r>
                      <a:endParaRPr kumimoji="0" lang="pl-PL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kumimoji="0" lang="cs-CZ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Ostatní obrázky </a:t>
                      </a:r>
                      <a:r>
                        <a:rPr kumimoji="0" lang="cs-CZ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jsou použity z galerie Microsoft office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kumimoji="0" lang="cs-CZ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541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541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06084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3275856" y="3356992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1203</TotalTime>
  <Words>369</Words>
  <Application>Microsoft Office PowerPoint</Application>
  <PresentationFormat>Předvádění na obrazovce (4:3)</PresentationFormat>
  <Paragraphs>98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Papír</vt:lpstr>
      <vt:lpstr>Snímek 1</vt:lpstr>
      <vt:lpstr>Plasty = plastické hmoty </vt:lpstr>
      <vt:lpstr>Plasty – umělé hmoty</vt:lpstr>
      <vt:lpstr>Plasty – vznik (výroba) </vt:lpstr>
      <vt:lpstr>Významné plasty</vt:lpstr>
      <vt:lpstr>Polypropylen  PP</vt:lpstr>
      <vt:lpstr>Polyvinylchlorid  PVC</vt:lpstr>
      <vt:lpstr>Polystyren  PS</vt:lpstr>
      <vt:lpstr>Syntetická vlákna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ARENY</dc:title>
  <dc:creator>admin</dc:creator>
  <cp:lastModifiedBy>admin</cp:lastModifiedBy>
  <cp:revision>117</cp:revision>
  <dcterms:created xsi:type="dcterms:W3CDTF">2013-04-08T19:19:27Z</dcterms:created>
  <dcterms:modified xsi:type="dcterms:W3CDTF">2013-05-19T10:57:16Z</dcterms:modified>
</cp:coreProperties>
</file>