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0" r:id="rId1"/>
  </p:sldMasterIdLst>
  <p:notesMasterIdLst>
    <p:notesMasterId r:id="rId11"/>
  </p:notesMasterIdLst>
  <p:handoutMasterIdLst>
    <p:handoutMasterId r:id="rId12"/>
  </p:handoutMasterIdLst>
  <p:sldIdLst>
    <p:sldId id="266" r:id="rId2"/>
    <p:sldId id="265" r:id="rId3"/>
    <p:sldId id="259" r:id="rId4"/>
    <p:sldId id="260" r:id="rId5"/>
    <p:sldId id="261" r:id="rId6"/>
    <p:sldId id="262" r:id="rId7"/>
    <p:sldId id="263" r:id="rId8"/>
    <p:sldId id="264" r:id="rId9"/>
    <p:sldId id="258" r:id="rId10"/>
  </p:sldIdLst>
  <p:sldSz cx="9144000" cy="6858000" type="screen4x3"/>
  <p:notesSz cx="9723438" cy="6858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89789" autoAdjust="0"/>
  </p:normalViewPr>
  <p:slideViewPr>
    <p:cSldViewPr>
      <p:cViewPr>
        <p:scale>
          <a:sx n="74" d="100"/>
          <a:sy n="74" d="100"/>
        </p:scale>
        <p:origin x="-1266" y="23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421349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quarter" idx="1"/>
          </p:nvPr>
        </p:nvSpPr>
        <p:spPr>
          <a:xfrm>
            <a:off x="5507698" y="0"/>
            <a:ext cx="421349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DABF56E-5851-4BFE-87B0-E902D78DE3BC}" type="datetimeFigureOut">
              <a:rPr lang="cs-CZ" smtClean="0"/>
              <a:pPr/>
              <a:t>13.3.2012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2"/>
          </p:nvPr>
        </p:nvSpPr>
        <p:spPr>
          <a:xfrm>
            <a:off x="0" y="6513909"/>
            <a:ext cx="4213490" cy="3429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3"/>
          </p:nvPr>
        </p:nvSpPr>
        <p:spPr>
          <a:xfrm>
            <a:off x="5507698" y="6513909"/>
            <a:ext cx="4213490" cy="3429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6F6C89A-844A-4C7B-B6F0-967C91740B60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46906677"/>
      </p:ext>
    </p:extLst>
  </p:cSld>
  <p:clrMap bg1="lt1" tx1="dk1" bg2="lt2" tx2="dk2" accent1="accent1" accent2="accent2" accent3="accent3" accent4="accent4" accent5="accent5" accent6="accent6" hlink="hlink" folHlink="folHlink"/>
  <p:hf sldNum="0" hd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421349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5507698" y="0"/>
            <a:ext cx="421349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0F4B3C5-9FB4-403B-ACC2-89905E69562F}" type="datetimeFigureOut">
              <a:rPr lang="cs-CZ" smtClean="0"/>
              <a:pPr/>
              <a:t>13.3.2012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3148013" y="514350"/>
            <a:ext cx="3427412" cy="25717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972344" y="3257550"/>
            <a:ext cx="7778750" cy="30861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6513909"/>
            <a:ext cx="4213490" cy="3429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5507698" y="6513909"/>
            <a:ext cx="4213490" cy="3429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7BF46F9-9F01-48D2-845F-98181578336E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0220804"/>
      </p:ext>
    </p:extLst>
  </p:cSld>
  <p:clrMap bg1="lt1" tx1="dk1" bg2="lt2" tx2="dk2" accent1="accent1" accent2="accent2" accent3="accent3" accent4="accent4" accent5="accent5" accent6="accent6" hlink="hlink" folHlink="folHlink"/>
  <p:hf sldNum="0" hd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>
          <a:xfrm>
            <a:off x="3148013" y="514350"/>
            <a:ext cx="3427412" cy="2571750"/>
          </a:xfrm>
        </p:spPr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 smtClean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endParaRPr lang="cs-CZ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i="1" dirty="0" smtClean="0"/>
              <a:t>Žák vysvětlí každý bod a určí správnost.</a:t>
            </a:r>
            <a:endParaRPr lang="cs-CZ" i="1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4678755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i="1" dirty="0" smtClean="0"/>
              <a:t>Žák vysvětlí každý bod a určí správnost.</a:t>
            </a:r>
            <a:endParaRPr lang="cs-CZ" i="1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06097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i="1" dirty="0" smtClean="0"/>
              <a:t>Žák vysvětlí každý bod a určí správnost.</a:t>
            </a:r>
            <a:endParaRPr lang="cs-CZ" i="1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5094443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>
          <a:xfrm>
            <a:off x="3148013" y="514350"/>
            <a:ext cx="3427412" cy="2571750"/>
          </a:xfrm>
        </p:spPr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2215276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6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EB1F06-C000-440E-9C99-2CA2E5315374}" type="datetime1">
              <a:rPr lang="cs-CZ" smtClean="0"/>
              <a:pPr/>
              <a:t>13.3.2012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Moderní škola 2011, CZ.1.07/1.4.00/21.1692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44A175-1D81-4A93-9209-32201DB1E48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8177469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3B8C61-CA0A-4EE0-B796-6BA3E31D3DED}" type="datetime1">
              <a:rPr lang="cs-CZ" smtClean="0"/>
              <a:pPr/>
              <a:t>13.3.2012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Moderní škola 2011, CZ.1.07/1.4.00/21.1692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44A175-1D81-4A93-9209-32201DB1E48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5881921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4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3C6299-46CF-4544-B57E-18DA917B92F1}" type="datetime1">
              <a:rPr lang="cs-CZ" smtClean="0"/>
              <a:pPr/>
              <a:t>13.3.2012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Moderní škola 2011, CZ.1.07/1.4.00/21.1692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44A175-1D81-4A93-9209-32201DB1E48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5500588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F79F0E-D906-4840-90E9-292085347511}" type="datetime1">
              <a:rPr lang="cs-CZ" smtClean="0"/>
              <a:pPr/>
              <a:t>13.3.2012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Moderní škola 2011, CZ.1.07/1.4.00/21.1692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44A175-1D81-4A93-9209-32201DB1E48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0164917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1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1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6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6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23110F-5EAD-4F9B-8723-859CAE075D97}" type="datetime1">
              <a:rPr lang="cs-CZ" smtClean="0"/>
              <a:pPr/>
              <a:t>13.3.2012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Moderní škola 2011, CZ.1.07/1.4.00/21.1692</a:t>
            </a:r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44A175-1D81-4A93-9209-32201DB1E48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377262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F6D48E-F013-4915-B344-401A5EE12E76}" type="datetime1">
              <a:rPr lang="cs-CZ" smtClean="0"/>
              <a:pPr/>
              <a:t>13.3.2012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Moderní škola 2011, CZ.1.07/1.4.00/21.1692</a:t>
            </a: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44A175-1D81-4A93-9209-32201DB1E48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0971440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6639FB-2B08-4423-89EE-465712EA19DC}" type="datetime1">
              <a:rPr lang="cs-CZ" smtClean="0"/>
              <a:pPr/>
              <a:t>13.3.2012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Moderní škola 2011, CZ.1.07/1.4.00/21.1692</a:t>
            </a:r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44A175-1D81-4A93-9209-32201DB1E48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1361357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1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1"/>
            <a:ext cx="5111751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1" y="1435101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C4FD4F-AB44-4828-B20D-BAB465DA3449}" type="datetime1">
              <a:rPr lang="cs-CZ" smtClean="0"/>
              <a:pPr/>
              <a:t>13.3.2012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Moderní škola 2011, CZ.1.07/1.4.00/21.1692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44A175-1D81-4A93-9209-32201DB1E48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9121549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1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9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D9042E-BCED-4971-ACD0-B31A49841266}" type="datetime1">
              <a:rPr lang="cs-CZ" smtClean="0"/>
              <a:pPr/>
              <a:t>13.3.2012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Moderní škola 2011, CZ.1.07/1.4.00/21.1692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44A175-1D81-4A93-9209-32201DB1E48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027507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93E70E-5C07-4550-B469-BE72EA1D84B9}" type="datetime1">
              <a:rPr lang="cs-CZ" smtClean="0"/>
              <a:pPr/>
              <a:t>13.3.2012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Moderní škola 2011, CZ.1.07/1.4.00/21.1692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44A175-1D81-4A93-9209-32201DB1E48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6931225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4B1C4C-C5F2-4E2D-BA89-EB5F1B132F8B}" type="datetime1">
              <a:rPr lang="cs-CZ" smtClean="0"/>
              <a:pPr/>
              <a:t>13.3.2012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Moderní škola 2011, CZ.1.07/1.4.00/21.1692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44A175-1D81-4A93-9209-32201DB1E48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7410779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1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1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C341E0A-7DF9-4AC3-970D-C5BA6ED94BE1}" type="datetime1">
              <a:rPr lang="cs-CZ" smtClean="0"/>
              <a:pPr/>
              <a:t>13.3.2012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1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cs-CZ" smtClean="0"/>
              <a:t>Moderní škola 2011, CZ.1.07/1.4.00/21.1692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1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144A175-1D81-4A93-9209-32201DB1E48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0223618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hf sldNum="0" hd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wm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wmf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png"/><Relationship Id="rId5" Type="http://schemas.openxmlformats.org/officeDocument/2006/relationships/image" Target="../media/image6.wmf"/><Relationship Id="rId4" Type="http://schemas.openxmlformats.org/officeDocument/2006/relationships/image" Target="../media/image5.wm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wm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wmf"/><Relationship Id="rId7" Type="http://schemas.openxmlformats.org/officeDocument/2006/relationships/image" Target="../media/image13.wmf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wmf"/><Relationship Id="rId5" Type="http://schemas.openxmlformats.org/officeDocument/2006/relationships/image" Target="../media/image11.wmf"/><Relationship Id="rId4" Type="http://schemas.openxmlformats.org/officeDocument/2006/relationships/image" Target="../media/image10.wm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4.wmf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wmf"/><Relationship Id="rId3" Type="http://schemas.openxmlformats.org/officeDocument/2006/relationships/image" Target="../media/image6.wmf"/><Relationship Id="rId7" Type="http://schemas.openxmlformats.org/officeDocument/2006/relationships/image" Target="../media/image18.wmf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7.wmf"/><Relationship Id="rId5" Type="http://schemas.openxmlformats.org/officeDocument/2006/relationships/image" Target="../media/image16.gif"/><Relationship Id="rId4" Type="http://schemas.openxmlformats.org/officeDocument/2006/relationships/image" Target="../media/image15.wmf"/><Relationship Id="rId9" Type="http://schemas.openxmlformats.org/officeDocument/2006/relationships/image" Target="../media/image19.wm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0" y="1700808"/>
            <a:ext cx="9144000" cy="4320480"/>
          </a:xfrm>
        </p:spPr>
        <p:txBody>
          <a:bodyPr>
            <a:normAutofit lnSpcReduction="10000"/>
          </a:bodyPr>
          <a:lstStyle/>
          <a:p>
            <a:endParaRPr lang="cs-CZ" sz="1500" dirty="0" smtClean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r>
              <a:rPr lang="cs-CZ" sz="150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Člověk a zdraví</a:t>
            </a:r>
          </a:p>
          <a:p>
            <a:endParaRPr lang="cs-CZ" sz="1500" dirty="0" smtClean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r>
              <a:rPr lang="cs-CZ" sz="150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Výchova ke zdraví</a:t>
            </a:r>
          </a:p>
          <a:p>
            <a:endParaRPr lang="cs-CZ" sz="150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r>
              <a:rPr lang="cs-CZ" sz="150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Výchova ke zdraví</a:t>
            </a:r>
            <a:endParaRPr lang="cs-CZ" sz="150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endParaRPr lang="cs-CZ" sz="150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r>
              <a:rPr lang="cs-CZ" sz="150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Hygienické návyky</a:t>
            </a:r>
            <a:endParaRPr lang="cs-CZ" sz="150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r>
              <a:rPr lang="cs-CZ" sz="150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</a:p>
          <a:p>
            <a:r>
              <a:rPr lang="cs-CZ" sz="150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VY_32_INOVACE_16</a:t>
            </a:r>
            <a:endParaRPr lang="cs-CZ" sz="150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endParaRPr lang="cs-CZ" sz="1500" dirty="0" smtClean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r>
              <a:rPr lang="cs-CZ" sz="150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Sada 8</a:t>
            </a:r>
          </a:p>
          <a:p>
            <a:endParaRPr lang="cs-CZ" sz="1500" dirty="0" smtClean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r>
              <a:rPr lang="cs-CZ" sz="150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Základní škola T. G. Masaryka, Český Krumlov, T. G. Masaryka 213</a:t>
            </a:r>
          </a:p>
          <a:p>
            <a:endParaRPr lang="cs-CZ" sz="1500" dirty="0" smtClean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r>
              <a:rPr lang="cs-CZ" sz="150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Vypracovala: </a:t>
            </a:r>
            <a:r>
              <a:rPr lang="cs-CZ" sz="150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M</a:t>
            </a:r>
            <a:r>
              <a:rPr lang="cs-CZ" sz="150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gr. Zlatuše Petříková, 08 - 2011</a:t>
            </a:r>
          </a:p>
          <a:p>
            <a:endParaRPr lang="cs-CZ" dirty="0" smtClean="0"/>
          </a:p>
          <a:p>
            <a:endParaRPr lang="cs-CZ" dirty="0"/>
          </a:p>
        </p:txBody>
      </p:sp>
      <p:pic>
        <p:nvPicPr>
          <p:cNvPr id="3075" name="Picture 3" descr="F:\Šablony 2010\TVORBA MATERIÁLŮ\vzorové hodiny\opvk_hor_zakladni_logolink_bar_cz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868488" y="332656"/>
            <a:ext cx="5407025" cy="1046163"/>
          </a:xfrm>
          <a:prstGeom prst="rect">
            <a:avLst/>
          </a:prstGeom>
          <a:noFill/>
        </p:spPr>
      </p:pic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>
                <a:solidFill>
                  <a:prstClr val="black">
                    <a:tint val="75000"/>
                  </a:prstClr>
                </a:solidFill>
              </a:rPr>
              <a:t>Moderní škola 2011, CZ.1.07/1.4.00/21.1692</a:t>
            </a: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576408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Moderní škola 2011, CZ.1.07/1.4.00/21.1692</a:t>
            </a:r>
            <a:endParaRPr lang="cs-CZ"/>
          </a:p>
        </p:txBody>
      </p:sp>
      <p:sp>
        <p:nvSpPr>
          <p:cNvPr id="5" name="Obdélník 4"/>
          <p:cNvSpPr/>
          <p:nvPr/>
        </p:nvSpPr>
        <p:spPr>
          <a:xfrm>
            <a:off x="683568" y="1052736"/>
            <a:ext cx="7920880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5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Předmět</a:t>
            </a:r>
            <a:r>
              <a:rPr lang="cs-CZ" sz="1500" dirty="0">
                <a:latin typeface="Tahoma" pitchFamily="34" charset="0"/>
                <a:ea typeface="Tahoma" pitchFamily="34" charset="0"/>
                <a:cs typeface="Tahoma" pitchFamily="34" charset="0"/>
              </a:rPr>
              <a:t>: </a:t>
            </a:r>
            <a:r>
              <a:rPr lang="cs-CZ" sz="15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Výchova ke zdraví, příp. Já a svět. </a:t>
            </a:r>
          </a:p>
          <a:p>
            <a:r>
              <a:rPr lang="cs-CZ" sz="15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(Vzhledem k důležitosti tématu je možné zařadit materiál i do jiné hodiny, např. ČJ, VV.)</a:t>
            </a:r>
            <a:endParaRPr lang="cs-CZ" sz="1500" dirty="0"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r>
              <a:rPr lang="cs-CZ" sz="15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Ročník: 1.stupeň </a:t>
            </a:r>
            <a:r>
              <a:rPr lang="cs-CZ" sz="15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a nižší ročníky 2.stupně</a:t>
            </a:r>
            <a:endParaRPr lang="cs-CZ" sz="1500" dirty="0"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r>
              <a:rPr lang="cs-CZ" sz="1500" dirty="0">
                <a:latin typeface="Tahoma" pitchFamily="34" charset="0"/>
                <a:ea typeface="Tahoma" pitchFamily="34" charset="0"/>
                <a:cs typeface="Tahoma" pitchFamily="34" charset="0"/>
              </a:rPr>
              <a:t>Využití materiálu: </a:t>
            </a:r>
            <a:r>
              <a:rPr lang="cs-CZ" sz="15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připomenutí hygienických návyků</a:t>
            </a:r>
          </a:p>
          <a:p>
            <a:r>
              <a:rPr lang="cs-CZ" sz="15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Forma </a:t>
            </a:r>
            <a:r>
              <a:rPr lang="cs-CZ" sz="1500" dirty="0">
                <a:latin typeface="Tahoma" pitchFamily="34" charset="0"/>
                <a:ea typeface="Tahoma" pitchFamily="34" charset="0"/>
                <a:cs typeface="Tahoma" pitchFamily="34" charset="0"/>
              </a:rPr>
              <a:t>výuky</a:t>
            </a:r>
            <a:r>
              <a:rPr lang="cs-CZ" sz="15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: společný rozhovor, metodické poznámky viz zápatí jednotlivých snímků</a:t>
            </a:r>
            <a:endParaRPr lang="cs-CZ" sz="1500" dirty="0"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r>
              <a:rPr lang="cs-CZ" sz="1500" dirty="0">
                <a:latin typeface="Tahoma" pitchFamily="34" charset="0"/>
                <a:ea typeface="Tahoma" pitchFamily="34" charset="0"/>
                <a:cs typeface="Tahoma" pitchFamily="34" charset="0"/>
              </a:rPr>
              <a:t>Pomůcky: počítač, dataprojektor</a:t>
            </a:r>
          </a:p>
        </p:txBody>
      </p:sp>
      <p:pic>
        <p:nvPicPr>
          <p:cNvPr id="6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9" y="6381329"/>
            <a:ext cx="530225" cy="274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30053567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Moderní škola 2011, CZ.1.07/1.4.00/21.1692</a:t>
            </a:r>
            <a:endParaRPr lang="cs-CZ"/>
          </a:p>
        </p:txBody>
      </p:sp>
      <p:pic>
        <p:nvPicPr>
          <p:cNvPr id="5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3529" y="6381329"/>
            <a:ext cx="530225" cy="274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6" name="TextovéPole 5"/>
          <p:cNvSpPr txBox="1"/>
          <p:nvPr/>
        </p:nvSpPr>
        <p:spPr>
          <a:xfrm>
            <a:off x="818677" y="980728"/>
            <a:ext cx="7462662" cy="769441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sz="4400" b="1" dirty="0" smtClean="0"/>
              <a:t>Ruce si myji:</a:t>
            </a:r>
            <a:endParaRPr lang="cs-CZ" sz="4400" b="1" dirty="0"/>
          </a:p>
        </p:txBody>
      </p:sp>
      <p:sp>
        <p:nvSpPr>
          <p:cNvPr id="7" name="TextovéPole 6"/>
          <p:cNvSpPr txBox="1"/>
          <p:nvPr/>
        </p:nvSpPr>
        <p:spPr>
          <a:xfrm>
            <a:off x="853754" y="1988840"/>
            <a:ext cx="6886598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itchFamily="34" charset="0"/>
              <a:buChar char="•"/>
            </a:pPr>
            <a:r>
              <a:rPr lang="cs-CZ" sz="2800" dirty="0" smtClean="0">
                <a:solidFill>
                  <a:srgbClr val="002060"/>
                </a:solidFill>
              </a:rPr>
              <a:t>Dvakrát denně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cs-CZ" sz="2800" dirty="0" smtClean="0">
                <a:solidFill>
                  <a:srgbClr val="002060"/>
                </a:solidFill>
              </a:rPr>
              <a:t>Vždy, když je příležitost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cs-CZ" sz="2800" dirty="0" smtClean="0">
                <a:solidFill>
                  <a:srgbClr val="002060"/>
                </a:solidFill>
              </a:rPr>
              <a:t>Po každém jídle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cs-CZ" sz="2800" dirty="0" smtClean="0">
                <a:solidFill>
                  <a:srgbClr val="002060"/>
                </a:solidFill>
              </a:rPr>
              <a:t>Večer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cs-CZ" sz="2800" dirty="0" smtClean="0">
                <a:solidFill>
                  <a:srgbClr val="002060"/>
                </a:solidFill>
              </a:rPr>
              <a:t>Co nejčastěji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cs-CZ" sz="2800" dirty="0">
                <a:solidFill>
                  <a:srgbClr val="002060"/>
                </a:solidFill>
              </a:rPr>
              <a:t>J</a:t>
            </a:r>
            <a:r>
              <a:rPr lang="cs-CZ" sz="2800" dirty="0" smtClean="0">
                <a:solidFill>
                  <a:srgbClr val="002060"/>
                </a:solidFill>
              </a:rPr>
              <a:t>inak</a:t>
            </a:r>
            <a:endParaRPr lang="cs-CZ" sz="2800" dirty="0">
              <a:solidFill>
                <a:srgbClr val="002060"/>
              </a:solidFill>
            </a:endParaRPr>
          </a:p>
        </p:txBody>
      </p:sp>
      <p:pic>
        <p:nvPicPr>
          <p:cNvPr id="1026" name="Picture 2" descr="C:\Users\oem\AppData\Local\Microsoft\Windows\Temporary Internet Files\Content.IE5\PW4HX5OA\MC900371340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040" y="2636912"/>
            <a:ext cx="3458793" cy="27834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360020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Moderní škola 2011, CZ.1.07/1.4.00/21.1692</a:t>
            </a:r>
            <a:endParaRPr lang="cs-CZ"/>
          </a:p>
        </p:txBody>
      </p:sp>
      <p:pic>
        <p:nvPicPr>
          <p:cNvPr id="5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9" y="6381329"/>
            <a:ext cx="530225" cy="274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6" name="TextovéPole 5"/>
          <p:cNvSpPr txBox="1"/>
          <p:nvPr/>
        </p:nvSpPr>
        <p:spPr>
          <a:xfrm>
            <a:off x="323529" y="764704"/>
            <a:ext cx="8208911" cy="769441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sz="4400" b="1" dirty="0" smtClean="0"/>
              <a:t>Proč si myjeme ruce?</a:t>
            </a:r>
            <a:endParaRPr lang="cs-CZ" sz="4400" b="1" dirty="0"/>
          </a:p>
        </p:txBody>
      </p:sp>
      <p:pic>
        <p:nvPicPr>
          <p:cNvPr id="2052" name="Picture 4" descr="C:\Users\oem\AppData\Local\Microsoft\Windows\Temporary Internet Files\Content.IE5\R1JXGQ24\MC900250740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65370" y="1589792"/>
            <a:ext cx="2965330" cy="28560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5" name="Picture 7" descr="C:\Users\oem\AppData\Local\Microsoft\Windows\Temporary Internet Files\Content.IE5\KK4W9MV6\MC900389226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19432" y="4698918"/>
            <a:ext cx="480060" cy="9107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6" name="Picture 8" descr="C:\Users\oem\AppData\Local\Microsoft\Windows\Temporary Internet Files\Content.IE5\PW4HX5OA\MC900053397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64455" y="2809796"/>
            <a:ext cx="1674769" cy="18612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8" name="Picture 10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02148" y="3486844"/>
            <a:ext cx="481013" cy="914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9" name="Picture 11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38356" y="4050820"/>
            <a:ext cx="481013" cy="914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60" name="Picture 1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20826" y="4721953"/>
            <a:ext cx="481013" cy="914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7095963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Moderní škola 2011, CZ.1.07/1.4.00/21.1692</a:t>
            </a:r>
            <a:endParaRPr lang="cs-CZ"/>
          </a:p>
        </p:txBody>
      </p:sp>
      <p:pic>
        <p:nvPicPr>
          <p:cNvPr id="5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3529" y="6381329"/>
            <a:ext cx="530225" cy="274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6" name="TextovéPole 5"/>
          <p:cNvSpPr txBox="1"/>
          <p:nvPr/>
        </p:nvSpPr>
        <p:spPr>
          <a:xfrm>
            <a:off x="588641" y="764704"/>
            <a:ext cx="7871791" cy="769441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sz="4400" b="1" dirty="0" smtClean="0"/>
              <a:t>Zuby si čistím:</a:t>
            </a:r>
            <a:endParaRPr lang="cs-CZ" sz="4400" b="1" dirty="0"/>
          </a:p>
        </p:txBody>
      </p:sp>
      <p:sp>
        <p:nvSpPr>
          <p:cNvPr id="8" name="Obdélník 7"/>
          <p:cNvSpPr/>
          <p:nvPr/>
        </p:nvSpPr>
        <p:spPr>
          <a:xfrm>
            <a:off x="595118" y="2348880"/>
            <a:ext cx="4572000" cy="2677656"/>
          </a:xfrm>
          <a:prstGeom prst="rect">
            <a:avLst/>
          </a:prstGeom>
        </p:spPr>
        <p:txBody>
          <a:bodyPr>
            <a:spAutoFit/>
          </a:bodyPr>
          <a:lstStyle/>
          <a:p>
            <a:pPr marL="285750" indent="-285750">
              <a:buFont typeface="Arial" pitchFamily="34" charset="0"/>
              <a:buChar char="•"/>
            </a:pPr>
            <a:r>
              <a:rPr lang="cs-CZ" sz="2800" dirty="0">
                <a:solidFill>
                  <a:srgbClr val="002060"/>
                </a:solidFill>
              </a:rPr>
              <a:t>Dvakrát denně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cs-CZ" sz="2800" dirty="0">
                <a:solidFill>
                  <a:srgbClr val="002060"/>
                </a:solidFill>
              </a:rPr>
              <a:t>Vždy, když je příležitost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cs-CZ" sz="2800" dirty="0">
                <a:solidFill>
                  <a:srgbClr val="002060"/>
                </a:solidFill>
              </a:rPr>
              <a:t>Po každém jídle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cs-CZ" sz="2800" dirty="0">
                <a:solidFill>
                  <a:srgbClr val="002060"/>
                </a:solidFill>
              </a:rPr>
              <a:t>Večer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cs-CZ" sz="2800" dirty="0">
                <a:solidFill>
                  <a:srgbClr val="002060"/>
                </a:solidFill>
              </a:rPr>
              <a:t>Co nejčastěji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cs-CZ" sz="2800" dirty="0">
                <a:solidFill>
                  <a:srgbClr val="002060"/>
                </a:solidFill>
              </a:rPr>
              <a:t>Jinak</a:t>
            </a:r>
            <a:endParaRPr lang="cs-CZ" sz="2800" dirty="0"/>
          </a:p>
        </p:txBody>
      </p:sp>
      <p:pic>
        <p:nvPicPr>
          <p:cNvPr id="9" name="Picture 8" descr="C:\Users\oem\AppData\Local\Microsoft\Windows\Temporary Internet Files\Content.IE5\R1JXGQ24\MC900232428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2160" y="2492896"/>
            <a:ext cx="1944216" cy="33659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885571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Moderní škola 2011, CZ.1.07/1.4.00/21.1692</a:t>
            </a:r>
            <a:endParaRPr lang="cs-CZ"/>
          </a:p>
        </p:txBody>
      </p:sp>
      <p:pic>
        <p:nvPicPr>
          <p:cNvPr id="3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9" y="6381329"/>
            <a:ext cx="530225" cy="274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4" name="TextovéPole 3"/>
          <p:cNvSpPr txBox="1"/>
          <p:nvPr/>
        </p:nvSpPr>
        <p:spPr>
          <a:xfrm>
            <a:off x="588641" y="908720"/>
            <a:ext cx="7799783" cy="769441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sz="4400" b="1" dirty="0" smtClean="0"/>
              <a:t>Proč si čistíme zuby?</a:t>
            </a:r>
            <a:endParaRPr lang="cs-CZ" sz="4400" b="1" dirty="0"/>
          </a:p>
        </p:txBody>
      </p:sp>
      <p:pic>
        <p:nvPicPr>
          <p:cNvPr id="3074" name="Picture 2" descr="C:\Users\oem\AppData\Local\Microsoft\Windows\Temporary Internet Files\Content.IE5\KK4W9MV6\MC900281288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834254">
            <a:off x="5195630" y="2150842"/>
            <a:ext cx="2301112" cy="11090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C:\Users\oem\AppData\Local\Microsoft\Windows\Temporary Internet Files\Content.IE5\PW4HX5OA\MC900233704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16" y="1898988"/>
            <a:ext cx="2221117" cy="19193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9" name="Picture 7" descr="C:\Users\oem\AppData\Local\Microsoft\Windows\Temporary Internet Files\Content.IE5\PW4HX5OA\MC900238401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24302" y="817952"/>
            <a:ext cx="544068" cy="9509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1" name="Picture 9" descr="C:\Users\oem\AppData\Local\Microsoft\Windows\Temporary Internet Files\Content.IE5\L70KQUWV\MC900212121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25748" y="3325803"/>
            <a:ext cx="2621970" cy="26686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3" name="Picture 11" descr="C:\Users\oem\AppData\Local\Microsoft\Windows\Temporary Internet Files\Content.IE5\R1JXGQ24\MC900197912[1].wmf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6136" y="3768001"/>
            <a:ext cx="2792378" cy="22239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995365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Moderní škola 2011, CZ.1.07/1.4.00/21.1692</a:t>
            </a:r>
            <a:endParaRPr lang="cs-CZ"/>
          </a:p>
        </p:txBody>
      </p:sp>
      <p:pic>
        <p:nvPicPr>
          <p:cNvPr id="3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3529" y="6381329"/>
            <a:ext cx="530225" cy="274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4" name="TextovéPole 3"/>
          <p:cNvSpPr txBox="1"/>
          <p:nvPr/>
        </p:nvSpPr>
        <p:spPr>
          <a:xfrm>
            <a:off x="755576" y="1052736"/>
            <a:ext cx="7632848" cy="769441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sz="4400" b="1" dirty="0" smtClean="0"/>
              <a:t>Kapesník nosím:</a:t>
            </a:r>
            <a:endParaRPr lang="cs-CZ" sz="4400" b="1" dirty="0"/>
          </a:p>
        </p:txBody>
      </p:sp>
      <p:sp>
        <p:nvSpPr>
          <p:cNvPr id="5" name="TextovéPole 4"/>
          <p:cNvSpPr txBox="1"/>
          <p:nvPr/>
        </p:nvSpPr>
        <p:spPr>
          <a:xfrm>
            <a:off x="755576" y="2636912"/>
            <a:ext cx="6768752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itchFamily="34" charset="0"/>
              <a:buChar char="•"/>
            </a:pPr>
            <a:r>
              <a:rPr lang="cs-CZ" sz="2800" dirty="0" smtClean="0">
                <a:solidFill>
                  <a:srgbClr val="002060"/>
                </a:solidFill>
              </a:rPr>
              <a:t>Když mám rýmu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cs-CZ" sz="2800" dirty="0" smtClean="0">
                <a:solidFill>
                  <a:srgbClr val="002060"/>
                </a:solidFill>
              </a:rPr>
              <a:t>Když nezapomenu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cs-CZ" sz="2800" dirty="0" smtClean="0">
                <a:solidFill>
                  <a:srgbClr val="002060"/>
                </a:solidFill>
              </a:rPr>
              <a:t>Vždy u sebe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cs-CZ" sz="2800" dirty="0" smtClean="0">
                <a:solidFill>
                  <a:srgbClr val="002060"/>
                </a:solidFill>
              </a:rPr>
              <a:t>Jak se mi chce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cs-CZ" sz="2800" dirty="0" smtClean="0">
                <a:solidFill>
                  <a:srgbClr val="002060"/>
                </a:solidFill>
              </a:rPr>
              <a:t>Když jsem sám</a:t>
            </a:r>
            <a:endParaRPr lang="cs-CZ" sz="2800" dirty="0">
              <a:solidFill>
                <a:srgbClr val="002060"/>
              </a:solidFill>
            </a:endParaRPr>
          </a:p>
        </p:txBody>
      </p:sp>
      <p:pic>
        <p:nvPicPr>
          <p:cNvPr id="4098" name="Picture 2" descr="C:\Users\oem\AppData\Local\Microsoft\Windows\Temporary Internet Files\Content.IE5\KK4W9MV6\MC900232730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0112" y="2852936"/>
            <a:ext cx="2641423" cy="32917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372882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Moderní škola 2011, CZ.1.07/1.4.00/21.1692</a:t>
            </a:r>
            <a:endParaRPr lang="cs-CZ"/>
          </a:p>
        </p:txBody>
      </p:sp>
      <p:pic>
        <p:nvPicPr>
          <p:cNvPr id="3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9" y="6381329"/>
            <a:ext cx="530225" cy="274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4" name="TextovéPole 3"/>
          <p:cNvSpPr txBox="1"/>
          <p:nvPr/>
        </p:nvSpPr>
        <p:spPr>
          <a:xfrm>
            <a:off x="755576" y="908720"/>
            <a:ext cx="7560840" cy="769441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sz="4400" b="1" dirty="0" smtClean="0"/>
              <a:t>Proč musíme nosit kapesník?</a:t>
            </a:r>
            <a:endParaRPr lang="cs-CZ" sz="4400" b="1" dirty="0"/>
          </a:p>
        </p:txBody>
      </p:sp>
      <p:pic>
        <p:nvPicPr>
          <p:cNvPr id="5122" name="Picture 2" descr="C:\Users\oem\AppData\Local\Microsoft\Windows\Temporary Internet Files\Content.IE5\R1JXGQ24\MC900053397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4088" y="2204864"/>
            <a:ext cx="1256386" cy="13962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3" name="Picture 3" descr="C:\Users\oem\AppData\Local\Microsoft\Windows\Temporary Internet Files\Content.IE5\KK4W9MV6\MC900290462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696" y="4406943"/>
            <a:ext cx="1432298" cy="17137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5" name="Picture 5" descr="C:\Users\oem\AppData\Local\Microsoft\Windows\Temporary Internet Files\Content.IE5\L70KQUWV\MM900041086[1]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9622" y="5157192"/>
            <a:ext cx="1006834" cy="15407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7" name="Picture 7" descr="C:\Users\oem\AppData\Local\Microsoft\Windows\Temporary Internet Files\Content.IE5\R1JXGQ24\MC900339806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5816" y="3268527"/>
            <a:ext cx="1899257" cy="11384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8" name="Picture 8" descr="C:\Users\oem\AppData\Local\Microsoft\Windows\Temporary Internet Files\Content.IE5\PW4HX5OA\MC900056342[1].wmf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85196" y="4225927"/>
            <a:ext cx="2007084" cy="18947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9" name="Picture 9" descr="C:\Users\oem\AppData\Local\Microsoft\Windows\Temporary Internet Files\Content.IE5\R1JXGQ24\MC900232730[1].wmf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7902" y="2348880"/>
            <a:ext cx="1489295" cy="18559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30" name="Picture 10" descr="C:\Users\oem\AppData\Local\Microsoft\Windows\Temporary Internet Files\Content.IE5\KK4W9MV6\MC900238193[1].wmf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75180" y="3429000"/>
            <a:ext cx="1588883" cy="7227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90799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Moderní škola 2011, CZ.1.07/1.4.00/21.1692</a:t>
            </a:r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 idx="4294967295"/>
          </p:nvPr>
        </p:nvSpPr>
        <p:spPr>
          <a:xfrm>
            <a:off x="0" y="274638"/>
            <a:ext cx="8229600" cy="1143000"/>
          </a:xfrm>
        </p:spPr>
        <p:txBody>
          <a:bodyPr>
            <a:normAutofit/>
          </a:bodyPr>
          <a:lstStyle/>
          <a:p>
            <a:pPr algn="l"/>
            <a:r>
              <a:rPr lang="cs-CZ" sz="1000" dirty="0" smtClean="0"/>
              <a:t/>
            </a:r>
            <a:br>
              <a:rPr lang="cs-CZ" sz="1000" dirty="0" smtClean="0"/>
            </a:br>
            <a:endParaRPr lang="cs-CZ" sz="10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683568" y="548681"/>
            <a:ext cx="7848872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5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Citace:</a:t>
            </a:r>
          </a:p>
          <a:p>
            <a:r>
              <a:rPr lang="cs-CZ" sz="1500" dirty="0">
                <a:latin typeface="Tahoma" pitchFamily="34" charset="0"/>
                <a:cs typeface="Tahoma" pitchFamily="34" charset="0"/>
              </a:rPr>
              <a:t>http://office.microsoft.com</a:t>
            </a:r>
          </a:p>
          <a:p>
            <a:endParaRPr lang="cs-CZ" sz="1500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pic>
        <p:nvPicPr>
          <p:cNvPr id="9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3529" y="6381329"/>
            <a:ext cx="530225" cy="274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6347667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403</TotalTime>
  <Words>247</Words>
  <Application>Microsoft Office PowerPoint</Application>
  <PresentationFormat>Předvádění na obrazovce (4:3)</PresentationFormat>
  <Paragraphs>60</Paragraphs>
  <Slides>9</Slides>
  <Notes>5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Motiv systému Office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 </vt:lpstr>
    </vt:vector>
  </TitlesOfParts>
  <Company>Základní škola TGM Český Krumlov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vytvořit prezentaci v powerpointu zaměřenou na lesní zvířata celkový počet snímků je 3 nastavte na každý snímek přechod každý snímek bude obsahovat  jeden obrázek, který si vezmete ze</dc:title>
  <dc:creator>UT-15</dc:creator>
  <cp:lastModifiedBy>Martin Králík</cp:lastModifiedBy>
  <cp:revision>54</cp:revision>
  <dcterms:created xsi:type="dcterms:W3CDTF">2011-05-26T14:17:08Z</dcterms:created>
  <dcterms:modified xsi:type="dcterms:W3CDTF">2012-03-13T21:51:44Z</dcterms:modified>
</cp:coreProperties>
</file>