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56" r:id="rId3"/>
    <p:sldId id="257" r:id="rId4"/>
    <p:sldId id="258" r:id="rId5"/>
    <p:sldId id="259" r:id="rId6"/>
    <p:sldId id="260" r:id="rId7"/>
    <p:sldId id="261" r:id="rId8"/>
    <p:sldId id="263" r:id="rId9"/>
    <p:sldId id="262" r:id="rId10"/>
    <p:sldId id="264"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57C255B5-B2D9-4DA4-B73D-2817648174C6}" type="slidenum">
              <a:rPr lang="cs-CZ" smtClean="0"/>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7C255B5-B2D9-4DA4-B73D-2817648174C6}" type="slidenum">
              <a:rPr lang="cs-CZ" smtClean="0"/>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57C255B5-B2D9-4DA4-B73D-2817648174C6}" type="slidenum">
              <a:rPr lang="cs-CZ" smtClean="0"/>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7C255B5-B2D9-4DA4-B73D-2817648174C6}" type="slidenum">
              <a:rPr lang="cs-CZ" smtClean="0"/>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89CFDE-47B8-4DE7-BBEA-99480D633D0C}" type="datetimeFigureOut">
              <a:rPr lang="cs-CZ" smtClean="0"/>
              <a:t>19.5.2013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7C255B5-B2D9-4DA4-B73D-2817648174C6}" type="slidenum">
              <a:rPr lang="cs-CZ" smtClean="0"/>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589CFDE-47B8-4DE7-BBEA-99480D633D0C}" type="datetimeFigureOut">
              <a:rPr lang="cs-CZ" smtClean="0"/>
              <a:t>19.5.2013</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57C255B5-B2D9-4DA4-B73D-2817648174C6}" type="slidenum">
              <a:rPr lang="cs-CZ" smtClean="0"/>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495637893"/>
              </p:ext>
            </p:extLst>
          </p:nvPr>
        </p:nvGraphicFramePr>
        <p:xfrm>
          <a:off x="1368425" y="2924944"/>
          <a:ext cx="6405925" cy="2788920"/>
        </p:xfrm>
        <a:graphic>
          <a:graphicData uri="http://schemas.openxmlformats.org/drawingml/2006/table">
            <a:tbl>
              <a:tblPr firstRow="1" firstCol="1" bandRow="1"/>
              <a:tblGrid>
                <a:gridCol w="1202213"/>
                <a:gridCol w="114300"/>
                <a:gridCol w="5089412"/>
              </a:tblGrid>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Název školy:</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a:solidFill>
                            <a:srgbClr val="000000"/>
                          </a:solidFill>
                          <a:effectLst/>
                          <a:latin typeface="Calibri"/>
                          <a:ea typeface="Times New Roman"/>
                          <a:cs typeface="Times New Roman"/>
                        </a:rPr>
                        <a:t>Základní škola a Mateřská škola, Hradec Králové, Úprkova 1</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Autor:</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smtClean="0">
                          <a:effectLst/>
                          <a:latin typeface="Calibri"/>
                          <a:ea typeface="Calibri"/>
                          <a:cs typeface="Times New Roman"/>
                        </a:rPr>
                        <a:t>Aleš Hladík</a:t>
                      </a:r>
                      <a:endParaRPr lang="cs-CZ" sz="14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Název:</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smtClean="0">
                          <a:solidFill>
                            <a:srgbClr val="000000"/>
                          </a:solidFill>
                          <a:effectLst/>
                          <a:latin typeface="Calibri"/>
                          <a:ea typeface="Times New Roman"/>
                          <a:cs typeface="Times New Roman"/>
                        </a:rPr>
                        <a:t>VY_32_INOVACE_6A_8_Předložky </a:t>
                      </a:r>
                      <a:r>
                        <a:rPr lang="cs-CZ" sz="1400" dirty="0" smtClean="0">
                          <a:solidFill>
                            <a:srgbClr val="000000"/>
                          </a:solidFill>
                          <a:effectLst/>
                          <a:latin typeface="Calibri"/>
                          <a:ea typeface="Times New Roman"/>
                          <a:cs typeface="Times New Roman"/>
                        </a:rPr>
                        <a:t>vlastní a nevlastní</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Téma:</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smtClean="0">
                          <a:solidFill>
                            <a:srgbClr val="000000"/>
                          </a:solidFill>
                          <a:effectLst/>
                          <a:latin typeface="Calibri"/>
                          <a:ea typeface="Times New Roman"/>
                          <a:cs typeface="Times New Roman"/>
                        </a:rPr>
                        <a:t>6A_ČJ7.roč</a:t>
                      </a:r>
                      <a:r>
                        <a:rPr lang="cs-CZ" sz="1400" dirty="0">
                          <a:solidFill>
                            <a:srgbClr val="000000"/>
                          </a:solidFill>
                          <a:effectLst/>
                          <a:latin typeface="Calibri"/>
                          <a:ea typeface="Times New Roman"/>
                          <a:cs typeface="Times New Roman"/>
                        </a:rPr>
                        <a:t>.</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Datum ověření:</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VM ověřen dne </a:t>
                      </a:r>
                      <a:r>
                        <a:rPr lang="cs-CZ" sz="1400" dirty="0" smtClean="0">
                          <a:solidFill>
                            <a:srgbClr val="000000"/>
                          </a:solidFill>
                          <a:effectLst/>
                          <a:latin typeface="Calibri"/>
                          <a:ea typeface="Times New Roman"/>
                          <a:cs typeface="Times New Roman"/>
                        </a:rPr>
                        <a:t>8.11.2012 v</a:t>
                      </a:r>
                      <a:r>
                        <a:rPr lang="cs-CZ" sz="1400" baseline="0" dirty="0" smtClean="0">
                          <a:solidFill>
                            <a:srgbClr val="000000"/>
                          </a:solidFill>
                          <a:effectLst/>
                          <a:latin typeface="Calibri"/>
                          <a:ea typeface="Times New Roman"/>
                          <a:cs typeface="Times New Roman"/>
                        </a:rPr>
                        <a:t> 7</a:t>
                      </a:r>
                      <a:r>
                        <a:rPr lang="cs-CZ" sz="1400" dirty="0" smtClean="0">
                          <a:solidFill>
                            <a:srgbClr val="000000"/>
                          </a:solidFill>
                          <a:effectLst/>
                          <a:latin typeface="Calibri"/>
                          <a:ea typeface="Times New Roman"/>
                          <a:cs typeface="Times New Roman"/>
                        </a:rPr>
                        <a:t>.B</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Číslo projektu:</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Arial"/>
                          <a:ea typeface="Times New Roman"/>
                          <a:cs typeface="Times New Roman"/>
                        </a:rPr>
                        <a:t>CZ.1.07/1.4.00/21.3215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Anotace:</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DUM je určen k výkladu učiva. </a:t>
                      </a:r>
                      <a:r>
                        <a:rPr lang="cs-CZ" sz="1400" dirty="0" smtClean="0">
                          <a:solidFill>
                            <a:srgbClr val="000000"/>
                          </a:solidFill>
                          <a:effectLst/>
                          <a:latin typeface="Calibri"/>
                          <a:ea typeface="Times New Roman"/>
                          <a:cs typeface="Times New Roman"/>
                        </a:rPr>
                        <a:t>Žáci si</a:t>
                      </a:r>
                      <a:r>
                        <a:rPr lang="cs-CZ" sz="1400" baseline="0" dirty="0" smtClean="0">
                          <a:solidFill>
                            <a:srgbClr val="000000"/>
                          </a:solidFill>
                          <a:effectLst/>
                          <a:latin typeface="Calibri"/>
                          <a:ea typeface="Times New Roman"/>
                          <a:cs typeface="Times New Roman"/>
                        </a:rPr>
                        <a:t> prohloubí znalosti v oblasti předložek a zároveň vyzkouší na doprovodných cvičeních.</a:t>
                      </a:r>
                      <a:endParaRPr lang="cs-CZ" sz="1100" dirty="0">
                        <a:effectLst/>
                        <a:latin typeface="Calibri"/>
                        <a:ea typeface="Calibri"/>
                        <a:cs typeface="Times New Roman"/>
                      </a:endParaRPr>
                    </a:p>
                    <a:p>
                      <a:pPr algn="ctr">
                        <a:lnSpc>
                          <a:spcPct val="115000"/>
                        </a:lnSpc>
                        <a:spcAft>
                          <a:spcPts val="0"/>
                        </a:spcAft>
                      </a:pP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bl>
          </a:graphicData>
        </a:graphic>
      </p:graphicFrame>
      <p:pic>
        <p:nvPicPr>
          <p:cNvPr id="8194" name="Obrázek 0" descr="Popis: logo EU.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32668"/>
            <a:ext cx="7903033" cy="847725"/>
          </a:xfrm>
          <a:prstGeom prst="rect">
            <a:avLst/>
          </a:prstGeom>
          <a:noFill/>
          <a:extLst>
            <a:ext uri="{909E8E84-426E-40DD-AFC4-6F175D3DCCD1}">
              <a14:hiddenFill xmlns:a14="http://schemas.microsoft.com/office/drawing/2010/main">
                <a:solidFill>
                  <a:srgbClr val="FFFFFF"/>
                </a:solidFill>
              </a14:hiddenFill>
            </a:ext>
          </a:extLst>
        </p:spPr>
      </p:pic>
      <p:pic>
        <p:nvPicPr>
          <p:cNvPr id="8193" name="obrázek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8759" y="1909763"/>
            <a:ext cx="2152650" cy="7810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368425" y="2224088"/>
            <a:ext cx="701999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cs-CZ">
              <a:solidFill>
                <a:prstClr val="black"/>
              </a:solidFill>
            </a:endParaRPr>
          </a:p>
        </p:txBody>
      </p:sp>
      <p:sp>
        <p:nvSpPr>
          <p:cNvPr id="4" name="Rectangle 4"/>
          <p:cNvSpPr>
            <a:spLocks noChangeArrowheads="1"/>
          </p:cNvSpPr>
          <p:nvPr/>
        </p:nvSpPr>
        <p:spPr bwMode="auto">
          <a:xfrm>
            <a:off x="755576" y="1268760"/>
            <a:ext cx="7759017"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cs-CZ" sz="1400" dirty="0" smtClean="0" bmk="OLE_LINK4">
                <a:solidFill>
                  <a:prstClr val="black"/>
                </a:solidFill>
                <a:latin typeface="Times New Roman" pitchFamily="18" charset="0"/>
                <a:ea typeface="Calibri" pitchFamily="34" charset="0"/>
                <a:cs typeface="Times New Roman" pitchFamily="18" charset="0"/>
              </a:rPr>
              <a:t>Tento materi</a:t>
            </a:r>
            <a:r>
              <a:rPr lang="cs-CZ" sz="1400" dirty="0" smtClean="0" bmk="OLE_LINK4">
                <a:solidFill>
                  <a:prstClr val="black"/>
                </a:solidFill>
                <a:ea typeface="Calibri" pitchFamily="34" charset="0"/>
                <a:cs typeface="Times New Roman" pitchFamily="18" charset="0"/>
              </a:rPr>
              <a:t>á</a:t>
            </a:r>
            <a:r>
              <a:rPr lang="cs-CZ" sz="1400" dirty="0" smtClean="0" bmk="OLE_LINK4">
                <a:solidFill>
                  <a:prstClr val="black"/>
                </a:solidFill>
                <a:latin typeface="Times New Roman" pitchFamily="18" charset="0"/>
                <a:ea typeface="Calibri" pitchFamily="34" charset="0"/>
                <a:cs typeface="Times New Roman" pitchFamily="18" charset="0"/>
              </a:rPr>
              <a:t>l byl vytvořen </a:t>
            </a:r>
            <a:r>
              <a:rPr lang="cs-CZ" sz="1400" dirty="0" smtClean="0" bmk="OLE_LINK4">
                <a:solidFill>
                  <a:prstClr val="black"/>
                </a:solidFill>
                <a:ea typeface="Calibri" pitchFamily="34" charset="0"/>
                <a:cs typeface="Times New Roman" pitchFamily="18" charset="0"/>
              </a:rPr>
              <a:t> </a:t>
            </a:r>
            <a:r>
              <a:rPr lang="cs-CZ" sz="1400" dirty="0" smtClean="0" bmk="OLE_LINK4">
                <a:solidFill>
                  <a:prstClr val="black"/>
                </a:solidFill>
                <a:latin typeface="Times New Roman" pitchFamily="18" charset="0"/>
                <a:ea typeface="Calibri" pitchFamily="34" charset="0"/>
                <a:cs typeface="Times New Roman" pitchFamily="18" charset="0"/>
              </a:rPr>
              <a:t>r</a:t>
            </a:r>
            <a:r>
              <a:rPr lang="cs-CZ" sz="1400" dirty="0" smtClean="0" bmk="OLE_LINK4">
                <a:solidFill>
                  <a:prstClr val="black"/>
                </a:solidFill>
                <a:ea typeface="Calibri" pitchFamily="34" charset="0"/>
                <a:cs typeface="Times New Roman" pitchFamily="18" charset="0"/>
              </a:rPr>
              <a:t>á</a:t>
            </a:r>
            <a:r>
              <a:rPr lang="cs-CZ" sz="1400" dirty="0" smtClean="0" bmk="OLE_LINK4">
                <a:solidFill>
                  <a:prstClr val="black"/>
                </a:solidFill>
                <a:latin typeface="Times New Roman" pitchFamily="18" charset="0"/>
                <a:ea typeface="Calibri" pitchFamily="34" charset="0"/>
                <a:cs typeface="Times New Roman" pitchFamily="18" charset="0"/>
              </a:rPr>
              <a:t>mci projektu EU pen</a:t>
            </a:r>
            <a:r>
              <a:rPr lang="cs-CZ" sz="1400" dirty="0" smtClean="0" bmk="OLE_LINK4">
                <a:solidFill>
                  <a:prstClr val="black"/>
                </a:solidFill>
                <a:ea typeface="Calibri" pitchFamily="34" charset="0"/>
                <a:cs typeface="Times New Roman" pitchFamily="18" charset="0"/>
              </a:rPr>
              <a:t>í</a:t>
            </a:r>
            <a:r>
              <a:rPr lang="cs-CZ" sz="1400" dirty="0" smtClean="0" bmk="OLE_LINK4">
                <a:solidFill>
                  <a:prstClr val="black"/>
                </a:solidFill>
                <a:latin typeface="Times New Roman" pitchFamily="18" charset="0"/>
                <a:ea typeface="Calibri" pitchFamily="34" charset="0"/>
                <a:cs typeface="Times New Roman" pitchFamily="18" charset="0"/>
              </a:rPr>
              <a:t>ze </a:t>
            </a:r>
            <a:r>
              <a:rPr lang="cs-CZ" sz="1400" dirty="0" smtClean="0" bmk="OLE_LINK4">
                <a:solidFill>
                  <a:prstClr val="black"/>
                </a:solidFill>
                <a:ea typeface="Calibri" pitchFamily="34" charset="0"/>
                <a:cs typeface="Times New Roman" pitchFamily="18" charset="0"/>
              </a:rPr>
              <a:t>š</a:t>
            </a:r>
            <a:r>
              <a:rPr lang="cs-CZ" sz="1400" dirty="0" smtClean="0" bmk="OLE_LINK4">
                <a:solidFill>
                  <a:prstClr val="black"/>
                </a:solidFill>
                <a:latin typeface="Times New Roman" pitchFamily="18" charset="0"/>
                <a:ea typeface="Calibri" pitchFamily="34" charset="0"/>
                <a:cs typeface="Times New Roman" pitchFamily="18" charset="0"/>
              </a:rPr>
              <a:t>kol</a:t>
            </a:r>
            <a:r>
              <a:rPr lang="cs-CZ" sz="1400" dirty="0" smtClean="0" bmk="OLE_LINK4">
                <a:solidFill>
                  <a:prstClr val="black"/>
                </a:solidFill>
                <a:ea typeface="Calibri" pitchFamily="34" charset="0"/>
                <a:cs typeface="Times New Roman" pitchFamily="18" charset="0"/>
              </a:rPr>
              <a:t>á</a:t>
            </a:r>
            <a:r>
              <a:rPr lang="cs-CZ" sz="1400" dirty="0" smtClean="0" bmk="OLE_LINK4">
                <a:solidFill>
                  <a:prstClr val="black"/>
                </a:solidFill>
                <a:latin typeface="Times New Roman" pitchFamily="18" charset="0"/>
                <a:ea typeface="Calibri" pitchFamily="34" charset="0"/>
                <a:cs typeface="Times New Roman" pitchFamily="18" charset="0"/>
              </a:rPr>
              <a:t>m</a:t>
            </a:r>
            <a:endParaRPr lang="cs-CZ" sz="1100" dirty="0" smtClean="0" bmk="OLE_LINK4">
              <a:solidFill>
                <a:prstClr val="black"/>
              </a:solidFill>
              <a:latin typeface="Arial" pitchFamily="34" charset="0"/>
            </a:endParaRPr>
          </a:p>
          <a:p>
            <a:pPr algn="ctr" eaLnBrk="0" fontAlgn="base" hangingPunct="0">
              <a:spcBef>
                <a:spcPct val="0"/>
              </a:spcBef>
              <a:spcAft>
                <a:spcPct val="0"/>
              </a:spcAft>
            </a:pPr>
            <a:r>
              <a:rPr lang="cs-CZ" sz="1400" dirty="0" smtClean="0" bmk="OLE_LINK4">
                <a:solidFill>
                  <a:prstClr val="black"/>
                </a:solidFill>
                <a:latin typeface="Times New Roman" pitchFamily="18" charset="0"/>
                <a:ea typeface="Calibri" pitchFamily="34" charset="0"/>
                <a:cs typeface="Times New Roman" pitchFamily="18" charset="0"/>
              </a:rPr>
              <a:t>Operačn</a:t>
            </a:r>
            <a:r>
              <a:rPr lang="cs-CZ" sz="1400" dirty="0" smtClean="0" bmk="OLE_LINK4">
                <a:solidFill>
                  <a:prstClr val="black"/>
                </a:solidFill>
                <a:ea typeface="Calibri" pitchFamily="34" charset="0"/>
                <a:cs typeface="Times New Roman" pitchFamily="18" charset="0"/>
              </a:rPr>
              <a:t>í</a:t>
            </a:r>
            <a:r>
              <a:rPr lang="cs-CZ" sz="1400" dirty="0" smtClean="0" bmk="OLE_LINK4">
                <a:solidFill>
                  <a:prstClr val="black"/>
                </a:solidFill>
                <a:latin typeface="Times New Roman" pitchFamily="18" charset="0"/>
                <a:ea typeface="Calibri" pitchFamily="34" charset="0"/>
                <a:cs typeface="Times New Roman" pitchFamily="18" charset="0"/>
              </a:rPr>
              <a:t>ho programu Vzděl</a:t>
            </a:r>
            <a:r>
              <a:rPr lang="cs-CZ" sz="1400" dirty="0" smtClean="0" bmk="OLE_LINK4">
                <a:solidFill>
                  <a:prstClr val="black"/>
                </a:solidFill>
                <a:ea typeface="Calibri" pitchFamily="34" charset="0"/>
                <a:cs typeface="Times New Roman" pitchFamily="18" charset="0"/>
              </a:rPr>
              <a:t>á</a:t>
            </a:r>
            <a:r>
              <a:rPr lang="cs-CZ" sz="1400" dirty="0" smtClean="0" bmk="OLE_LINK4">
                <a:solidFill>
                  <a:prstClr val="black"/>
                </a:solidFill>
                <a:latin typeface="Times New Roman" pitchFamily="18" charset="0"/>
                <a:ea typeface="Calibri" pitchFamily="34" charset="0"/>
                <a:cs typeface="Times New Roman" pitchFamily="18" charset="0"/>
              </a:rPr>
              <a:t>v</a:t>
            </a:r>
            <a:r>
              <a:rPr lang="cs-CZ" sz="1400" dirty="0" smtClean="0" bmk="OLE_LINK4">
                <a:solidFill>
                  <a:prstClr val="black"/>
                </a:solidFill>
                <a:ea typeface="Calibri" pitchFamily="34" charset="0"/>
                <a:cs typeface="Times New Roman" pitchFamily="18" charset="0"/>
              </a:rPr>
              <a:t>á</a:t>
            </a:r>
            <a:r>
              <a:rPr lang="cs-CZ" sz="1400" dirty="0" smtClean="0" bmk="OLE_LINK4">
                <a:solidFill>
                  <a:prstClr val="black"/>
                </a:solidFill>
                <a:latin typeface="Times New Roman" pitchFamily="18" charset="0"/>
                <a:ea typeface="Calibri" pitchFamily="34" charset="0"/>
                <a:cs typeface="Times New Roman" pitchFamily="18" charset="0"/>
              </a:rPr>
              <a:t>n</a:t>
            </a:r>
            <a:r>
              <a:rPr lang="cs-CZ" sz="1400" dirty="0" smtClean="0" bmk="OLE_LINK4">
                <a:solidFill>
                  <a:prstClr val="black"/>
                </a:solidFill>
                <a:ea typeface="Calibri" pitchFamily="34" charset="0"/>
                <a:cs typeface="Times New Roman" pitchFamily="18" charset="0"/>
              </a:rPr>
              <a:t>í</a:t>
            </a:r>
            <a:r>
              <a:rPr lang="cs-CZ" sz="1400" dirty="0" smtClean="0" bmk="OLE_LINK4">
                <a:solidFill>
                  <a:prstClr val="black"/>
                </a:solidFill>
                <a:latin typeface="Times New Roman" pitchFamily="18" charset="0"/>
                <a:ea typeface="Calibri" pitchFamily="34" charset="0"/>
                <a:cs typeface="Times New Roman" pitchFamily="18" charset="0"/>
              </a:rPr>
              <a:t> pro konkurenceschopnost</a:t>
            </a:r>
            <a:endParaRPr lang="cs-CZ" sz="1100" dirty="0" smtClean="0">
              <a:solidFill>
                <a:prstClr val="black"/>
              </a:solidFill>
              <a:latin typeface="Arial" pitchFamily="34" charset="0"/>
            </a:endParaRPr>
          </a:p>
          <a:p>
            <a:pPr eaLnBrk="0" fontAlgn="base" hangingPunct="0">
              <a:spcBef>
                <a:spcPct val="0"/>
              </a:spcBef>
              <a:spcAft>
                <a:spcPct val="0"/>
              </a:spcAft>
            </a:pPr>
            <a:endParaRPr lang="cs-CZ" dirty="0" smtClean="0">
              <a:solidFill>
                <a:prstClr val="black"/>
              </a:solidFill>
              <a:latin typeface="Arial" pitchFamily="34" charset="0"/>
            </a:endParaRPr>
          </a:p>
        </p:txBody>
      </p:sp>
      <p:sp>
        <p:nvSpPr>
          <p:cNvPr id="5" name="Rectangle 5"/>
          <p:cNvSpPr>
            <a:spLocks noChangeArrowheads="1"/>
          </p:cNvSpPr>
          <p:nvPr/>
        </p:nvSpPr>
        <p:spPr bwMode="auto">
          <a:xfrm>
            <a:off x="1368425" y="39862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cs-CZ" smtClean="0">
              <a:solidFill>
                <a:prstClr val="black"/>
              </a:solidFill>
              <a:latin typeface="Arial" pitchFamily="34" charset="0"/>
            </a:endParaRPr>
          </a:p>
        </p:txBody>
      </p:sp>
    </p:spTree>
    <p:extLst>
      <p:ext uri="{BB962C8B-B14F-4D97-AF65-F5344CB8AC3E}">
        <p14:creationId xmlns:p14="http://schemas.microsoft.com/office/powerpoint/2010/main" val="37875658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style>
          <a:lnRef idx="2">
            <a:schemeClr val="accent2">
              <a:shade val="50000"/>
            </a:schemeClr>
          </a:lnRef>
          <a:fillRef idx="1">
            <a:schemeClr val="accent2"/>
          </a:fillRef>
          <a:effectRef idx="0">
            <a:schemeClr val="accent2"/>
          </a:effectRef>
          <a:fontRef idx="minor">
            <a:schemeClr val="lt1"/>
          </a:fontRef>
        </p:style>
        <p:txBody>
          <a:bodyPr/>
          <a:lstStyle/>
          <a:p>
            <a:r>
              <a:rPr lang="cs-CZ" dirty="0" smtClean="0"/>
              <a:t>Předložky vlastní a nevlastní</a:t>
            </a:r>
            <a:endParaRPr lang="cs-CZ" dirty="0"/>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41498965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Předložky – co už známe</a:t>
            </a:r>
            <a:endParaRPr lang="cs-CZ" dirty="0"/>
          </a:p>
        </p:txBody>
      </p:sp>
      <p:sp>
        <p:nvSpPr>
          <p:cNvPr id="3" name="Zástupný symbol pro obsah 2"/>
          <p:cNvSpPr>
            <a:spLocks noGrp="1"/>
          </p:cNvSpPr>
          <p:nvPr>
            <p:ph idx="1"/>
          </p:nvPr>
        </p:nvSpPr>
        <p:spPr/>
        <p:style>
          <a:lnRef idx="0">
            <a:schemeClr val="accent3"/>
          </a:lnRef>
          <a:fillRef idx="3">
            <a:schemeClr val="accent3"/>
          </a:fillRef>
          <a:effectRef idx="3">
            <a:schemeClr val="accent3"/>
          </a:effectRef>
          <a:fontRef idx="minor">
            <a:schemeClr val="lt1"/>
          </a:fontRef>
        </p:style>
        <p:txBody>
          <a:bodyPr/>
          <a:lstStyle/>
          <a:p>
            <a:r>
              <a:rPr lang="cs-CZ" dirty="0" smtClean="0"/>
              <a:t>Vyjadřují podobné bližší okolnosti jako příslovce</a:t>
            </a:r>
          </a:p>
          <a:p>
            <a:r>
              <a:rPr lang="cs-CZ" dirty="0" smtClean="0"/>
              <a:t>Na rozdíl od příslovcí je nutné jejich spojení s nějakým jménem – to řídí jejich pád</a:t>
            </a:r>
          </a:p>
          <a:p>
            <a:r>
              <a:rPr lang="cs-CZ" dirty="0" smtClean="0"/>
              <a:t>Spolu s tímto jménem vytváří předložkové pády neboli předložkové vazby</a:t>
            </a:r>
            <a:endParaRPr lang="cs-CZ" dirty="0"/>
          </a:p>
        </p:txBody>
      </p:sp>
    </p:spTree>
    <p:extLst>
      <p:ext uri="{BB962C8B-B14F-4D97-AF65-F5344CB8AC3E}">
        <p14:creationId xmlns:p14="http://schemas.microsoft.com/office/powerpoint/2010/main" val="23037486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Jaké předložky rozlišujeme?</a:t>
            </a:r>
            <a:endParaRPr lang="cs-CZ" dirty="0"/>
          </a:p>
        </p:txBody>
      </p:sp>
      <p:sp>
        <p:nvSpPr>
          <p:cNvPr id="6" name="Zástupný symbol pro obsah 5"/>
          <p:cNvSpPr>
            <a:spLocks noGrp="1"/>
          </p:cNvSpPr>
          <p:nvPr>
            <p:ph idx="1"/>
          </p:nvPr>
        </p:nvSpPr>
        <p:spPr/>
        <p:style>
          <a:lnRef idx="2">
            <a:schemeClr val="accent1">
              <a:shade val="50000"/>
            </a:schemeClr>
          </a:lnRef>
          <a:fillRef idx="1">
            <a:schemeClr val="accent1"/>
          </a:fillRef>
          <a:effectRef idx="0">
            <a:schemeClr val="accent1"/>
          </a:effectRef>
          <a:fontRef idx="minor">
            <a:schemeClr val="lt1"/>
          </a:fontRef>
        </p:style>
        <p:txBody>
          <a:bodyPr/>
          <a:lstStyle/>
          <a:p>
            <a:pPr marL="82296" indent="0">
              <a:buNone/>
            </a:pPr>
            <a:endParaRPr lang="cs-CZ" dirty="0" smtClean="0"/>
          </a:p>
          <a:p>
            <a:pPr marL="82296" indent="0">
              <a:buNone/>
            </a:pPr>
            <a:endParaRPr lang="cs-CZ" dirty="0"/>
          </a:p>
          <a:p>
            <a:pPr marL="82296" indent="0">
              <a:buNone/>
            </a:pPr>
            <a:endParaRPr lang="cs-CZ" dirty="0" smtClean="0"/>
          </a:p>
          <a:p>
            <a:pPr marL="82296" indent="0">
              <a:buNone/>
            </a:pPr>
            <a:r>
              <a:rPr lang="cs-CZ" dirty="0" smtClean="0"/>
              <a:t>PŘEDLOŽKY</a:t>
            </a:r>
            <a:endParaRPr lang="cs-CZ" dirty="0"/>
          </a:p>
        </p:txBody>
      </p:sp>
      <p:cxnSp>
        <p:nvCxnSpPr>
          <p:cNvPr id="8" name="Přímá spojnice se šipkou 7"/>
          <p:cNvCxnSpPr/>
          <p:nvPr/>
        </p:nvCxnSpPr>
        <p:spPr>
          <a:xfrm flipV="1">
            <a:off x="4067944" y="1700808"/>
            <a:ext cx="1008112" cy="165618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Přímá spojnice se šipkou 9"/>
          <p:cNvCxnSpPr/>
          <p:nvPr/>
        </p:nvCxnSpPr>
        <p:spPr>
          <a:xfrm>
            <a:off x="4067944" y="3573016"/>
            <a:ext cx="1224136" cy="57606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1" name="TextovéPole 10"/>
          <p:cNvSpPr txBox="1"/>
          <p:nvPr/>
        </p:nvSpPr>
        <p:spPr>
          <a:xfrm>
            <a:off x="5184068" y="1444897"/>
            <a:ext cx="3888432" cy="1938992"/>
          </a:xfrm>
          <a:prstGeom prst="rect">
            <a:avLst/>
          </a:prstGeom>
          <a:noFill/>
        </p:spPr>
        <p:txBody>
          <a:bodyPr wrap="square" rtlCol="0">
            <a:spAutoFit/>
          </a:bodyPr>
          <a:lstStyle/>
          <a:p>
            <a:r>
              <a:rPr lang="cs-CZ" dirty="0" smtClean="0"/>
              <a:t> </a:t>
            </a:r>
            <a:r>
              <a:rPr lang="cs-CZ" sz="2400" dirty="0" smtClean="0"/>
              <a:t>VLASTNÍ</a:t>
            </a:r>
          </a:p>
          <a:p>
            <a:pPr marL="285750" indent="-285750">
              <a:buFontTx/>
              <a:buChar char="-"/>
            </a:pPr>
            <a:r>
              <a:rPr lang="cs-CZ" sz="2400" dirty="0" smtClean="0"/>
              <a:t>vyskytují se jedině jako předložky</a:t>
            </a:r>
          </a:p>
          <a:p>
            <a:pPr marL="285750" indent="-285750">
              <a:buFontTx/>
              <a:buChar char="-"/>
            </a:pPr>
            <a:r>
              <a:rPr lang="cs-CZ" sz="2400" dirty="0" smtClean="0"/>
              <a:t>(na, pod, u, s, k, před,…)</a:t>
            </a:r>
          </a:p>
          <a:p>
            <a:pPr marL="285750" indent="-285750">
              <a:buFontTx/>
              <a:buChar char="-"/>
            </a:pPr>
            <a:r>
              <a:rPr lang="cs-CZ" sz="2400" dirty="0"/>
              <a:t>n</a:t>
            </a:r>
            <a:r>
              <a:rPr lang="cs-CZ" sz="2400" dirty="0" smtClean="0"/>
              <a:t>ejčastěji  jednoslabičné</a:t>
            </a:r>
            <a:endParaRPr lang="cs-CZ" sz="2400" dirty="0"/>
          </a:p>
        </p:txBody>
      </p:sp>
      <p:sp>
        <p:nvSpPr>
          <p:cNvPr id="13" name="TextovéPole 12"/>
          <p:cNvSpPr txBox="1"/>
          <p:nvPr/>
        </p:nvSpPr>
        <p:spPr>
          <a:xfrm>
            <a:off x="5292080" y="3933056"/>
            <a:ext cx="3672408" cy="2308324"/>
          </a:xfrm>
          <a:prstGeom prst="rect">
            <a:avLst/>
          </a:prstGeom>
          <a:noFill/>
        </p:spPr>
        <p:txBody>
          <a:bodyPr wrap="square" rtlCol="0">
            <a:spAutoFit/>
          </a:bodyPr>
          <a:lstStyle/>
          <a:p>
            <a:r>
              <a:rPr lang="cs-CZ" dirty="0" smtClean="0"/>
              <a:t> </a:t>
            </a:r>
            <a:r>
              <a:rPr lang="cs-CZ" sz="2400" dirty="0" smtClean="0"/>
              <a:t>NEVLASTNÍ</a:t>
            </a:r>
          </a:p>
          <a:p>
            <a:pPr marL="285750" indent="-285750">
              <a:buFontTx/>
              <a:buChar char="-"/>
            </a:pPr>
            <a:r>
              <a:rPr lang="cs-CZ" sz="2400" dirty="0"/>
              <a:t>m</a:t>
            </a:r>
            <a:r>
              <a:rPr lang="cs-CZ" sz="2400" dirty="0" smtClean="0"/>
              <a:t>ohou být i jiným slovním druhem (příslovce nebo podstatným jménem)</a:t>
            </a:r>
          </a:p>
          <a:p>
            <a:pPr marL="285750" indent="-285750">
              <a:buFontTx/>
              <a:buChar char="-"/>
            </a:pPr>
            <a:r>
              <a:rPr lang="cs-CZ" sz="2400" dirty="0" smtClean="0"/>
              <a:t>(místo,  vedle,  kolem,…)</a:t>
            </a:r>
            <a:endParaRPr lang="cs-CZ" sz="2400" dirty="0"/>
          </a:p>
        </p:txBody>
      </p:sp>
    </p:spTree>
    <p:extLst>
      <p:ext uri="{BB962C8B-B14F-4D97-AF65-F5344CB8AC3E}">
        <p14:creationId xmlns:p14="http://schemas.microsoft.com/office/powerpoint/2010/main" val="29018104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circle(in)">
                                      <p:cBhvr>
                                        <p:cTn id="25" dur="2000"/>
                                        <p:tgtEl>
                                          <p:spTgt spid="11">
                                            <p:txEl>
                                              <p:pRg st="0" end="0"/>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11">
                                            <p:txEl>
                                              <p:pRg st="1" end="1"/>
                                            </p:txEl>
                                          </p:spTgt>
                                        </p:tgtEl>
                                        <p:attrNameLst>
                                          <p:attrName>style.visibility</p:attrName>
                                        </p:attrNameLst>
                                      </p:cBhvr>
                                      <p:to>
                                        <p:strVal val="visible"/>
                                      </p:to>
                                    </p:set>
                                    <p:animEffect transition="in" filter="circle(in)">
                                      <p:cBhvr>
                                        <p:cTn id="28" dur="2000"/>
                                        <p:tgtEl>
                                          <p:spTgt spid="11">
                                            <p:txEl>
                                              <p:pRg st="1" end="1"/>
                                            </p:txEl>
                                          </p:spTgt>
                                        </p:tgtEl>
                                      </p:cBhvr>
                                    </p:animEffect>
                                  </p:childTnLst>
                                </p:cTn>
                              </p:par>
                              <p:par>
                                <p:cTn id="29" presetID="6" presetClass="entr" presetSubtype="16" fill="hold" nodeType="with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Effect transition="in" filter="circle(in)">
                                      <p:cBhvr>
                                        <p:cTn id="31" dur="2000"/>
                                        <p:tgtEl>
                                          <p:spTgt spid="11">
                                            <p:txEl>
                                              <p:pRg st="2" end="2"/>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circle(in)">
                                      <p:cBhvr>
                                        <p:cTn id="34" dur="2000"/>
                                        <p:tgtEl>
                                          <p:spTgt spid="11">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13">
                                            <p:txEl>
                                              <p:pRg st="0" end="0"/>
                                            </p:txEl>
                                          </p:spTgt>
                                        </p:tgtEl>
                                        <p:attrNameLst>
                                          <p:attrName>style.visibility</p:attrName>
                                        </p:attrNameLst>
                                      </p:cBhvr>
                                      <p:to>
                                        <p:strVal val="visible"/>
                                      </p:to>
                                    </p:set>
                                    <p:animEffect transition="in" filter="circle(in)">
                                      <p:cBhvr>
                                        <p:cTn id="39" dur="2000"/>
                                        <p:tgtEl>
                                          <p:spTgt spid="13">
                                            <p:txEl>
                                              <p:pRg st="0" end="0"/>
                                            </p:txEl>
                                          </p:spTgt>
                                        </p:tgtEl>
                                      </p:cBhvr>
                                    </p:animEffect>
                                  </p:childTnLst>
                                </p:cTn>
                              </p:par>
                              <p:par>
                                <p:cTn id="40" presetID="6" presetClass="entr" presetSubtype="16" fill="hold" nodeType="withEffect">
                                  <p:stCondLst>
                                    <p:cond delay="0"/>
                                  </p:stCondLst>
                                  <p:childTnLst>
                                    <p:set>
                                      <p:cBhvr>
                                        <p:cTn id="41" dur="1" fill="hold">
                                          <p:stCondLst>
                                            <p:cond delay="0"/>
                                          </p:stCondLst>
                                        </p:cTn>
                                        <p:tgtEl>
                                          <p:spTgt spid="13">
                                            <p:txEl>
                                              <p:pRg st="1" end="1"/>
                                            </p:txEl>
                                          </p:spTgt>
                                        </p:tgtEl>
                                        <p:attrNameLst>
                                          <p:attrName>style.visibility</p:attrName>
                                        </p:attrNameLst>
                                      </p:cBhvr>
                                      <p:to>
                                        <p:strVal val="visible"/>
                                      </p:to>
                                    </p:set>
                                    <p:animEffect transition="in" filter="circle(in)">
                                      <p:cBhvr>
                                        <p:cTn id="42" dur="2000"/>
                                        <p:tgtEl>
                                          <p:spTgt spid="13">
                                            <p:txEl>
                                              <p:pRg st="1" end="1"/>
                                            </p:txEl>
                                          </p:spTgt>
                                        </p:tgtEl>
                                      </p:cBhvr>
                                    </p:animEffect>
                                  </p:childTnLst>
                                </p:cTn>
                              </p:par>
                              <p:par>
                                <p:cTn id="43" presetID="6" presetClass="entr" presetSubtype="16" fill="hold" nodeType="withEffect">
                                  <p:stCondLst>
                                    <p:cond delay="0"/>
                                  </p:stCondLst>
                                  <p:childTnLst>
                                    <p:set>
                                      <p:cBhvr>
                                        <p:cTn id="44" dur="1" fill="hold">
                                          <p:stCondLst>
                                            <p:cond delay="0"/>
                                          </p:stCondLst>
                                        </p:cTn>
                                        <p:tgtEl>
                                          <p:spTgt spid="13">
                                            <p:txEl>
                                              <p:pRg st="2" end="2"/>
                                            </p:txEl>
                                          </p:spTgt>
                                        </p:tgtEl>
                                        <p:attrNameLst>
                                          <p:attrName>style.visibility</p:attrName>
                                        </p:attrNameLst>
                                      </p:cBhvr>
                                      <p:to>
                                        <p:strVal val="visible"/>
                                      </p:to>
                                    </p:set>
                                    <p:animEffect transition="in" filter="circle(in)">
                                      <p:cBhvr>
                                        <p:cTn id="45" dur="20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Procvič si – nejdříve jednoduše</a:t>
            </a:r>
            <a:endParaRPr lang="cs-CZ" dirty="0"/>
          </a:p>
        </p:txBody>
      </p:sp>
      <p:sp>
        <p:nvSpPr>
          <p:cNvPr id="3" name="Zástupný symbol pro obsah 2"/>
          <p:cNvSpPr>
            <a:spLocks noGrp="1"/>
          </p:cNvSpPr>
          <p:nvPr>
            <p:ph idx="1"/>
          </p:nvPr>
        </p:nvSpPr>
        <p:spPr/>
        <p:style>
          <a:lnRef idx="0">
            <a:scrgbClr r="0" g="0" b="0"/>
          </a:lnRef>
          <a:fillRef idx="1002">
            <a:schemeClr val="lt2"/>
          </a:fillRef>
          <a:effectRef idx="0">
            <a:scrgbClr r="0" g="0" b="0"/>
          </a:effectRef>
          <a:fontRef idx="major"/>
        </p:style>
        <p:txBody>
          <a:bodyPr/>
          <a:lstStyle/>
          <a:p>
            <a:r>
              <a:rPr lang="cs-CZ" u="sng" dirty="0" smtClean="0"/>
              <a:t>Vyhledej a podtrhni v textu předložky</a:t>
            </a:r>
          </a:p>
          <a:p>
            <a:pPr marL="82296" indent="0">
              <a:buNone/>
            </a:pPr>
            <a:r>
              <a:rPr lang="cs-CZ" dirty="0" smtClean="0"/>
              <a:t>Zase jsem si zapomněl svačinu doma na stole. Pro Edu si přišla maminka už v deset hodin. Na školní výlet pojedeme na kolech a spát budeme pod stany na louce u lesa. Dnes jsem šla ze školy s Tomášem, ale ten moula mi hodil za tričko žížalu. Často se mi zdá o Pavle. Pod svícnem bývá největší tma. </a:t>
            </a:r>
          </a:p>
          <a:p>
            <a:pPr marL="82296" indent="0">
              <a:buNone/>
            </a:pPr>
            <a:r>
              <a:rPr lang="cs-CZ" dirty="0" smtClean="0"/>
              <a:t>Renata se toulala venku až do večera.</a:t>
            </a:r>
            <a:endParaRPr lang="cs-CZ" dirty="0"/>
          </a:p>
        </p:txBody>
      </p:sp>
    </p:spTree>
    <p:extLst>
      <p:ext uri="{BB962C8B-B14F-4D97-AF65-F5344CB8AC3E}">
        <p14:creationId xmlns:p14="http://schemas.microsoft.com/office/powerpoint/2010/main" val="23719872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Řešení</a:t>
            </a:r>
            <a:endParaRPr lang="cs-CZ" dirty="0"/>
          </a:p>
        </p:txBody>
      </p:sp>
      <p:sp>
        <p:nvSpPr>
          <p:cNvPr id="3" name="Zástupný symbol pro obsah 2"/>
          <p:cNvSpPr>
            <a:spLocks noGrp="1"/>
          </p:cNvSpPr>
          <p:nvPr>
            <p:ph idx="1"/>
          </p:nvPr>
        </p:nvSpPr>
        <p:spPr/>
        <p:style>
          <a:lnRef idx="0">
            <a:scrgbClr r="0" g="0" b="0"/>
          </a:lnRef>
          <a:fillRef idx="1002">
            <a:schemeClr val="lt2"/>
          </a:fillRef>
          <a:effectRef idx="0">
            <a:scrgbClr r="0" g="0" b="0"/>
          </a:effectRef>
          <a:fontRef idx="major"/>
        </p:style>
        <p:txBody>
          <a:bodyPr/>
          <a:lstStyle/>
          <a:p>
            <a:pPr marL="82296" indent="0">
              <a:buNone/>
            </a:pPr>
            <a:r>
              <a:rPr lang="cs-CZ" dirty="0"/>
              <a:t>Zase jsem si zapomněl svačinu doma </a:t>
            </a:r>
            <a:r>
              <a:rPr lang="cs-CZ" u="sng" dirty="0"/>
              <a:t>na</a:t>
            </a:r>
            <a:r>
              <a:rPr lang="cs-CZ" dirty="0"/>
              <a:t> stole. </a:t>
            </a:r>
            <a:r>
              <a:rPr lang="cs-CZ" u="sng" dirty="0"/>
              <a:t>Pro</a:t>
            </a:r>
            <a:r>
              <a:rPr lang="cs-CZ" dirty="0"/>
              <a:t> Edu si přišla maminka už </a:t>
            </a:r>
            <a:r>
              <a:rPr lang="cs-CZ" u="sng" dirty="0"/>
              <a:t>v</a:t>
            </a:r>
            <a:r>
              <a:rPr lang="cs-CZ" dirty="0"/>
              <a:t> deset hodin. </a:t>
            </a:r>
            <a:r>
              <a:rPr lang="cs-CZ" u="sng" dirty="0"/>
              <a:t>Na</a:t>
            </a:r>
            <a:r>
              <a:rPr lang="cs-CZ" dirty="0"/>
              <a:t> školní výlet pojedeme </a:t>
            </a:r>
            <a:r>
              <a:rPr lang="cs-CZ" u="sng" dirty="0"/>
              <a:t>na</a:t>
            </a:r>
            <a:r>
              <a:rPr lang="cs-CZ" dirty="0"/>
              <a:t> kolech a spát budeme </a:t>
            </a:r>
            <a:r>
              <a:rPr lang="cs-CZ" u="sng" dirty="0"/>
              <a:t>pod</a:t>
            </a:r>
            <a:r>
              <a:rPr lang="cs-CZ" dirty="0"/>
              <a:t> stany </a:t>
            </a:r>
            <a:r>
              <a:rPr lang="cs-CZ" u="sng" dirty="0"/>
              <a:t>na</a:t>
            </a:r>
            <a:r>
              <a:rPr lang="cs-CZ" dirty="0"/>
              <a:t> louce </a:t>
            </a:r>
            <a:r>
              <a:rPr lang="cs-CZ" u="sng" dirty="0"/>
              <a:t>u</a:t>
            </a:r>
            <a:r>
              <a:rPr lang="cs-CZ" dirty="0"/>
              <a:t> lesa. Dnes jsem šla </a:t>
            </a:r>
            <a:r>
              <a:rPr lang="cs-CZ" u="sng" dirty="0"/>
              <a:t>ze</a:t>
            </a:r>
            <a:r>
              <a:rPr lang="cs-CZ" dirty="0"/>
              <a:t> školy </a:t>
            </a:r>
            <a:r>
              <a:rPr lang="cs-CZ" u="sng" dirty="0"/>
              <a:t>s</a:t>
            </a:r>
            <a:r>
              <a:rPr lang="cs-CZ" dirty="0"/>
              <a:t> Tomášem, ale ten moula mi hodil </a:t>
            </a:r>
            <a:r>
              <a:rPr lang="cs-CZ" u="sng" dirty="0"/>
              <a:t>za</a:t>
            </a:r>
            <a:r>
              <a:rPr lang="cs-CZ" dirty="0"/>
              <a:t> tričko žížalu. Často se mi zdá </a:t>
            </a:r>
            <a:r>
              <a:rPr lang="cs-CZ" u="sng" dirty="0"/>
              <a:t>o</a:t>
            </a:r>
            <a:r>
              <a:rPr lang="cs-CZ" dirty="0"/>
              <a:t> Pavle. </a:t>
            </a:r>
            <a:r>
              <a:rPr lang="cs-CZ" u="sng" dirty="0"/>
              <a:t>Pod</a:t>
            </a:r>
            <a:r>
              <a:rPr lang="cs-CZ" dirty="0"/>
              <a:t> svícnem bývá největší tma. </a:t>
            </a:r>
            <a:r>
              <a:rPr lang="cs-CZ" dirty="0" smtClean="0"/>
              <a:t>Renata </a:t>
            </a:r>
            <a:r>
              <a:rPr lang="cs-CZ" dirty="0"/>
              <a:t>se toulala venku až </a:t>
            </a:r>
            <a:r>
              <a:rPr lang="cs-CZ" u="sng" dirty="0"/>
              <a:t>do</a:t>
            </a:r>
            <a:r>
              <a:rPr lang="cs-CZ" dirty="0"/>
              <a:t> večera.</a:t>
            </a:r>
          </a:p>
          <a:p>
            <a:pPr marL="82296" indent="0">
              <a:buNone/>
            </a:pPr>
            <a:endParaRPr lang="cs-CZ" dirty="0"/>
          </a:p>
        </p:txBody>
      </p:sp>
    </p:spTree>
    <p:extLst>
      <p:ext uri="{BB962C8B-B14F-4D97-AF65-F5344CB8AC3E}">
        <p14:creationId xmlns:p14="http://schemas.microsoft.com/office/powerpoint/2010/main" val="31951892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548680"/>
            <a:ext cx="7498080" cy="1786210"/>
          </a:xfrm>
        </p:spPr>
        <p:txBody>
          <a:bodyPr>
            <a:normAutofit fontScale="90000"/>
          </a:bodyPr>
          <a:lstStyle/>
          <a:p>
            <a:r>
              <a:rPr lang="cs-CZ" dirty="0" smtClean="0"/>
              <a:t>Předešlý text ještě neopustíme. Promítnu vám ho ještě jednou a vy mi napište s jakými slovy se jednotlivé předložky spojují.</a:t>
            </a:r>
            <a:endParaRPr lang="cs-CZ" dirty="0"/>
          </a:p>
        </p:txBody>
      </p:sp>
      <p:sp>
        <p:nvSpPr>
          <p:cNvPr id="3" name="Zástupný symbol pro obsah 2"/>
          <p:cNvSpPr>
            <a:spLocks noGrp="1"/>
          </p:cNvSpPr>
          <p:nvPr>
            <p:ph idx="1"/>
          </p:nvPr>
        </p:nvSpPr>
        <p:spPr>
          <a:xfrm>
            <a:off x="1435608" y="2780928"/>
            <a:ext cx="7498080" cy="3467472"/>
          </a:xfrm>
        </p:spPr>
        <p:style>
          <a:lnRef idx="2">
            <a:schemeClr val="accent3"/>
          </a:lnRef>
          <a:fillRef idx="1">
            <a:schemeClr val="lt1"/>
          </a:fillRef>
          <a:effectRef idx="0">
            <a:schemeClr val="accent3"/>
          </a:effectRef>
          <a:fontRef idx="minor">
            <a:schemeClr val="dk1"/>
          </a:fontRef>
        </p:style>
        <p:txBody>
          <a:bodyPr>
            <a:normAutofit/>
          </a:bodyPr>
          <a:lstStyle/>
          <a:p>
            <a:r>
              <a:rPr lang="cs-CZ" sz="3600" dirty="0" smtClean="0"/>
              <a:t>na – stole, pro – Edu, v – deset, na – výlet, na – kolech, pod – stany, na – louce, u – lesa, ze – školy, s – Tomášem, za – tričko, o – Pavle, pod – svícnem, do – večera</a:t>
            </a:r>
            <a:endParaRPr lang="cs-CZ" sz="3600" dirty="0"/>
          </a:p>
        </p:txBody>
      </p:sp>
    </p:spTree>
    <p:extLst>
      <p:ext uri="{BB962C8B-B14F-4D97-AF65-F5344CB8AC3E}">
        <p14:creationId xmlns:p14="http://schemas.microsoft.com/office/powerpoint/2010/main" val="28009332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Zakroužkuj </a:t>
            </a:r>
            <a:r>
              <a:rPr lang="cs-CZ" dirty="0"/>
              <a:t>předložky nevlastní</a:t>
            </a:r>
          </a:p>
        </p:txBody>
      </p:sp>
      <p:sp>
        <p:nvSpPr>
          <p:cNvPr id="3" name="Zástupný symbol pro obsah 2"/>
          <p:cNvSpPr>
            <a:spLocks noGrp="1"/>
          </p:cNvSpPr>
          <p:nvPr>
            <p:ph idx="1"/>
          </p:nvPr>
        </p:nvSpPr>
        <p:spPr/>
        <p:style>
          <a:lnRef idx="0">
            <a:scrgbClr r="0" g="0" b="0"/>
          </a:lnRef>
          <a:fillRef idx="1002">
            <a:schemeClr val="lt1"/>
          </a:fillRef>
          <a:effectRef idx="0">
            <a:scrgbClr r="0" g="0" b="0"/>
          </a:effectRef>
          <a:fontRef idx="major"/>
        </p:style>
        <p:txBody>
          <a:bodyPr>
            <a:normAutofit lnSpcReduction="10000"/>
          </a:bodyPr>
          <a:lstStyle/>
          <a:p>
            <a:pPr marL="82296" indent="0">
              <a:buNone/>
            </a:pPr>
            <a:r>
              <a:rPr lang="cs-CZ" dirty="0"/>
              <a:t>Zastav se u nás, až půjdeš kolem. Červený automobil profičel kolem nás obrovskou rychlostí. Co se ti stalo s tím kolem? Blízko naší zahrady teče krásný potůček. Myslím, že to není daleko, je to blízko. Potřeboval bych, abys tam šla místo mne. Máte pro mě volné místo? Ano, sedněte si vedle mne. Polož tu udici do místnosti vedle. Během prázdnin se ochladilo. Vzali to svižným během. </a:t>
            </a:r>
          </a:p>
          <a:p>
            <a:pPr marL="82296" indent="0">
              <a:buNone/>
            </a:pPr>
            <a:endParaRPr lang="cs-CZ" dirty="0"/>
          </a:p>
        </p:txBody>
      </p:sp>
    </p:spTree>
    <p:extLst>
      <p:ext uri="{BB962C8B-B14F-4D97-AF65-F5344CB8AC3E}">
        <p14:creationId xmlns:p14="http://schemas.microsoft.com/office/powerpoint/2010/main" val="29786997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Řešení </a:t>
            </a:r>
            <a:endParaRPr lang="cs-CZ" dirty="0"/>
          </a:p>
        </p:txBody>
      </p:sp>
      <p:sp>
        <p:nvSpPr>
          <p:cNvPr id="3" name="Zástupný symbol pro obsah 2"/>
          <p:cNvSpPr>
            <a:spLocks noGrp="1"/>
          </p:cNvSpPr>
          <p:nvPr>
            <p:ph idx="1"/>
          </p:nvPr>
        </p:nvSpPr>
        <p:spPr/>
        <p:style>
          <a:lnRef idx="1">
            <a:schemeClr val="accent6"/>
          </a:lnRef>
          <a:fillRef idx="2">
            <a:schemeClr val="accent6"/>
          </a:fillRef>
          <a:effectRef idx="1">
            <a:schemeClr val="accent6"/>
          </a:effectRef>
          <a:fontRef idx="minor">
            <a:schemeClr val="dk1"/>
          </a:fontRef>
        </p:style>
        <p:txBody>
          <a:bodyPr>
            <a:normAutofit lnSpcReduction="10000"/>
          </a:bodyPr>
          <a:lstStyle/>
          <a:p>
            <a:pPr marL="82296" indent="0">
              <a:buNone/>
            </a:pPr>
            <a:r>
              <a:rPr lang="cs-CZ" dirty="0" smtClean="0"/>
              <a:t>Zastav se u nás, až půjdeš kolem. Červený automobil profičel kolem nás obrovskou rychlostí. Co se ti stalo s tím kolem? Blízko naší zahrady teče krásný potůček. Myslím, že to není daleko, je to blízko. Potřeboval bych, abys tam šla místo mne. Máte pro mě volné místo? Ano, sedněte si vedle mne. Polož tu udici do místnosti vedle. Během prázdnin se ochladilo. Vzali to svižným během. </a:t>
            </a:r>
            <a:endParaRPr lang="cs-CZ" dirty="0"/>
          </a:p>
        </p:txBody>
      </p:sp>
      <p:sp>
        <p:nvSpPr>
          <p:cNvPr id="4" name="Ovál 3"/>
          <p:cNvSpPr/>
          <p:nvPr/>
        </p:nvSpPr>
        <p:spPr>
          <a:xfrm>
            <a:off x="4644008" y="1913353"/>
            <a:ext cx="1224136" cy="504056"/>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cs-CZ">
              <a:solidFill>
                <a:schemeClr val="accent3">
                  <a:lumMod val="40000"/>
                  <a:lumOff val="60000"/>
                </a:schemeClr>
              </a:solidFill>
            </a:endParaRPr>
          </a:p>
        </p:txBody>
      </p:sp>
      <p:sp>
        <p:nvSpPr>
          <p:cNvPr id="5" name="Ovál 4"/>
          <p:cNvSpPr/>
          <p:nvPr/>
        </p:nvSpPr>
        <p:spPr>
          <a:xfrm>
            <a:off x="7596336" y="2276873"/>
            <a:ext cx="1152128" cy="64807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p:cNvSpPr/>
          <p:nvPr/>
        </p:nvSpPr>
        <p:spPr>
          <a:xfrm>
            <a:off x="4499992" y="3645024"/>
            <a:ext cx="1080120"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vál 6"/>
          <p:cNvSpPr/>
          <p:nvPr/>
        </p:nvSpPr>
        <p:spPr>
          <a:xfrm>
            <a:off x="6228184" y="4149080"/>
            <a:ext cx="1080120" cy="504056"/>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cs-CZ"/>
          </a:p>
        </p:txBody>
      </p:sp>
      <p:sp>
        <p:nvSpPr>
          <p:cNvPr id="8" name="Ovál 7"/>
          <p:cNvSpPr/>
          <p:nvPr/>
        </p:nvSpPr>
        <p:spPr>
          <a:xfrm>
            <a:off x="6912260" y="4509120"/>
            <a:ext cx="1368152"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4676360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867397067"/>
              </p:ext>
            </p:extLst>
          </p:nvPr>
        </p:nvGraphicFramePr>
        <p:xfrm>
          <a:off x="1369036" y="3233738"/>
          <a:ext cx="6405925" cy="2579434"/>
        </p:xfrm>
        <a:graphic>
          <a:graphicData uri="http://schemas.openxmlformats.org/drawingml/2006/table">
            <a:tbl>
              <a:tblPr firstRow="1" firstCol="1" bandRow="1"/>
              <a:tblGrid>
                <a:gridCol w="1202213"/>
                <a:gridCol w="114300"/>
                <a:gridCol w="5089412"/>
              </a:tblGrid>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Použití zdroje:</a:t>
                      </a:r>
                      <a:endParaRPr lang="cs-CZ" sz="1100" dirty="0">
                        <a:effectLst/>
                        <a:latin typeface="Calibri"/>
                        <a:ea typeface="Calibri"/>
                        <a:cs typeface="Times New Roman"/>
                      </a:endParaRPr>
                    </a:p>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cs-CZ" sz="1400" b="0" i="0" u="none" strike="noStrike" kern="1200" cap="none" spc="0" normalizeH="0" baseline="0" noProof="0" dirty="0" smtClean="0">
                          <a:ln>
                            <a:noFill/>
                          </a:ln>
                          <a:solidFill>
                            <a:srgbClr val="000000"/>
                          </a:solidFill>
                          <a:effectLst/>
                          <a:uLnTx/>
                          <a:uFillTx/>
                          <a:latin typeface="Calibri"/>
                          <a:ea typeface="Calibri"/>
                          <a:cs typeface="Times New Roman"/>
                        </a:rPr>
                        <a:t>Český jazyk – Učebnice pro 7. ročník</a:t>
                      </a:r>
                    </a:p>
                    <a:p>
                      <a:pPr algn="l">
                        <a:lnSpc>
                          <a:spcPct val="115000"/>
                        </a:lnSpc>
                        <a:spcAft>
                          <a:spcPts val="0"/>
                        </a:spcAft>
                      </a:pPr>
                      <a:endParaRPr lang="cs-CZ" sz="1100" dirty="0" smtClean="0">
                        <a:effectLst/>
                        <a:latin typeface="Calibri"/>
                        <a:ea typeface="Calibri"/>
                        <a:cs typeface="Times New Roman"/>
                      </a:endParaRPr>
                    </a:p>
                    <a:p>
                      <a:pPr algn="l">
                        <a:lnSpc>
                          <a:spcPct val="115000"/>
                        </a:lnSpc>
                        <a:spcAft>
                          <a:spcPts val="0"/>
                        </a:spcAft>
                      </a:pP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Citace:</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cs-CZ" sz="1400" dirty="0">
                          <a:solidFill>
                            <a:srgbClr val="000000"/>
                          </a:solidFill>
                          <a:effectLst/>
                          <a:latin typeface="Arial"/>
                          <a:ea typeface="Times New Roman"/>
                          <a:cs typeface="Times New Roman"/>
                        </a:rPr>
                        <a:t> </a:t>
                      </a:r>
                      <a:r>
                        <a:rPr kumimoji="0" lang="cs-CZ" sz="1400" b="0" i="0" u="none" strike="noStrike" kern="1200" cap="none" spc="0" normalizeH="0" baseline="0" noProof="0" dirty="0" smtClean="0">
                          <a:ln>
                            <a:noFill/>
                          </a:ln>
                          <a:solidFill>
                            <a:srgbClr val="000000"/>
                          </a:solidFill>
                          <a:effectLst/>
                          <a:uLnTx/>
                          <a:uFillTx/>
                          <a:latin typeface="+mn-lt"/>
                          <a:ea typeface="+mn-ea"/>
                          <a:cs typeface="+mn-cs"/>
                        </a:rPr>
                        <a:t>[VLADIMÍRA BIČÍKOVÁ, Zdeněk Topil a Ilustrace Arna JURAČKOVÁ]. </a:t>
                      </a:r>
                      <a:r>
                        <a:rPr kumimoji="0" lang="cs-CZ" sz="1400" b="0" i="1" u="none" strike="noStrike" kern="1200" cap="none" spc="0" normalizeH="0" baseline="0" noProof="0" dirty="0" smtClean="0">
                          <a:ln>
                            <a:noFill/>
                          </a:ln>
                          <a:solidFill>
                            <a:srgbClr val="000000"/>
                          </a:solidFill>
                          <a:effectLst/>
                          <a:uLnTx/>
                          <a:uFillTx/>
                          <a:latin typeface="+mn-lt"/>
                          <a:ea typeface="+mn-ea"/>
                          <a:cs typeface="+mn-cs"/>
                        </a:rPr>
                        <a:t>Český jazyk: učebnice pro 7. ročník</a:t>
                      </a:r>
                      <a:r>
                        <a:rPr kumimoji="0" lang="cs-CZ" sz="1400" b="0" i="0" u="none" strike="noStrike" kern="1200" cap="none" spc="0" normalizeH="0" baseline="0" noProof="0" dirty="0" smtClean="0">
                          <a:ln>
                            <a:noFill/>
                          </a:ln>
                          <a:solidFill>
                            <a:srgbClr val="000000"/>
                          </a:solidFill>
                          <a:effectLst/>
                          <a:uLnTx/>
                          <a:uFillTx/>
                          <a:latin typeface="+mn-lt"/>
                          <a:ea typeface="+mn-ea"/>
                          <a:cs typeface="+mn-cs"/>
                        </a:rPr>
                        <a:t>. 2. vyd. Havlíčkův Brod: Tobiáš, 2005. ISBN 80-731-1037-7. </a:t>
                      </a:r>
                      <a:endParaRPr kumimoji="0" lang="cs-CZ" sz="1400" b="0" i="0" u="none" strike="noStrike" kern="1200" cap="none" spc="0" normalizeH="0" baseline="0" noProof="0" dirty="0" smtClean="0">
                        <a:ln>
                          <a:noFill/>
                        </a:ln>
                        <a:solidFill>
                          <a:srgbClr val="000000"/>
                        </a:solidFill>
                        <a:effectLst/>
                        <a:uLnTx/>
                        <a:uFillTx/>
                        <a:latin typeface="Calibri"/>
                        <a:ea typeface="Calibri"/>
                        <a:cs typeface="Times New Roman"/>
                      </a:endParaRPr>
                    </a:p>
                    <a:p>
                      <a:pPr algn="ctr">
                        <a:lnSpc>
                          <a:spcPct val="115000"/>
                        </a:lnSpc>
                        <a:spcAft>
                          <a:spcPts val="0"/>
                        </a:spcAft>
                      </a:pPr>
                      <a:endParaRPr lang="cs-CZ" sz="1100" dirty="0">
                        <a:effectLst/>
                        <a:latin typeface="Calibri"/>
                        <a:ea typeface="Calibri"/>
                        <a:cs typeface="Times New Roman"/>
                      </a:endParaRPr>
                    </a:p>
                    <a:p>
                      <a:pPr algn="ctr">
                        <a:lnSpc>
                          <a:spcPct val="115000"/>
                        </a:lnSpc>
                        <a:spcAft>
                          <a:spcPts val="0"/>
                        </a:spcAft>
                      </a:pPr>
                      <a:r>
                        <a:rPr lang="cs-CZ" sz="1400" dirty="0">
                          <a:solidFill>
                            <a:srgbClr val="000000"/>
                          </a:solidFill>
                          <a:effectLst/>
                          <a:latin typeface="Arial"/>
                          <a:ea typeface="Times New Roman"/>
                          <a:cs typeface="Times New Roman"/>
                        </a:rPr>
                        <a:t>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Anotace:</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endParaRPr lang="cs-CZ" sz="1100" dirty="0">
                        <a:effectLst/>
                        <a:latin typeface="Calibri"/>
                        <a:ea typeface="Calibri"/>
                        <a:cs typeface="Times New Roman"/>
                      </a:endParaRPr>
                    </a:p>
                    <a:p>
                      <a:pPr algn="ctr">
                        <a:lnSpc>
                          <a:spcPct val="115000"/>
                        </a:lnSpc>
                        <a:spcAft>
                          <a:spcPts val="0"/>
                        </a:spcAft>
                      </a:pPr>
                      <a:r>
                        <a:rPr lang="cs-CZ" sz="1400" dirty="0" smtClean="0">
                          <a:solidFill>
                            <a:srgbClr val="000000"/>
                          </a:solidFill>
                          <a:effectLst/>
                          <a:latin typeface="Calibri"/>
                          <a:ea typeface="Times New Roman"/>
                          <a:cs typeface="Times New Roman"/>
                        </a:rPr>
                        <a:t>DUM je určen k výkladu učiva. Žáci si</a:t>
                      </a:r>
                      <a:r>
                        <a:rPr lang="cs-CZ" sz="1400" baseline="0" dirty="0" smtClean="0">
                          <a:solidFill>
                            <a:srgbClr val="000000"/>
                          </a:solidFill>
                          <a:effectLst/>
                          <a:latin typeface="Calibri"/>
                          <a:ea typeface="Times New Roman"/>
                          <a:cs typeface="Times New Roman"/>
                        </a:rPr>
                        <a:t> prohloubí znalosti v oblasti předložek a zároveň vyzkouší na doprovodných cvičeních</a:t>
                      </a: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bl>
          </a:graphicData>
        </a:graphic>
      </p:graphicFrame>
      <p:pic>
        <p:nvPicPr>
          <p:cNvPr id="9218" name="Obrázek 0" descr="Popis: logo EU.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59" y="548680"/>
            <a:ext cx="7920881" cy="847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obrázek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5674" y="2158008"/>
            <a:ext cx="2152650" cy="7810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368425" y="30051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
        <p:nvSpPr>
          <p:cNvPr id="4" name="Rectangle 4"/>
          <p:cNvSpPr>
            <a:spLocks noChangeArrowheads="1"/>
          </p:cNvSpPr>
          <p:nvPr/>
        </p:nvSpPr>
        <p:spPr bwMode="auto">
          <a:xfrm>
            <a:off x="611559" y="1556792"/>
            <a:ext cx="7920881"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Tento materi</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 byl vytvořen </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mci projektu EU pen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ze </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kol</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t>
            </a:r>
            <a:endParaRPr kumimoji="0" lang="cs-CZ" sz="11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Operačn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ho programu Vzděl</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pro konkurenceschopnost</a:t>
            </a:r>
            <a:endParaRPr kumimoji="0" lang="cs-CZ"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pitchFamily="34" charset="0"/>
            </a:endParaRPr>
          </a:p>
        </p:txBody>
      </p:sp>
      <p:sp>
        <p:nvSpPr>
          <p:cNvPr id="5" name="Rectangle 5"/>
          <p:cNvSpPr>
            <a:spLocks noChangeArrowheads="1"/>
          </p:cNvSpPr>
          <p:nvPr/>
        </p:nvSpPr>
        <p:spPr bwMode="auto">
          <a:xfrm>
            <a:off x="1368425" y="47672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38231117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Slunovrat">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54</TotalTime>
  <Words>599</Words>
  <Application>Microsoft Office PowerPoint</Application>
  <PresentationFormat>Předvádění na obrazovce (4:3)</PresentationFormat>
  <Paragraphs>69</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Slunovrat</vt:lpstr>
      <vt:lpstr>Prezentace aplikace PowerPoint</vt:lpstr>
      <vt:lpstr>Předložky vlastní a nevlastní</vt:lpstr>
      <vt:lpstr>Předložky – co už známe</vt:lpstr>
      <vt:lpstr>Jaké předložky rozlišujeme?</vt:lpstr>
      <vt:lpstr>Procvič si – nejdříve jednoduše</vt:lpstr>
      <vt:lpstr>Řešení</vt:lpstr>
      <vt:lpstr>Předešlý text ještě neopustíme. Promítnu vám ho ještě jednou a vy mi napište s jakými slovy se jednotlivé předložky spojují.</vt:lpstr>
      <vt:lpstr>Zakroužkuj předložky nevlastní</vt:lpstr>
      <vt:lpstr>Řešení </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Předložky vlastní a nevlastní</dc:title>
  <dc:creator>ntb</dc:creator>
  <cp:lastModifiedBy>ntb</cp:lastModifiedBy>
  <cp:revision>8</cp:revision>
  <dcterms:created xsi:type="dcterms:W3CDTF">2013-05-19T07:09:09Z</dcterms:created>
  <dcterms:modified xsi:type="dcterms:W3CDTF">2013-05-19T20:29:50Z</dcterms:modified>
</cp:coreProperties>
</file>