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B24D24-D369-43C0-B045-B702CD07ECC7}" type="datetimeFigureOut">
              <a:rPr lang="cs-CZ" smtClean="0"/>
              <a:t>19.5.2013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3FA512C-08E2-47D0-827C-738DE63A8D76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955125"/>
              </p:ext>
            </p:extLst>
          </p:nvPr>
        </p:nvGraphicFramePr>
        <p:xfrm>
          <a:off x="1368425" y="2924944"/>
          <a:ext cx="6405925" cy="277450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Aleš Hladík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VY_32_INOVACE_6A_12_Stupňování příslovcí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6A_ČJ7.roč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1.11.2012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výkladu a procvičení učiva o stupňování příslovcí.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Obsahuje tvoření jednotlivých stupňů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úkoly na procvičení.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 bmk="OLE_LINK4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146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Stupňování příslovcí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72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Některá příslovce mohou vyjadřovat trojí stupeň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596646" indent="-514350">
              <a:buClrTx/>
              <a:buFont typeface="+mj-lt"/>
              <a:buAutoNum type="arabicPeriod"/>
            </a:pPr>
            <a:r>
              <a:rPr lang="cs-CZ" dirty="0" smtClean="0"/>
              <a:t>stupeň (blízko, rychle, zdravě)</a:t>
            </a:r>
          </a:p>
          <a:p>
            <a:pPr marL="596646" indent="-514350">
              <a:buClrTx/>
              <a:buFont typeface="+mj-lt"/>
              <a:buAutoNum type="arabicPeriod"/>
            </a:pPr>
            <a:r>
              <a:rPr lang="cs-CZ" dirty="0" smtClean="0"/>
              <a:t>stupeň  se tvoří od 1. stupně přidáním přípon: - e, </a:t>
            </a:r>
            <a:r>
              <a:rPr lang="cs-CZ" dirty="0" err="1" smtClean="0"/>
              <a:t>eji</a:t>
            </a:r>
            <a:r>
              <a:rPr lang="cs-CZ" dirty="0" smtClean="0"/>
              <a:t>, </a:t>
            </a:r>
            <a:r>
              <a:rPr lang="cs-CZ" dirty="0" err="1" smtClean="0"/>
              <a:t>ěji</a:t>
            </a:r>
            <a:r>
              <a:rPr lang="cs-CZ" dirty="0" smtClean="0"/>
              <a:t> (blíže, rychleji, zdravěji)</a:t>
            </a:r>
          </a:p>
          <a:p>
            <a:pPr marL="596646" indent="-514350">
              <a:buClrTx/>
              <a:buFont typeface="+mj-lt"/>
              <a:buAutoNum type="arabicPeriod"/>
            </a:pPr>
            <a:r>
              <a:rPr lang="cs-CZ" dirty="0"/>
              <a:t>s</a:t>
            </a:r>
            <a:r>
              <a:rPr lang="cs-CZ" dirty="0" smtClean="0"/>
              <a:t>tupeň se tvoří od 2. stupně předponou </a:t>
            </a:r>
            <a:r>
              <a:rPr lang="cs-CZ" dirty="0" err="1" smtClean="0"/>
              <a:t>nej</a:t>
            </a:r>
            <a:r>
              <a:rPr lang="cs-CZ" dirty="0" smtClean="0"/>
              <a:t> – (nejblíže, nejrychleji, nejzdravěji)</a:t>
            </a:r>
          </a:p>
          <a:p>
            <a:pPr marL="82296" indent="0">
              <a:buClrTx/>
              <a:buNone/>
            </a:pPr>
            <a:endParaRPr lang="cs-CZ" dirty="0"/>
          </a:p>
          <a:p>
            <a:pPr marL="82296" indent="0">
              <a:buClrTx/>
              <a:buNone/>
            </a:pPr>
            <a:r>
              <a:rPr lang="cs-CZ" dirty="0" smtClean="0"/>
              <a:t>Některá příslovce se však stupňují nepravidelně (brzy – dříve, dobře – lépe, málo – méně)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31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Procvičování – utvoř naznačené stupně příslovcí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82296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Chovejte se prosím tiše (2). Maminka vaří poslední dobou zdravě (2) a levně (2). Kdo dosáhne vysoko (3)? Mohlo to dopadnout zle (2) chyb v pravopisu se nyní dopouštím řídce (2). Pojď blízko (2). Tvař se vesele (1)  a radostně (1). Našlapoval jsem, jak tiš (3) jsem uměl. Vraťte se brzy (3) v šest hodin. Čínsky jsem se naučil snadno (2) a rychle (2) než korejsky.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2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cs-CZ" dirty="0"/>
              <a:t>Chovejte se prosím </a:t>
            </a:r>
            <a:r>
              <a:rPr lang="cs-CZ" dirty="0" smtClean="0">
                <a:solidFill>
                  <a:srgbClr val="FF0000"/>
                </a:solidFill>
              </a:rPr>
              <a:t>tišeji</a:t>
            </a:r>
            <a:r>
              <a:rPr lang="cs-CZ" dirty="0" smtClean="0"/>
              <a:t>. </a:t>
            </a:r>
            <a:r>
              <a:rPr lang="cs-CZ" dirty="0"/>
              <a:t>Maminka vaří poslední dobou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zdravěji </a:t>
            </a:r>
            <a:r>
              <a:rPr lang="cs-CZ" dirty="0"/>
              <a:t>a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levněji</a:t>
            </a:r>
            <a:r>
              <a:rPr lang="cs-CZ" dirty="0" smtClean="0"/>
              <a:t>. </a:t>
            </a:r>
            <a:r>
              <a:rPr lang="cs-CZ" dirty="0"/>
              <a:t>Kdo dosáhne </a:t>
            </a:r>
            <a:r>
              <a:rPr lang="cs-CZ" dirty="0" smtClean="0">
                <a:solidFill>
                  <a:srgbClr val="FF0000"/>
                </a:solidFill>
              </a:rPr>
              <a:t>nejvýše</a:t>
            </a:r>
            <a:r>
              <a:rPr lang="cs-CZ" dirty="0" smtClean="0"/>
              <a:t>? </a:t>
            </a:r>
            <a:r>
              <a:rPr lang="cs-CZ" dirty="0"/>
              <a:t>Mohlo to dopadnout </a:t>
            </a:r>
            <a:r>
              <a:rPr lang="cs-CZ" dirty="0" smtClean="0">
                <a:solidFill>
                  <a:srgbClr val="FF0000"/>
                </a:solidFill>
              </a:rPr>
              <a:t>hůře.</a:t>
            </a:r>
            <a:r>
              <a:rPr lang="cs-CZ" dirty="0" smtClean="0"/>
              <a:t> Chyb </a:t>
            </a:r>
            <a:r>
              <a:rPr lang="cs-CZ" dirty="0"/>
              <a:t>v pravopisu se nyní dopouštím </a:t>
            </a:r>
            <a:r>
              <a:rPr lang="cs-CZ" dirty="0" smtClean="0">
                <a:solidFill>
                  <a:srgbClr val="FF0000"/>
                </a:solidFill>
              </a:rPr>
              <a:t>řídčeji</a:t>
            </a:r>
            <a:r>
              <a:rPr lang="cs-CZ" dirty="0" smtClean="0"/>
              <a:t>. </a:t>
            </a:r>
            <a:r>
              <a:rPr lang="cs-CZ" dirty="0"/>
              <a:t>Pojď </a:t>
            </a:r>
            <a:r>
              <a:rPr lang="cs-CZ" dirty="0" smtClean="0">
                <a:solidFill>
                  <a:srgbClr val="FF0000"/>
                </a:solidFill>
              </a:rPr>
              <a:t>blíže</a:t>
            </a:r>
            <a:r>
              <a:rPr lang="cs-CZ" dirty="0" smtClean="0"/>
              <a:t>. </a:t>
            </a:r>
            <a:r>
              <a:rPr lang="cs-CZ" dirty="0"/>
              <a:t>Tvař se </a:t>
            </a:r>
            <a:r>
              <a:rPr lang="cs-CZ" dirty="0" smtClean="0">
                <a:solidFill>
                  <a:srgbClr val="FF0000"/>
                </a:solidFill>
              </a:rPr>
              <a:t>veseleji</a:t>
            </a:r>
            <a:r>
              <a:rPr lang="cs-CZ" dirty="0" smtClean="0"/>
              <a:t>  </a:t>
            </a:r>
            <a:r>
              <a:rPr lang="cs-CZ" dirty="0"/>
              <a:t>a </a:t>
            </a:r>
            <a:r>
              <a:rPr lang="cs-CZ" dirty="0" smtClean="0">
                <a:solidFill>
                  <a:srgbClr val="FF0000"/>
                </a:solidFill>
              </a:rPr>
              <a:t>radostněji</a:t>
            </a:r>
            <a:r>
              <a:rPr lang="cs-CZ" dirty="0" smtClean="0"/>
              <a:t>. </a:t>
            </a:r>
            <a:r>
              <a:rPr lang="cs-CZ" dirty="0"/>
              <a:t>Našlapoval jsem, jak </a:t>
            </a:r>
            <a:r>
              <a:rPr lang="cs-CZ" dirty="0" smtClean="0">
                <a:solidFill>
                  <a:srgbClr val="FF0000"/>
                </a:solidFill>
              </a:rPr>
              <a:t>nejtišeji</a:t>
            </a:r>
            <a:r>
              <a:rPr lang="cs-CZ" dirty="0" smtClean="0"/>
              <a:t> </a:t>
            </a:r>
            <a:r>
              <a:rPr lang="cs-CZ" dirty="0"/>
              <a:t>jsem uměl. Vraťte se </a:t>
            </a:r>
            <a:r>
              <a:rPr lang="cs-CZ" dirty="0" smtClean="0">
                <a:solidFill>
                  <a:srgbClr val="FF0000"/>
                </a:solidFill>
              </a:rPr>
              <a:t>nejdříve</a:t>
            </a:r>
            <a:r>
              <a:rPr lang="cs-CZ" dirty="0" smtClean="0"/>
              <a:t> </a:t>
            </a:r>
            <a:r>
              <a:rPr lang="cs-CZ" dirty="0"/>
              <a:t>v šest hodin. Čínsky jsem se naučil </a:t>
            </a:r>
            <a:r>
              <a:rPr lang="cs-CZ" dirty="0" smtClean="0">
                <a:solidFill>
                  <a:srgbClr val="FF0000"/>
                </a:solidFill>
              </a:rPr>
              <a:t>snadněji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>
                <a:solidFill>
                  <a:srgbClr val="FF0000"/>
                </a:solidFill>
              </a:rPr>
              <a:t>rychleji</a:t>
            </a:r>
            <a:r>
              <a:rPr lang="cs-CZ" dirty="0" smtClean="0"/>
              <a:t> </a:t>
            </a:r>
            <a:r>
              <a:rPr lang="cs-CZ" dirty="0"/>
              <a:t>než korejsky.</a:t>
            </a:r>
          </a:p>
        </p:txBody>
      </p:sp>
    </p:spTree>
    <p:extLst>
      <p:ext uri="{BB962C8B-B14F-4D97-AF65-F5344CB8AC3E}">
        <p14:creationId xmlns:p14="http://schemas.microsoft.com/office/powerpoint/2010/main" val="175090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108842"/>
              </p:ext>
            </p:extLst>
          </p:nvPr>
        </p:nvGraphicFramePr>
        <p:xfrm>
          <a:off x="1331640" y="1628800"/>
          <a:ext cx="7499349" cy="405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9783"/>
                <a:gridCol w="2499783"/>
                <a:gridCol w="249978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1. stupeň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2.</a:t>
                      </a:r>
                      <a:r>
                        <a:rPr lang="cs-CZ" sz="3200" baseline="0" dirty="0" smtClean="0"/>
                        <a:t> stupeň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3. stupeň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lépe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daleko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hluboko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nejvíce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pomaleji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nejsrdečněji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315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0846286"/>
              </p:ext>
            </p:extLst>
          </p:nvPr>
        </p:nvGraphicFramePr>
        <p:xfrm>
          <a:off x="1435100" y="1447800"/>
          <a:ext cx="7499349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9783"/>
                <a:gridCol w="2499783"/>
                <a:gridCol w="249978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1. stupeň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2. stupeň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3. stupeň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dobře 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lépe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nejlépe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daleko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dále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nejdále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hluboko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hlouběji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nejhlouběji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mnoho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více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nejvíce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srdečně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srdečněji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nejsrdečněji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683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594889"/>
              </p:ext>
            </p:extLst>
          </p:nvPr>
        </p:nvGraphicFramePr>
        <p:xfrm>
          <a:off x="1369036" y="3233738"/>
          <a:ext cx="6405925" cy="282479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Český jazyk – Učebnice pro 7. ročník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[VLADIMÍRA BIČÍKOVÁ, Zdeněk Topil a Ilustrace Arna JURAČKOVÁ]. </a:t>
                      </a:r>
                      <a:r>
                        <a:rPr kumimoji="0" lang="cs-CZ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Český jazyk: učebnice pro 7. ročník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2. vyd. Havlíčkův Brod: Tobiáš, 2005. ISBN 80-731-1037-7. </a:t>
                      </a:r>
                      <a:endParaRPr kumimoji="0" lang="cs-CZ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a procvičení učiva o stupňování příslovcí.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Obsahuje tvoření jednotlivých stupňů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úkoly na procvičení.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04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</TotalTime>
  <Words>391</Words>
  <Application>Microsoft Office PowerPoint</Application>
  <PresentationFormat>Předvádění na obrazovce (4:3)</PresentationFormat>
  <Paragraphs>83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Stupňování příslovcí</vt:lpstr>
      <vt:lpstr>Některá příslovce mohou vyjadřovat trojí stupeň vlastnosti</vt:lpstr>
      <vt:lpstr>Procvičování – utvoř naznačené stupně příslovcí</vt:lpstr>
      <vt:lpstr>Řešení</vt:lpstr>
      <vt:lpstr>Doplň tabulku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Stupňování příslovcí</dc:title>
  <dc:creator>ntb</dc:creator>
  <cp:lastModifiedBy>ntb</cp:lastModifiedBy>
  <cp:revision>4</cp:revision>
  <dcterms:created xsi:type="dcterms:W3CDTF">2013-05-17T17:30:22Z</dcterms:created>
  <dcterms:modified xsi:type="dcterms:W3CDTF">2013-05-19T20:09:18Z</dcterms:modified>
</cp:coreProperties>
</file>