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wmv" ContentType="video/x-ms-wmv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70" r:id="rId3"/>
    <p:sldId id="271" r:id="rId4"/>
    <p:sldId id="257" r:id="rId5"/>
    <p:sldId id="283" r:id="rId6"/>
    <p:sldId id="259" r:id="rId7"/>
    <p:sldId id="261" r:id="rId8"/>
    <p:sldId id="264" r:id="rId9"/>
    <p:sldId id="275" r:id="rId10"/>
    <p:sldId id="276" r:id="rId11"/>
    <p:sldId id="277" r:id="rId12"/>
    <p:sldId id="279" r:id="rId13"/>
    <p:sldId id="278" r:id="rId14"/>
    <p:sldId id="285" r:id="rId15"/>
    <p:sldId id="284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7B09B9-4F00-41B7-9719-7F126490D917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13B0CF-CBCE-4AEA-A03B-3B2A729DC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536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13B0CF-CBCE-4AEA-A03B-3B2A729DC84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024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2.wmv"/><Relationship Id="rId7" Type="http://schemas.openxmlformats.org/officeDocument/2006/relationships/image" Target="../media/image5.pn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2.wm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7.png"/><Relationship Id="rId5" Type="http://schemas.openxmlformats.org/officeDocument/2006/relationships/image" Target="../media/image15.gif"/><Relationship Id="rId4" Type="http://schemas.openxmlformats.org/officeDocument/2006/relationships/notesSlide" Target="../notesSlides/notesSlid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8.png"/><Relationship Id="rId5" Type="http://schemas.openxmlformats.org/officeDocument/2006/relationships/image" Target="../media/image15.gif"/><Relationship Id="rId4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me.vutbr.cz/opory/pdf/TI_TO-2cast.pdf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47gs0BGuWsw" TargetMode="External"/><Relationship Id="rId5" Type="http://schemas.openxmlformats.org/officeDocument/2006/relationships/hyperlink" Target="http://www.pramet.cz/" TargetMode="External"/><Relationship Id="rId4" Type="http://schemas.openxmlformats.org/officeDocument/2006/relationships/hyperlink" Target="http://www.guehring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Vrtání a vyvrtávání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10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Vrtání a vyvrtávání</a:t>
            </a:r>
          </a:p>
          <a:p>
            <a:pPr algn="ctr"/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Anotace: objasnění základních způsobů vrtání a vyvrtávání</a:t>
            </a:r>
          </a:p>
          <a:p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vrtání, vrták, vrtačka, vrtání na jádro, CNC vyvrtávačky, vrtačky</a:t>
            </a:r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4752528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Vrtání</a:t>
            </a:r>
          </a:p>
          <a:p>
            <a:pPr marL="6858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technologická operace,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kterou se zhotovují díry zplna, nebo zvětšují již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předpracované </a:t>
            </a:r>
            <a:r>
              <a:rPr lang="cs-CZ" dirty="0">
                <a:latin typeface="Arial" pitchFamily="34" charset="0"/>
                <a:cs typeface="Arial" pitchFamily="34" charset="0"/>
              </a:rPr>
              <a:t>díry (předvrtané, předlité, předlisované, předkované, atd.).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Charakteristickou vlastností všech nástrojů na díry je, že řezná rychlost se podél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hlavního </a:t>
            </a:r>
            <a:r>
              <a:rPr lang="cs-CZ" dirty="0">
                <a:latin typeface="Arial" pitchFamily="34" charset="0"/>
                <a:cs typeface="Arial" pitchFamily="34" charset="0"/>
              </a:rPr>
              <a:t>ostří, ve směru od obvodu ke středu nástroje, zmenšuje (v ose nástroje dosahuje nulovou hodnotu). Za řeznou rychlost se proto považuje obvodová rychlost na jmenovitém (největším) průměru nástroje. </a:t>
            </a:r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57606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792088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Vrtání</a:t>
            </a:r>
          </a:p>
        </p:txBody>
      </p:sp>
      <p:pic>
        <p:nvPicPr>
          <p:cNvPr id="4" name="R!100R 12mm vertikal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3568" y="2204864"/>
            <a:ext cx="3048000" cy="2286000"/>
          </a:xfrm>
          <a:prstGeom prst="rect">
            <a:avLst/>
          </a:prstGeom>
        </p:spPr>
      </p:pic>
      <p:pic>
        <p:nvPicPr>
          <p:cNvPr id="5" name="RT100R horizontal.wm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11960" y="2204864"/>
            <a:ext cx="3888432" cy="291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72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848872" cy="504056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Podle technologie vrtání a druhu, konstrukce a geometrie použitého vrtáku lze vrtání rozdělit na: </a:t>
            </a:r>
          </a:p>
          <a:p>
            <a:pPr marL="68580" indent="0"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•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navrtávání začátku díry středicím vrtákem do plného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materiálu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6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pic>
        <p:nvPicPr>
          <p:cNvPr id="1026" name="Picture 2" descr="http://www.verko.cz/data/foto/10/105500_b_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0960" y="4077072"/>
            <a:ext cx="3810000" cy="62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1560" y="548680"/>
            <a:ext cx="7528800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755576" y="134076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67544" y="1340768"/>
            <a:ext cx="81369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vrtání krátkých děr (poměr D/L=1/5÷1/10, kde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průměr díry,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L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délka díry) do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plného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materiálu; používají se vrtáky šroubovité,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kopinaté,s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vyměnitelnými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špičkami a 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vyměnitelnými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břitovými destičkami, </a:t>
            </a:r>
          </a:p>
          <a:p>
            <a:pPr marL="6858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http://www.pramet.com/cs/images/content/foto-produkty-vlozeni-do-tela-stranky/vrtaky-s-vymenitelnymi-britovymi-destickam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025" y="3140968"/>
            <a:ext cx="721995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not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190" y="2204864"/>
            <a:ext cx="38100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5580" y="1328175"/>
            <a:ext cx="68407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vrtání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krátkých děr do předpracovaných děr; používají se stejné vrtáky jako v předchozím případě, výjimečně i vrtáky dělové a hlavňové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6858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vrtání hlubokých děr (poměr D/L&gt;1/10) do plného materiálu nebo předpracovaných děr; používají se vrtáky dělové, hlavňové, ejektorové, BTA, STS, u děr malých průměrů i vrtáky šroubovité, </a:t>
            </a:r>
          </a:p>
        </p:txBody>
      </p:sp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5580" y="1328175"/>
            <a:ext cx="684076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vrtání průchozích děr, zejména větších průměrů, „na jádro“, tj. odřezáváním obráběného materiálu ve tvaru mezikruží jednobřitým nebo vícebřitým korunkovým (trepanačním) vrtákem </a:t>
            </a:r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4098" name="Picture 2" descr="http://www.sandvik.coromant.com/SiteCollectionImages/knowledge/Drilling/08216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2857500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35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vrtání ve svazku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ato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metoda se používá v případech, kdy je zapotřebí vyvrtat velké množství otvorů do tenkých desek nebo plechů. Typickou aplikaci představuje například vrtání otvorů deflektorů pro tepelné výměníky nebo v součástech mostních konstrukcí.</a:t>
            </a:r>
          </a:p>
        </p:txBody>
      </p:sp>
      <p:pic>
        <p:nvPicPr>
          <p:cNvPr id="5122" name="Picture 2" descr="http://www.sandvik.coromant.com/SiteCollectionImages/knowledge/Drilling/sta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2857500" cy="237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2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270" y="3118342"/>
            <a:ext cx="1471380" cy="338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/>
            <a:r>
              <a:rPr lang="cs-CZ" sz="2400" dirty="0" smtClean="0">
                <a:latin typeface="Arial" pitchFamily="34" charset="0"/>
                <a:cs typeface="Arial" pitchFamily="34" charset="0"/>
              </a:rPr>
              <a:t>• speciální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případy vrtání, např. vrtání děr v plechu (termální tvářecí vrták = hladký kuželový hrot ze slinutého karbidu, vrták do plechu pro široký rozsah průměrů , odstupňovaný vrták do plechu ,vrtání odstupňovaných děr (odstupňovaný vrták ,vrtání díry se současným vystružováním, závitováním, zahlubováním nebo hlazením (sdružené nástroje), </a:t>
            </a:r>
          </a:p>
        </p:txBody>
      </p:sp>
      <p:pic>
        <p:nvPicPr>
          <p:cNvPr id="6146" name="Picture 2" descr="http://www.sandvik.coromant.com/SiteCollectionImages/Technical%20guide/Pablo/E%20Drilling/08241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678" y="3813666"/>
            <a:ext cx="28575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sandvik.coromant.com/SiteCollectionImages/Technical%20guide/Pablo/E%20Drilling/08032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373216"/>
            <a:ext cx="1724025" cy="80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solige.cz/out/pictures/z1/img_3226_z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39467"/>
            <a:ext cx="2552367" cy="1703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72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40516" y="1268761"/>
            <a:ext cx="774790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Laserové vrtání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Lasery se používají pro vrtání velmi malých otvorů od 0,1 mm nebo velmi přesných otvorů do kovových i nekovových materiálů v různých úhlech (například chladící otvory v leteckých turbínách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).V </a:t>
            </a:r>
            <a:r>
              <a:rPr lang="cs-CZ" dirty="0">
                <a:latin typeface="Arial" pitchFamily="34" charset="0"/>
                <a:cs typeface="Arial" pitchFamily="34" charset="0"/>
              </a:rPr>
              <a:t>mnoha případech je laserové vrtání jinými metodami nenahraditelné, např. při vrtání do keramiky či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tvrdokovů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Výhodou </a:t>
            </a:r>
            <a:r>
              <a:rPr lang="cs-CZ" dirty="0">
                <a:latin typeface="Arial" pitchFamily="34" charset="0"/>
                <a:cs typeface="Arial" pitchFamily="34" charset="0"/>
              </a:rPr>
              <a:t>laserového vrtáni je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bezdotykovost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dirty="0">
                <a:latin typeface="Arial" pitchFamily="34" charset="0"/>
                <a:cs typeface="Arial" pitchFamily="34" charset="0"/>
              </a:rPr>
              <a:t>rychlost celého procesu.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Aplikovatelné na materiály: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kovové - ocel, měď, hliník, bronz, stříbro, mosaz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nekovové - plast, akrylát, papír, dřevo, překližka, kevlar</a:t>
            </a: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2" descr="data:image/jpeg;base64,/9j/4AAQSkZJRgABAQAAAQABAAD/2wCEAAkGBhASEBUUEhQUFRQUFRUWGBgUFRUXFRQUFBUVFRQWFRQXGyYeGBkjGRQVHy8gJCcpLCwsFR4xNTAqNSYrLCkBCQoKDgwOGg8PGCwkHx8sLCwpKSksKSksLCwpLCksKSksKSksLCksLCkpLCksKSksLCwsKSksLCksLCwpLCkpLP/AABEIAOEA4QMBIgACEQEDEQH/xAAcAAEAAQUBAQAAAAAAAAAAAAAABQEDBAYHAgj/xABKEAACAQIDBAcDCAcECQUAAAABAgADEQQSIQUGMUEHEyJRYXGRMoGhFCNCUnKSscEkM2KCstHwJWNzsxUXNUNTdNPh8RZUk6LC/8QAGQEBAAMBAQAAAAAAAAAAAAAAAAECBAMF/8QAKxEBAQACAgEDAgQHAQAAAAAAAAECEQMxBBIhQRMyIzOR8BQiQlFxgaEF/9oADAMBAAIRAxEAPwDuMREBERAREQEREBERAREoYFLyoM4F0n4+t/pKupqPlXIFGYgKpRTYAeZm1dB+MquuJV3dkTqsqsxIUnrL5QeFwF9JOh1SIiQEREBERAREQEREBERAREQEREBERAREQEREBERASl4kFjt98BSuGrqSOSXc37uyDrJmNvURbJ2nZQzRcZ0sUB+qpVH8WKoPzPwkJielbFn2KdFR3EO9/fcTvPG5b8Of1cWo9KA/tXEedP8Aykm5dBK/NYo/3lMeiE/nNG2/XbF4h69Syu+UHJ7PZUKLA8PZ75sG4W9abOSqrU6lTrXVrqVFsq5bWPHv98m8HJJrSZnHa5W80mh0sYE+0KyeaAj/AOjE/CbNsbbtDFUy9Bsyg5TdWWxsDaxHiJxy48se4vLKkJQxeYuOx6Uh2jqfZUas57lUamUSu4jEqi5nIA7zPdNwQCNQdRNL3qwOJxGFepWHVohR0pCxe6uLPUcHs2U8FPfrym0bCVRhqOX2eqS3P6I5mBnxKSsBERAREQEREBERAREQEREBERAREQKGfPOIFnb7TfxGfQ05Jv5ulSwio9N3Y1ajghsthoW0sJs8TOY5avy4c2O5tqBnluEvUcGzXP0RxLHKo8/+0utgqABvWW9uApOR942+AnqXJmkR/uBtf2r2N1Zf/wBS2UJbNlQaW7N7e0WvqvjaXcdhKdhbEImp1KVhfTh2UM8U9l3HZx+EPg1Wov8AHSEwc1w9XvK0Y717KJfQa6CxJa9zYftG+tzw5zrPRPUAwlW9gBVJ1NgBkXUzmeE2DXJ/XYVxb6GKoE3uORIM6FuVu9TFEjE1AQambqc6GkxAUBnyEipw9kmwtw5ynJcfo6n91sd+r3bau2HrkjDLdOHXN+r8erHGqfKy+MzMHs1UJa5Zz7Ttqx8O4L+yLCZSAW0tbw4T1MLsxto0M9GovHMjD1BmHus18HS8Fy/dJUfASVImv7vYnLSanaxp1GU87HQn8T6QNgi85jtTpdr0cRWpfJVYUqj083WMM2U24ZDrw0llenHRS2DYA8CKosbHXLdAD6wOqXlZzJOnPDW1w1cfvU/5zZ90d/KG0GqLSSohpBS3WBdQ9wLFWN/ZMDZoiICIiAiIgIiICIiAiIgJYxuMSlTepUOVEUsx1NlUXJsNeEvyE32/2bi/+XrfwGBHjpP2V/7lffTrAepSa1v3vBhsatFMNVWowqG9swygqRc3A00PpOebT2xfWmChzHjTpjKjUyjLcXve/PhK7HqClQq1SNTlpLwI7SlmNr91h+94zp4+XvMrNaV5J7ai9iqI6w5KlQorEqCRbWwNhbnb0nlhx15GY52s9tAvffJT4eTAzMa7C+lyinTS5KqToNOJnq8PJjlbMYyZ43GTaK2r7K/aP4SOEldo0iwFgTrfTXlMIYR/qn7pmPyZfqV34/tXNlr2z9n81nUejzfXAUMH1WIqhX6xzY03IIJAWxVSOAE5rs3DkMb6dk/iJ5Adb2U69wblfgROeX5ci07fSnyFAbp2D+zoPevAz3RxHEGwKmx7teB98jqW0sPQQKawYAaZqgepodRxzG1x6yM/00Ktd1plCt16w37QUW6oZSbgsc3LgLzN7ujZvlSHQHX3yBwLKK+IUc2D8CPaub2P2pew+IV75GVrakKQSNSNQPFSPcZYpMBiiObUteViCCL+4SdKuabW2qtPFYun8oFBvltZjcNqjqgvcDSzC+k0jE4+o4VGdmSnmCAnRVZrnL4E6yZ33Y/6RxYC3/SD2tbi4Fh8Zr5zKbsPDmNRe4v36yuHFMLcpe18s7lNKK1udrWI+HOdR6FQRXrnPTYNT4KwLgpU1LADQHPpOXI1wdLnTmeU6X0L1B8srL1WRupYlszG462mFTKdBl118ZeonTsgiIlQiIgIiICIiAiIgIiUgLyM3m2e9fB16NO2erSdFzGwzMpAueQmQarX4ymc95gcTxPRTtBdWWjqdAKxJJIAAAyXPfLG9W7dXA06dJ7EaMCCCWYn5wlbdkDsKBc6L4zu9FBxtrwvzt3TF2nsXDV7ddSp1bXtnUNYdwvLzLSLHzfkABuDqe8cuGgk9gR2D/yx/wAtJ433wlOltLEU6ahEVxZVFlF6aNoOA7TE++Vw72TzoW9UWbfE7rhzdRYm/bqbiCpSpPXpmzmoTrY5CqdUTrfiG08RNBai1uet9Z1jY3SBherpo5ZXVFVuwSoZbIbMNCpIuD3GdvJzzkkxU4/Te08m7OCVLdRSsO9AfUmalvFuSzu3yelSVTw9hdDqeVxrNxwO06NemKlF1dCbZl4XUkEaygR818wyZVAXLYqwLZmL31uCultLTzceTLC7acsZlGh7H3TxVKpmqKTa9srU2IJ5gu1rXJ0I8eIEyKm71X5TiSwenSr9SquGp5hZWDWCk2IJ00m0jD/pJbr6t8uY0cw6vKboDbLfiCePHXnLmNQnLYgWcE3GpAvoO45ipv4HvkZc1zu0Y4emaeN390sNhWapS6zNUXtZ6jPxsTx8fz75h7yU6tGsMSOr6lUIqZiwbMbKp5i1ideRPdw2eh7I8hOb9LGIxiAGx+S2UkrwD3Oj/Cx4aysWXH6PdnbRq1cQuJqszsC4psgCsQLAqVJHD4T1/qQwJ41sT96n6+xMfoo3WxCMcXVLIroVSnqC6sQQ7g8BpoOOt500QRzr/UhgP+LifvU/+nJvdXo8w+ArNVpVKzs6ZD1jKQAWDEiyjW6ibVEhKsREBERAREQEREBERASkrKQMAHWep4E9CEL1Iz05nmlwnp4S4dv/ALPLbTxBzAXdOIb/AIdPukahIAF9QgBI0vZQDa/lJ3fgf2hX+0v+UkgHns+PxY44zKfMYeTO26Uev5+ovGEqnOt3f215p9cDmL2lmo3PlKC/joR6jUGW5eOZLYbj6DpYVKYy01VFvcKoCqLk3sBpKa2Hl+ZnE6W9+0F4YqvofpMDqLH6QOk2vYe36eKpsbFWW3WKxuFzE2IPNSQbTyeThuHbTMtt9GEQOXy9sixbW5GmnwHpPNcaCaoKTGxVAyg69plB8mCtz8Je2Bs2omKxFV6aUxWFLKFcuRkWzA3UWB4zjqTpdsNLbDqLEAgcLAjTuOpufGZuCxHXI2dVte1uIItzBEh3tJPYY7LfaH4REpMCDKyhkoYQ2tSLMlzmXLfssB2hcWa1jw5E25y6MdT+t8DLDUx8TPBwy90qMwY2n9YS7TqBhcaiRFagALiSGA/Vr5SRkxESQiIgIiICIiAlJWUgR4npZbptcX7/AM57UQhep8J6bhKU+Eqw0hLjW/Df2hiPtL/lJIA85Pb8/wC0cR9pf8pJAme9xfZP8POz+6o3ajEKttNeWnKRuY959ZKbUHZHn+Ujcs87ybfqNfH9rJ2b7R+z+YnWuj7DKMEXsMz1GBPeEPZ9Mx9ZyjZo7R0+ifxWdc3Eb9AX/Fq/iJF/J/2mfenHmZhkBPHl/KYR/q0ysPSa/A8O494mOOjGqHU/1zktsIdhvtSIYG51X3ug59xMkdl4kKhAKEkn6a2vyBIJ4+AMiLVNTy50PkZjJXqEC6op5jMT8colSzkEXQHyZtPEaSULVM9lfd+E9TwuFcfSUgWsCpW1vG5vK5iOOU99mt8D/OVFvEjsnyP4TI2d+rXykNvBt6nh6YNQMc5KjJqL5GbU8gApJJ4Wkzs2/VqSLX1GoOhAI4SU6ZYiBElBERAREQEREBKSs8mBFUL5V5aDwl0Tnm3Nu16eLxFRGqBaBNGmgJX5TjK5ugI+kiKV8Bxl6hvliKTVFqulSnhKAOJqsoBbENqtOnlIA4gc/dMv8VjLqz9/vX6rTCui0TpPTTSF3/qBsPRXC3xFdOsan1pAoppZnbq78Lm1r6W5iSG729VTF166L1eTDsillDnO7h8wVi1uzlAvbjflYnrhy4Z3WNRZZNozb3R3WxOKq1hVporkEAqxYAIq62sOXfLNHolH08Uf3Kaj+JjN7BPh6CCx/q02TyOSTUrl9PG3emg7Q6KMOFFnr1WLqLB0pgXuMzMKbWA8pB43cMID1eCDBH6ti2LquS5tYBR1VxdgLzrF5Qzncssru9rzU6crwu6GLv2MBh6fiyIfU1qrX9Js+z9gY9aWXraNLtMbUlVV1PclMC82p2sCQLkA2FwLkDQX8eHvmujaO16nsYSjS8atXN8EIjds0jr3XsPu/iP95imYdwD/AIlx+Eyk2Al7l3bzy/mDIbF1NpAXqY7A4fwCKxH/AMh/OQ2H2gMn6VtioXu3Zw17Bb6DMEvf3ROPK9Hqjc//AEth+JRj5s1vhaYuJwOzKZDVBhVtzqMmn32M1F6uy21yY/EnvqVGsfeWAlhtr4GmOxs3Dg99eojfA3MvPHzvwreTGfLb03v2XTJyVqV+B6pGY3/cTWS2ztqriKYqIXykkDOrITlNr5W1sZzGhvlVoLlw1PC0QWLEU6bMbtxJLX+EuYfevG1ayrUr1WW7Flo/NsQgJIBpUy54cgbgaeE5ePlOyckvTqWUnWx9DKqpPCcG3t2sK1d3p1ahpt9F6lZurexzLZwLAlTYC/ETteD26ESmircdUmUi9rZFtcjScLHTbH3o3frYmmlNVUoWLVAxsXRVJWmGsSA7hAx5Lm75suGUhFDWvYXtwvbW3heWsJjVdbkgG9jrz7tZlCUmOrtO1RECJdBERAREQEREDyzWmL1xJJBIGnIaniePpLmJB00uLm/pb85F4jElHUZR1bA3ZTrnFgqWH7IfU81A5wL9XDUatRRUpqzKS6sV1UjTMDyNja4kHjujnDFEVC6olY4hqd8wrVDr84zdoi9ufneS+7wYqXc3LXPG+hN7fASVxHsNb6p/CUz48bfeEtcVqY6orVqdI5to4uvUpMdVGHo0mKizHguUZr+/iovtW5m1cDhRVwq1KaLhxTzO7qvW1nzmqQCdbWW9r2uBwWaNvQg+WYgEC/Wt8Qp18dZEkTrxf+XJlM5l7d6/5+knSt5t7mnaa2/Oz1F+vDfYR2v5ELb4yNxHSbhB7CVn/dVR6s2npOV0ePrPNl7V6IftXzM5y5cq2XLfh7XncT0L42OOO7LXC8lt1t0PEdKp/wB3hx+/UJ+Cr+cj6nSTi3Nl6mn45Hb+It+E06mlr2VVub5V9kdkDT0J989c5ow8fj1LcXO8mW+2yVt7sWx7WKq+VKmqD10MxFepWDsTVdEGao9auwpovLMRzPIDUyHRrX+Eyd5dqhcHRoU2IDM9SoLAXYWA1Gp09LynP6eLHeMMN5X3o9VB7C0iO8Bmv4/OH8hLfy2pbRrfZAX8BNf2ej9amS5uRwBOhIBJ9xkrUxSqQCdTbgPd+UcHNMpbl8Jzw10z+qqOEHaZqpspYlhYnICFFz7XHwEtby7Wp0XOHw4QrS7L1Mvaq1B7TFjqBfgBoBLPXMrKy3BVgQQbHQ98hsSrmq2hJdrjS5a85+XbLIvxSJN8T1lIELYkagaEkGx+Gkyd2MFVavlQDO9N07RsO0jhm04aH+rTHVlWyAWKjXQgMxJLFeNxc/CTu5Z/TqXk/wDCf+8eiXjmV7kN2XUZWGw+zcLg0aquFfFJ83UDMKlqgcrVZlLfRA4WAN/CbDsrG4nrKWaktPDsiEBQCoTKRTtY3W57+IAtpNT2tgqVWvi6y0r9SnbDgp8/ckFBTOq5QSxJ1B0AMmNlphaON7VUK9VAlhfqcoAdWBYkLmyiy5zrbQX0869NEdNp11A1tZVvwHLW47ucx9gbUeqzq4AAysoHJWvYHxkdQBbMKdVH0AKsGRhnHZBB77GS+wdkLQp2BzMxuTe/kAe4SkSloiJIREQEREBKRKEwMau7EnKQNLajnprcEEcZoG295Dh8W1Or1iBcpR8pKMCONhroSRfXXjabNtLbIUlVN2u1yORvwB5nhrNSx27pxzjMzBlGj5j2FP7JOouOEvJ8q27SuF27ialIsiE0ASetV8tQ9XqTRpBD1igrluSL624a7Yadvava30mbUeIva/ukLszYz4eilM1mcICB82imxJIvx1Fzw4y6iFFyhnK9zMWHfpeRrZPZoHSWE+WAqBrRUmwtc5nFz3nQa+E1G02zpDX9JU/3S+mZ5qhns8M/DjJfupTGsuTxT4+s9EzRHO9qSnOLwvGSkvMTG0DUW1wCp0vwIPEeHATLInmwnHl4pyTVWwy9NYez8KyOGsLgHW97EggWtwIuTJuhshHTObFuXDQC+p7/AEmABaX8LtM09LBhcEalSpHcRyme8Pow1i6er1ZbrxiKBVip4j+V/wA5ZRCOfpK18WWYsdSTc8vQd3L3S31jHw/rxnayWT1e6vvFwcJO7lITjENiQgdjbXTKV4X72HwkCJs+4K/pDn+6PxdJHLfw6Y9ozH7m7QNSqKSVGWpUZjZwqE9YWUuGYZgLmbVu9ufVp08lRsikDNTBSrdsoDHM6kAXHAaa9+s3CiOyP65y6Fnh3JskRuC2QlMAAsbADU8hw18rD3ST2Vi74k0+0StMOfqgMxVRcm9+yTbuluvSYowVsrFWAa18pIsDbwvf3TL2HQy2W5bKgXM3tNbKLseZ0PrI2lMxESyCIiAiJSBaxSkoQDbTiJHJjFNw446EjT1trMraOMppTbM6L2W9pgNbeJmtJt7Clwi1qZY6ABuJ8G4e68nQ8bV2aKZBp3ZCL95Hv5j4zxu11nXVC2UJkUKuucHN2mYnjfThwtJGpRDCx4j1H9d0u4ClZjfmOPv7paVVku34zFxFHMDqw8VNjpyB5TLa3d6yzVW//gfnJiHOt/aAFdeJvS5sW1DuOJJ0mokTdd/1tWp/4Z/jP85prIZ7HB+XGPK6yqiCUM9KNZ5M7q/KhnktrPUoRFWjyah7v61/nPJzS4BKyullnq56WlLkqI1EWvOQSsRCNvOTW82ro+X5+p/hj4uP5TWJtnR4vztb7CfFj/KZ+ea46tj90dDor2RLlpSmvZHlPU8Ot0eDMzZQ7TeQmE0zdkfS8x+cTsSYiBEugiIgJQyspA0bevdmliKjsLJVGga2jeDjmPEajxnONp4KpQfJVXKb89VI4XU8x5TsG0FtUbx19Zbo4am5AqIjgXIzqGsdNQGGhnTHKxzuPu0LdjejELZMlTEU+ACqzVEt9VgDcD6p9xE6NhRcBrEXF7MMrC9tGU6g+EyUcAWHAclvb0AtPHWdphw9k/C0i2WrR5eWnl15ZeSitE6QR87S+ww9HE1NjpNt6Qfbon9l/wCJZqLT1+D8uMPJP56sc54nvnKGaBYRDcmXJW0pKY4+lfslbQIMnYEQDEpaNoVtF5S8AEmw1J5DifIQElt1tuth8QqBVYYhlRi17ra+UrY95tqJk7L3Dx9exWkUU/SqnILd4Fsx9JuuxOiqhT7ddutqggqVBVaZF9VF9Te2p7pj8jlw9Nxl93bDC7bBQOZR5DTu0mTTwTHw85k4DACktszN4sQTp5AD4TKnk6aWCdmAg9o37xy8pk4bD5Ftcnz4y7EaFRERJCIiAlJWUMDXtpP861+8W+6v855wZ7fuMlsbs5XueDcj5d8iEpMlQBhY/wDmTEJACWXPzv7q/n/KXQZj127YPLLb3gnT4yULjtMdzLrXlVwFRuXrpJ2aaJ0gDWifCp+KTUGYTpO+26WIq0kajZ2pliVHEggez3kZeE5hUpEcdCNCCCCpHEG/Az1fFylw1GTkx1dqA6zyTCnWUJmtSKGBEoTIXVvBMmtk7l47EWKUWVT9Kp2Ft4ZtT7gZuOy+iJBY4isW/ZpDKPvNcn4TPn5GGHdW9GVc0Xj+HjNg2XuNjq9itIop+lVOQe4WufSdd2Vu1hcN+poop+ta7HzY6/GSdpkz82/0x0nFPlz7ZXRLSFjiKrOfq0+wv3vaPwm4bM3ew2HFqNJE8QLt72OskZWZMuXPPuusxk6eQJWVic1i0REBERAREQEREBERApLOIwiva44G48JfiBYTCKOU9tRUixEuRAtpRUcAB5CewJWIFCJy7pRxVIVhTFEdfkV+tDWJUlhlK/T9k6nhedRMiNrbqYXEur1qeZ1FgwZlNuNjY6jj6y+GVxu4izc04kdk1hQSvkJpPezrqAQSpViPZNweMy9lbqYzEW6qi2U/SbsJ95rX907ZszZFHD0hSooFpi/Z1PE3NyxJOszZq/jMpNSOX0ptzfZPRKNDiap8VpaDyzsPwE3LZe6mDw/6qigb6xGZ/vNcyWlZmz5c8+66TGR5yysrE5LEREkIiICIiAiIgIiICIiAiIgIiICIiAiIgIiIFDERACIiBWIiAiIgIiICIiAiIgIiICIiAiIgIiIH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4" descr="data:image/jpeg;base64,/9j/4AAQSkZJRgABAQAAAQABAAD/2wCEAAkGBhASEBUUEhQUFRQUFRUWGBgUFRUXFRQUFBUVFRQWFRQXGyYeGBkjGRQVHy8gJCcpLCwsFR4xNTAqNSYrLCkBCQoKDgwOGg8PGCwkHx8sLCwpKSksKSksLCwpLCksKSksKSksLCksLCkpLCksKSksLCwsKSksLCksLCwpLCkpLP/AABEIAOEA4QMBIgACEQEDEQH/xAAcAAEAAQUBAQAAAAAAAAAAAAAABQEDBAYHAgj/xABKEAACAQIDBAcDCAcECQUAAAABAgADEQQSIQUGMUEHEyJRYXGRMoGhFCNCUnKSscEkM2KCstHwJWNzsxUXNUNTdNPh8RZUk6LC/8QAGQEBAAMBAQAAAAAAAAAAAAAAAAECBAMF/8QAKxEBAQACAgEDAgQHAQAAAAAAAAECEQMxBBIhQRMyIzOR8BQiQlFxgaEF/9oADAMBAAIRAxEAPwDuMREBERAREQEREBERAREoYFLyoM4F0n4+t/pKupqPlXIFGYgKpRTYAeZm1dB+MquuJV3dkTqsqsxIUnrL5QeFwF9JOh1SIiQEREBERAREQEREBERAREQEREBERAREQEREBERASl4kFjt98BSuGrqSOSXc37uyDrJmNvURbJ2nZQzRcZ0sUB+qpVH8WKoPzPwkJielbFn2KdFR3EO9/fcTvPG5b8Of1cWo9KA/tXEedP8Aykm5dBK/NYo/3lMeiE/nNG2/XbF4h69Syu+UHJ7PZUKLA8PZ75sG4W9abOSqrU6lTrXVrqVFsq5bWPHv98m8HJJrSZnHa5W80mh0sYE+0KyeaAj/AOjE/CbNsbbtDFUy9Bsyg5TdWWxsDaxHiJxy48se4vLKkJQxeYuOx6Uh2jqfZUas57lUamUSu4jEqi5nIA7zPdNwQCNQdRNL3qwOJxGFepWHVohR0pCxe6uLPUcHs2U8FPfrym0bCVRhqOX2eqS3P6I5mBnxKSsBERAREQEREBERAREQEREBERAREQKGfPOIFnb7TfxGfQ05Jv5ulSwio9N3Y1ajghsthoW0sJs8TOY5avy4c2O5tqBnluEvUcGzXP0RxLHKo8/+0utgqABvWW9uApOR942+AnqXJmkR/uBtf2r2N1Zf/wBS2UJbNlQaW7N7e0WvqvjaXcdhKdhbEImp1KVhfTh2UM8U9l3HZx+EPg1Wov8AHSEwc1w9XvK0Y717KJfQa6CxJa9zYftG+tzw5zrPRPUAwlW9gBVJ1NgBkXUzmeE2DXJ/XYVxb6GKoE3uORIM6FuVu9TFEjE1AQambqc6GkxAUBnyEipw9kmwtw5ynJcfo6n91sd+r3bau2HrkjDLdOHXN+r8erHGqfKy+MzMHs1UJa5Zz7Ttqx8O4L+yLCZSAW0tbw4T1MLsxto0M9GovHMjD1BmHus18HS8Fy/dJUfASVImv7vYnLSanaxp1GU87HQn8T6QNgi85jtTpdr0cRWpfJVYUqj083WMM2U24ZDrw0llenHRS2DYA8CKosbHXLdAD6wOqXlZzJOnPDW1w1cfvU/5zZ90d/KG0GqLSSohpBS3WBdQ9wLFWN/ZMDZoiICIiAiIgIiICIiAiIgJYxuMSlTepUOVEUsx1NlUXJsNeEvyE32/2bi/+XrfwGBHjpP2V/7lffTrAepSa1v3vBhsatFMNVWowqG9swygqRc3A00PpOebT2xfWmChzHjTpjKjUyjLcXve/PhK7HqClQq1SNTlpLwI7SlmNr91h+94zp4+XvMrNaV5J7ai9iqI6w5KlQorEqCRbWwNhbnb0nlhx15GY52s9tAvffJT4eTAzMa7C+lyinTS5KqToNOJnq8PJjlbMYyZ43GTaK2r7K/aP4SOEldo0iwFgTrfTXlMIYR/qn7pmPyZfqV34/tXNlr2z9n81nUejzfXAUMH1WIqhX6xzY03IIJAWxVSOAE5rs3DkMb6dk/iJ5Adb2U69wblfgROeX5ci07fSnyFAbp2D+zoPevAz3RxHEGwKmx7teB98jqW0sPQQKawYAaZqgepodRxzG1x6yM/00Ktd1plCt16w37QUW6oZSbgsc3LgLzN7ujZvlSHQHX3yBwLKK+IUc2D8CPaub2P2pew+IV75GVrakKQSNSNQPFSPcZYpMBiiObUteViCCL+4SdKuabW2qtPFYun8oFBvltZjcNqjqgvcDSzC+k0jE4+o4VGdmSnmCAnRVZrnL4E6yZ33Y/6RxYC3/SD2tbi4Fh8Zr5zKbsPDmNRe4v36yuHFMLcpe18s7lNKK1udrWI+HOdR6FQRXrnPTYNT4KwLgpU1LADQHPpOXI1wdLnTmeU6X0L1B8srL1WRupYlszG462mFTKdBl118ZeonTsgiIlQiIgIiICIiAiIgIiUgLyM3m2e9fB16NO2erSdFzGwzMpAueQmQarX4ymc95gcTxPRTtBdWWjqdAKxJJIAAAyXPfLG9W7dXA06dJ7EaMCCCWYn5wlbdkDsKBc6L4zu9FBxtrwvzt3TF2nsXDV7ddSp1bXtnUNYdwvLzLSLHzfkABuDqe8cuGgk9gR2D/yx/wAtJ433wlOltLEU6ahEVxZVFlF6aNoOA7TE++Vw72TzoW9UWbfE7rhzdRYm/bqbiCpSpPXpmzmoTrY5CqdUTrfiG08RNBai1uet9Z1jY3SBherpo5ZXVFVuwSoZbIbMNCpIuD3GdvJzzkkxU4/Te08m7OCVLdRSsO9AfUmalvFuSzu3yelSVTw9hdDqeVxrNxwO06NemKlF1dCbZl4XUkEaygR818wyZVAXLYqwLZmL31uCultLTzceTLC7acsZlGh7H3TxVKpmqKTa9srU2IJ5gu1rXJ0I8eIEyKm71X5TiSwenSr9SquGp5hZWDWCk2IJ00m0jD/pJbr6t8uY0cw6vKboDbLfiCePHXnLmNQnLYgWcE3GpAvoO45ipv4HvkZc1zu0Y4emaeN390sNhWapS6zNUXtZ6jPxsTx8fz75h7yU6tGsMSOr6lUIqZiwbMbKp5i1ideRPdw2eh7I8hOb9LGIxiAGx+S2UkrwD3Oj/Cx4aysWXH6PdnbRq1cQuJqszsC4psgCsQLAqVJHD4T1/qQwJ41sT96n6+xMfoo3WxCMcXVLIroVSnqC6sQQ7g8BpoOOt500QRzr/UhgP+LifvU/+nJvdXo8w+ArNVpVKzs6ZD1jKQAWDEiyjW6ibVEhKsREBERAREQEREBERASkrKQMAHWep4E9CEL1Iz05nmlwnp4S4dv/ALPLbTxBzAXdOIb/AIdPukahIAF9QgBI0vZQDa/lJ3fgf2hX+0v+UkgHns+PxY44zKfMYeTO26Uev5+ovGEqnOt3f215p9cDmL2lmo3PlKC/joR6jUGW5eOZLYbj6DpYVKYy01VFvcKoCqLk3sBpKa2Hl+ZnE6W9+0F4YqvofpMDqLH6QOk2vYe36eKpsbFWW3WKxuFzE2IPNSQbTyeThuHbTMtt9GEQOXy9sixbW5GmnwHpPNcaCaoKTGxVAyg69plB8mCtz8Je2Bs2omKxFV6aUxWFLKFcuRkWzA3UWB4zjqTpdsNLbDqLEAgcLAjTuOpufGZuCxHXI2dVte1uIItzBEh3tJPYY7LfaH4REpMCDKyhkoYQ2tSLMlzmXLfssB2hcWa1jw5E25y6MdT+t8DLDUx8TPBwy90qMwY2n9YS7TqBhcaiRFagALiSGA/Vr5SRkxESQiIgIiICIiAlJWUgR4npZbptcX7/AM57UQhep8J6bhKU+Eqw0hLjW/Df2hiPtL/lJIA85Pb8/wC0cR9pf8pJAme9xfZP8POz+6o3ajEKttNeWnKRuY959ZKbUHZHn+Ujcs87ybfqNfH9rJ2b7R+z+YnWuj7DKMEXsMz1GBPeEPZ9Mx9ZyjZo7R0+ifxWdc3Eb9AX/Fq/iJF/J/2mfenHmZhkBPHl/KYR/q0ysPSa/A8O494mOOjGqHU/1zktsIdhvtSIYG51X3ug59xMkdl4kKhAKEkn6a2vyBIJ4+AMiLVNTy50PkZjJXqEC6op5jMT8colSzkEXQHyZtPEaSULVM9lfd+E9TwuFcfSUgWsCpW1vG5vK5iOOU99mt8D/OVFvEjsnyP4TI2d+rXykNvBt6nh6YNQMc5KjJqL5GbU8gApJJ4Wkzs2/VqSLX1GoOhAI4SU6ZYiBElBERAREQEREBKSs8mBFUL5V5aDwl0Tnm3Nu16eLxFRGqBaBNGmgJX5TjK5ugI+kiKV8Bxl6hvliKTVFqulSnhKAOJqsoBbENqtOnlIA4gc/dMv8VjLqz9/vX6rTCui0TpPTTSF3/qBsPRXC3xFdOsan1pAoppZnbq78Lm1r6W5iSG729VTF166L1eTDsillDnO7h8wVi1uzlAvbjflYnrhy4Z3WNRZZNozb3R3WxOKq1hVporkEAqxYAIq62sOXfLNHolH08Uf3Kaj+JjN7BPh6CCx/q02TyOSTUrl9PG3emg7Q6KMOFFnr1WLqLB0pgXuMzMKbWA8pB43cMID1eCDBH6ti2LquS5tYBR1VxdgLzrF5Qzncssru9rzU6crwu6GLv2MBh6fiyIfU1qrX9Js+z9gY9aWXraNLtMbUlVV1PclMC82p2sCQLkA2FwLkDQX8eHvmujaO16nsYSjS8atXN8EIjds0jr3XsPu/iP95imYdwD/AIlx+Eyk2Al7l3bzy/mDIbF1NpAXqY7A4fwCKxH/AMh/OQ2H2gMn6VtioXu3Zw17Bb6DMEvf3ROPK9Hqjc//AEth+JRj5s1vhaYuJwOzKZDVBhVtzqMmn32M1F6uy21yY/EnvqVGsfeWAlhtr4GmOxs3Dg99eojfA3MvPHzvwreTGfLb03v2XTJyVqV+B6pGY3/cTWS2ztqriKYqIXykkDOrITlNr5W1sZzGhvlVoLlw1PC0QWLEU6bMbtxJLX+EuYfevG1ayrUr1WW7Flo/NsQgJIBpUy54cgbgaeE5ePlOyckvTqWUnWx9DKqpPCcG3t2sK1d3p1ahpt9F6lZurexzLZwLAlTYC/ETteD26ESmircdUmUi9rZFtcjScLHTbH3o3frYmmlNVUoWLVAxsXRVJWmGsSA7hAx5Lm75suGUhFDWvYXtwvbW3heWsJjVdbkgG9jrz7tZlCUmOrtO1RECJdBERAREQEREDyzWmL1xJJBIGnIaniePpLmJB00uLm/pb85F4jElHUZR1bA3ZTrnFgqWH7IfU81A5wL9XDUatRRUpqzKS6sV1UjTMDyNja4kHjujnDFEVC6olY4hqd8wrVDr84zdoi9ufneS+7wYqXc3LXPG+hN7fASVxHsNb6p/CUz48bfeEtcVqY6orVqdI5to4uvUpMdVGHo0mKizHguUZr+/iovtW5m1cDhRVwq1KaLhxTzO7qvW1nzmqQCdbWW9r2uBwWaNvQg+WYgEC/Wt8Qp18dZEkTrxf+XJlM5l7d6/5+knSt5t7mnaa2/Oz1F+vDfYR2v5ELb4yNxHSbhB7CVn/dVR6s2npOV0ePrPNl7V6IftXzM5y5cq2XLfh7XncT0L42OOO7LXC8lt1t0PEdKp/wB3hx+/UJ+Cr+cj6nSTi3Nl6mn45Hb+It+E06mlr2VVub5V9kdkDT0J989c5ow8fj1LcXO8mW+2yVt7sWx7WKq+VKmqD10MxFepWDsTVdEGao9auwpovLMRzPIDUyHRrX+Eyd5dqhcHRoU2IDM9SoLAXYWA1Gp09LynP6eLHeMMN5X3o9VB7C0iO8Bmv4/OH8hLfy2pbRrfZAX8BNf2ej9amS5uRwBOhIBJ9xkrUxSqQCdTbgPd+UcHNMpbl8Jzw10z+qqOEHaZqpspYlhYnICFFz7XHwEtby7Wp0XOHw4QrS7L1Mvaq1B7TFjqBfgBoBLPXMrKy3BVgQQbHQ98hsSrmq2hJdrjS5a85+XbLIvxSJN8T1lIELYkagaEkGx+Gkyd2MFVavlQDO9N07RsO0jhm04aH+rTHVlWyAWKjXQgMxJLFeNxc/CTu5Z/TqXk/wDCf+8eiXjmV7kN2XUZWGw+zcLg0aquFfFJ83UDMKlqgcrVZlLfRA4WAN/CbDsrG4nrKWaktPDsiEBQCoTKRTtY3W57+IAtpNT2tgqVWvi6y0r9SnbDgp8/ckFBTOq5QSxJ1B0AMmNlphaON7VUK9VAlhfqcoAdWBYkLmyiy5zrbQX0869NEdNp11A1tZVvwHLW47ucx9gbUeqzq4AAysoHJWvYHxkdQBbMKdVH0AKsGRhnHZBB77GS+wdkLQp2BzMxuTe/kAe4SkSloiJIREQEREBKRKEwMau7EnKQNLajnprcEEcZoG295Dh8W1Or1iBcpR8pKMCONhroSRfXXjabNtLbIUlVN2u1yORvwB5nhrNSx27pxzjMzBlGj5j2FP7JOouOEvJ8q27SuF27ialIsiE0ASetV8tQ9XqTRpBD1igrluSL624a7Yadvava30mbUeIva/ukLszYz4eilM1mcICB82imxJIvx1Fzw4y6iFFyhnK9zMWHfpeRrZPZoHSWE+WAqBrRUmwtc5nFz3nQa+E1G02zpDX9JU/3S+mZ5qhns8M/DjJfupTGsuTxT4+s9EzRHO9qSnOLwvGSkvMTG0DUW1wCp0vwIPEeHATLInmwnHl4pyTVWwy9NYez8KyOGsLgHW97EggWtwIuTJuhshHTObFuXDQC+p7/AEmABaX8LtM09LBhcEalSpHcRyme8Pow1i6er1ZbrxiKBVip4j+V/wA5ZRCOfpK18WWYsdSTc8vQd3L3S31jHw/rxnayWT1e6vvFwcJO7lITjENiQgdjbXTKV4X72HwkCJs+4K/pDn+6PxdJHLfw6Y9ozH7m7QNSqKSVGWpUZjZwqE9YWUuGYZgLmbVu9ufVp08lRsikDNTBSrdsoDHM6kAXHAaa9+s3CiOyP65y6Fnh3JskRuC2QlMAAsbADU8hw18rD3ST2Vi74k0+0StMOfqgMxVRcm9+yTbuluvSYowVsrFWAa18pIsDbwvf3TL2HQy2W5bKgXM3tNbKLseZ0PrI2lMxESyCIiAiJSBaxSkoQDbTiJHJjFNw446EjT1trMraOMppTbM6L2W9pgNbeJmtJt7Clwi1qZY6ABuJ8G4e68nQ8bV2aKZBp3ZCL95Hv5j4zxu11nXVC2UJkUKuucHN2mYnjfThwtJGpRDCx4j1H9d0u4ClZjfmOPv7paVVku34zFxFHMDqw8VNjpyB5TLa3d6yzVW//gfnJiHOt/aAFdeJvS5sW1DuOJJ0mokTdd/1tWp/4Z/jP85prIZ7HB+XGPK6yqiCUM9KNZ5M7q/KhnktrPUoRFWjyah7v61/nPJzS4BKyullnq56WlLkqI1EWvOQSsRCNvOTW82ro+X5+p/hj4uP5TWJtnR4vztb7CfFj/KZ+ea46tj90dDor2RLlpSmvZHlPU8Ot0eDMzZQ7TeQmE0zdkfS8x+cTsSYiBEugiIgJQyspA0bevdmliKjsLJVGga2jeDjmPEajxnONp4KpQfJVXKb89VI4XU8x5TsG0FtUbx19Zbo4am5AqIjgXIzqGsdNQGGhnTHKxzuPu0LdjejELZMlTEU+ACqzVEt9VgDcD6p9xE6NhRcBrEXF7MMrC9tGU6g+EyUcAWHAclvb0AtPHWdphw9k/C0i2WrR5eWnl15ZeSitE6QR87S+ww9HE1NjpNt6Qfbon9l/wCJZqLT1+D8uMPJP56sc54nvnKGaBYRDcmXJW0pKY4+lfslbQIMnYEQDEpaNoVtF5S8AEmw1J5DifIQElt1tuth8QqBVYYhlRi17ra+UrY95tqJk7L3Dx9exWkUU/SqnILd4Fsx9JuuxOiqhT7ddutqggqVBVaZF9VF9Te2p7pj8jlw9Nxl93bDC7bBQOZR5DTu0mTTwTHw85k4DACktszN4sQTp5AD4TKnk6aWCdmAg9o37xy8pk4bD5Ftcnz4y7EaFRERJCIiAlJWUMDXtpP861+8W+6v855wZ7fuMlsbs5XueDcj5d8iEpMlQBhY/wDmTEJACWXPzv7q/n/KXQZj127YPLLb3gnT4yULjtMdzLrXlVwFRuXrpJ2aaJ0gDWifCp+KTUGYTpO+26WIq0kajZ2pliVHEggez3kZeE5hUpEcdCNCCCCpHEG/Az1fFylw1GTkx1dqA6zyTCnWUJmtSKGBEoTIXVvBMmtk7l47EWKUWVT9Kp2Ft4ZtT7gZuOy+iJBY4isW/ZpDKPvNcn4TPn5GGHdW9GVc0Xj+HjNg2XuNjq9itIop+lVOQe4WufSdd2Vu1hcN+poop+ta7HzY6/GSdpkz82/0x0nFPlz7ZXRLSFjiKrOfq0+wv3vaPwm4bM3ew2HFqNJE8QLt72OskZWZMuXPPuusxk6eQJWVic1i0REBERAREQEREBERApLOIwiva44G48JfiBYTCKOU9tRUixEuRAtpRUcAB5CewJWIFCJy7pRxVIVhTFEdfkV+tDWJUlhlK/T9k6nhedRMiNrbqYXEur1qeZ1FgwZlNuNjY6jj6y+GVxu4izc04kdk1hQSvkJpPezrqAQSpViPZNweMy9lbqYzEW6qi2U/SbsJ95rX907ZszZFHD0hSooFpi/Z1PE3NyxJOszZq/jMpNSOX0ptzfZPRKNDiap8VpaDyzsPwE3LZe6mDw/6qigb6xGZ/vNcyWlZmz5c8+66TGR5yysrE5LEREkIiICIiAiIgIiICIiAiIgIiICIiAiIgIiIFDERACIiBWIiAiIgIiICIiAiIgIiICIiAiIgIiIH/9k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0" name="Picture 2" descr="http://www.lao.cz/obrazky/web/2804_m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150" y="4653136"/>
            <a:ext cx="2055862" cy="153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66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CNC vrtání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" name="ChipBLASTER-2-Vrtání s vysokým tlakem-cz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86000" y="1714500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47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vrtání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čtvercových děr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Vrták co vrtá čtvercovou díru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35696" y="2348880"/>
            <a:ext cx="4620344" cy="346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1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0956" y="1422926"/>
            <a:ext cx="3786914" cy="504921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5760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640516" y="1124744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 vrtání děr v těžkoobrobitelných, kompozitních a nekovových materiálech (plastické hmoty, pryže, beton, kámen, cihly) pomocí vrtáků se speciální konstrukcí nebo geometrií </a:t>
            </a:r>
          </a:p>
        </p:txBody>
      </p:sp>
      <p:pic>
        <p:nvPicPr>
          <p:cNvPr id="5122" name="Picture 2" descr="http://common.mylivepage.net/global/ima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common.mylivepage.net/global/ima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common.mylivepage.net/global/imag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xQSEhUTExQVFhUWGSAaGBgYGB4cIBwhGiAYGh4hGhwcHiggHyEmJxofITEtJSotMC4uICAzODMsNygtLisBCgoKBQUFDgUFDisZExkrKysrKysrKysrKysrKysrKysrKysrKysrKysrKysrKysrKysrKysrKysrKysrKysrK//AABEIAG4AsAMBIgACEQEDEQH/xAAbAAACAwEBAQAAAAAAAAAAAAAABQMEBgIBB//EAEQQAAIBAwIEAwQEDAUCBwAAAAECAwAREgQhBRMxQQYiUSMyYXEUQoGRBxUzUmJyc4KSobHCNDVTosEkQxZUY5Sy0dP/xAAUAQEAAAAAAAAAAAAAAAAAAAAA/8QAFBEBAAAAAAAAAAAAAAAAAAAAAP/aAAwDAQACEQMRAD8A+41nNJ4sWWIyxwyMAyKVyjDAyHEZKXuhBtcNYi/TrWjpXFwKJcz52Z8ASzljaJi6C5PQFiftNBU1fihY+feKUmCPmMBh5govIEJYAlLrfp7y2vU83HcbjkyNJnhy1wuThzdjljsvx61U0XBtLqFdsHDNzY5VaRslM1uYpGVhfYi3YKR2plreDRS5ZZAs2eSuVIOPL2IO3l2oKul8TwySBFDnIRlWtYMJQGBXf6oZcvTJfWqc/jaFYRNhJi0hjVfIGaytIpUFvNmoBUC7HIbUxm8OadsfJbA5JixGJEfJ8tjsMdvsB6iq68A0sbCMIwzWwGbEWRTH3O3lktt6D0FBZj40GadVilLQAlhYbnfFV3sSwGQ9AVva9UYvGmlbcN5PLlISoRcyAmRLbZb2/VNPNPpVQsRe7kFiTe5Chf6KKX8M8M6bTi0MYTzK2xPVL4/YLn76CDS+KoZJkiW15FyRi8YDDKVLoMrv+SJ8oOxU9664F4ni1UcUkY2lNgA6MVPL5tnwYhTba3W9W4ODxpJzELqxFjZjZhlI4yHexlc/b8Kih8PxpHHErShYbcs8w3UBOWBfqRY9/nQNqKKKAooooKfEOKRQGJZGx5z8tPQtiz7ntsh61R0vifTyCJkLkSgMDgwxDNgpe48uTAgX9D6Vc4rwqLUhVmUOgJuhsQ2SspDD081U28OJmGEkg3u6grZ8ZGmUN5b2Vna2JGxIN6CxFxuJjGATeQAgYna5xGX5puCLH81vSq+k8U6eWMSRszKyRutkNyJi6oALdSUbbtbeudBwaLOV1aQkzBje3lKXOK7e5d2bfe7HeodH4RiiBwklBwhQNddvo2eLAY2uczltY+goGOt41FDGJZckU5dVNxirObjtsh+e3rXMXHYWLgMTgVB2NvO7xLY9/MjD7KVca4ZpotGmke7LcGOJcVaQqwbBQAFAJOJAAAU9hXej8GwKkWYzeOOFQzBWKmF2kyVmW4LMxyO17DpQMvx2mJYJKQH5Y8nvNkynH1sVNXNNqlcsBcFCAwItYlVa33MKR/8Ag6HCVL7Syc1vZQ9c3ks3s/OLuffyI9b3NM9FwvlOWWRsSACmKBbqqoCLKCNlGwNvhQMKKKKDOeLtNqVQ6jQIrakCxVmsJFFzYgixI7XItc77kV3pPE3PRTpoXkcgZK3s1jPdZXYbMDsQAWHpUs8jat2ijYpAhxkkU2LsOqIw6AdGYb32HchtpdMkSLHGqoiiyqosAB6AUCsaDVSby6nl/owIBb5vJkW+YC/KoJ+ELzogZdQWxezc0i1sL7AWrQVTnc86IW2Kvc+lsP60FM8KnXeLVvf0mRZF/kEf/dXB4y8P+LjCL/rRktH83uA0f2ggfnVZk4JFcsmUTEklo2K7nqSB5T9oNRNqpdP+X9rF/qqtmUf+qg2I9WWw9VA3oE2p0WrbXKUY/RCQ5YSdcsXIAB6AwAfETG3equl4VrGiZCXViIQxkdmBkXmc5xhIrCNrpYBh06di6eL6H7WHfSneSNdxGDvzIbfV7so2tuLWIZ8jhgCCCCLgjcEH0NBijp9U0U+JlYcgpGOYA6zCELd2BsbtttYBrmxyBWfiHCNSiqqO8ns5ciuQF2l0rKAhlyICrJbz3tkMhennDDjPqY/0lkHydbf/ACRqaUGZh0sokhMiSugjULgSgRw5LmRTKSQRha7NsrDvv7wIvpxqZNU2CZswZwwAXOUjzNK4IsVtZUtsLdAHuu1iQxtI5sqi5sLk+gAG5J6ADcmskukm1095LokZ3AP5M/mRkbGX8+T6mypuWagm1PiqeZzFoNPmw2aSW6qnS112N9+hKt3tUsPANdIctRxGRf0NNGiAfAs6sW+5a0mk0qRIEjUKq9ABYVNQZvRcBBEgGo1SkSMMhLvfbexGP8qrTcE4hDvp9fzR+Zqo1N/34wtvlj9orR6BieZcWtIw+fTerVB83n1Ky62GTikLRvp0blKPNHclS8p7kbJ0yCWJY7i30aKQMAykFSLgg3BB6EEdag4hoI50wkW46g3IKkdCrDdSOxG9ZLS83h8pQ3eMgtiF/KKN2aNV2WZeroBaQeZQCGFBtqK4gmV1DqQysAVINwQdwQfSu6Apbx3UMEWOM4yTNy1YfVuCWb91QSL7XtTKkqHma9r9NPAoH607MW+0CFf4jQNNHpViRY0FlQAAfAf1qaiigKp6gnnRWtbF79P0LfH7quVUnU86Ig7BXuPX3LUFuiiigURJ9GlCD8hKbKP9N+th+g3b0YW+sLc8I9hK+l6JbmQfqE2dR+oxHyDoKl8S8LOq07xK5jc2Mbg+66kMh+IBApc0DQxaB32ki5cb9/yiCNhf9bE/YKCfVa+OLiEaF1DTwlcb7kxtklh16PL/AA0+rHeJdIdWY9RAnm0vMMczNiGyRkYJZWJF7G+1yotcVoIuIMHCTJyy3usGyRj1tlYEG29iBfe1Am47qnkmxjI9mypHfcGdwTkR3ESee3ct+jWi4fo1hjWNL4qLbm5PqWPck7k9yTWW8LMZpYXN9oDqSCfratzhf9VI2UfA1saAooooKugv7S/+o1unTb0q1SyPXxxFxLKikuxUO4Gwt0ueg+FTHi0A/wC9H0v746G4B6+oIoLtUuLaHnRlQcXByje18XXdT/8AY7gkd67XiUJvaWM2BJ842A6nr0FcpxWA2tNGbtiLODdhbbr13G3xoE3hfXWblFcFkUyIl74OrYzx/JWII9Qx7CtLWQ1jcrUvYH2c8Mw+WpygYfK6lvnWvoI5y1vIFLejEgfeAf6Uh4a830nV2WLO8Vxm1rYHvh6/81oqSgcvXk9tRCAP1oGY2+ZWb/YaC87z7WSL43dh93krp2my2WPH1Ltf7sP+atUUFVWmy3WPH1Dtf7sP+aoy84zRlhECFfEB2N74fobW2pxVLUY8+K98sXt/svf+VB6Hnt7kV+3na3bvh869Lz29yLL0za3fvh8u3rVuigpu8+1ki+N3Yfd5Kzf4SpJhoJiAoAxIZWbMEMLFQE3Ppv1rYUn42c5dNDsS0nMI/RhGRP8AEUH7woPOIJJ9HkRRCkXKYKwc7DGw+qBYD41X8UGY6SfJYwQl0xdicvqW8g3vasf4g8Wvpm1Gihh5kQvHZ3CYZKPybANdRlsGAt6kWAY+F/Fja/VJHPFy7AuiIwZLrbd2NmY77eVQN73NiAt+DmkzfFY7/RNJj5zbG01t8PnWj1suqERMUcLS9laRgvfuEJ9O3rWLl1cuihLQjKSPTvp1DC+T6V7wKQCCc0dztv6VueDcRXUwRzqGUSKGswsRfsQe4oMVwLiHGzqXXV6eHHH2fLYrEbe8SwWR77iwYr36220/0nX/APl9N/7h/wD8ad0UGJk4bqZjIX0+nJJZdtSwtcgm3sOu3WuvxLqwWIiiFxa30i4FizC2WmJuCx7+lanh9vaWv+Ua/wA9qt0GLg4Bqr2ZVAK4sfpF7ixDXH0YbvtkepsNxTCLw8yYMmzK2VuZsSRY3JiJ3AXpbv076Sigw/iYzc6eyx5fR4L+Zupnkxt5d971tYy2+QA9LG/37CslqVEupe1/aTxRixHu6UNKx+WbFT8bVsKApdxvSs6BoxeWJhJGCbXIuCpPbIErfte9MaKCvw/WLNGsiE4sL7ixHqGB3BB2IPQg1YpLq4H08jTwqXjfeaEdb/nxD863vL9awtv7zLQ62OZBJEwZT3H9COoI7g7igsVS1DDnxC25V7H09y9XapzuedELbFXud9rYfZQXKKK5kcKCWIAG5JNgPmaD1jbc9KUcGHOkfVno4CQ/swb5D9c+b4gJ6VAznX+UAjSfWY3Bn+CjryvU/X7eXcvgKD4h4u/x+q/af2JTD8G/+YJ+zf8Atpf4u/x+q/af2JTD8G/+YJ+zf+2g2/iHSMkuaEASlSpbos8e0ZJ7LIPZsfgtutWeDcQVbdRDMxKX6xSEnOJx9U5Xt8ch+bd3qtMsqNG4DKwsQe4NYzWLJo3IlBmhlsrFrWl7LkdlScbDeyy7dGFqDcUVn+G61wgaEnVQdt7Sp+i2dsrdPNZhbfI0w0vGoHIUOFc/9twUf+BwG/lQS8PYHmWFvaNf+VW6q6BieZcWtIw/pVqgKocY1xiTyANK5wiU/WY9L97Ddj6AGuuKcUj06hpDudlUbsx9FXv/AEHU2FZjQQya9+a+0RGOQO2B6xwnvlYZyDYiypt5qBh4V0QNpg2aKvLhc/XBOUsvp7VgDttZVI61pK8RQAAAABsAO3yr2gKKKKApXreCKzmWJ2glPV47eb9ohBV/tFx2IppRQKBNrE96OKYesbGMn9x7j/dVSXiuo5sf/RT2s9xnp9/dtY86tFUTwXdXufKCLdjlbr8rUCwazVv7umWP4yyA2/djyv8AxCvE4GZCG1UhnI3CWxiUj0jucj8XLfC1OaKAooooPh/i7/H6r9p/YlMPwb/5gn7N/wC2l3i8/wDXavYm0lzYE2GKbsR0HxO1MvwaKTr1IBIWJ8iO18QL+l+3yNB9friWJWUqwDKRYgi4PzFd0UGT1ng4o5l0WofTv6e+p+Fjvb4HIDsBXkeu4nHtPoodTbo+nlVSfjhMQF+xzWtooMtpOOaoK5/FuoJzO3N023TYnnVxPq+Kz7RaeDSqerzSCVx8kjul/iWPyNaeCHHLcnJi2/a/apaDLcN8GqG5mqlfUyHrnsv8Pf5E4+iitQBbYV7RQFFFFAUUUUBRRRQFFFFAUUUUGM0vjcyZIIhzIweYC+ysCkdsrdOYxW/orH4Van8TyJLBFylLSPIjkFiBy5II9iFsARKT5yN1x3JFP/xbD5/ZR+0Fn8o8wuxs224uzHf1NcjhcIAURR2AKgYjYMVZgPgSqk+pA9KBV4beKVtSyQqmUjLKTuzshMdyD9XFRbsd7bbnP+GeMpDpI3g0qxCaQXVEmc+aLnXxEZlIB8o2C2sRsRW7i0qKclRQbWuBbqSx/mSfmTVZ+C6cqqmGPFbBRgLDFSi29LKSo+BtQUvxvKdQ0GCp15ZbOz2ANwwXH18t8tr2q5wDWvPpoZnVVaWNXxUkgZgMBcgXtf0qdeHxCQyiNBIer4jLe3fr2FSwQqiqiKFVQFVQLAACwAA6ACgkooooCiiigKKKKAooooP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99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92088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sz="1800" dirty="0"/>
              <a:t>HUMÁR, A. </a:t>
            </a:r>
            <a:r>
              <a:rPr lang="cs-CZ" sz="1800" i="1" dirty="0"/>
              <a:t>TECHNOLOGIE I TECHNOLOGIE OBRÁBĚNÍ – 2. část. </a:t>
            </a:r>
            <a:r>
              <a:rPr lang="cs-CZ" sz="1800" dirty="0"/>
              <a:t>Studijní opory </a:t>
            </a:r>
            <a:r>
              <a:rPr lang="cs-CZ" sz="1800" dirty="0" smtClean="0"/>
              <a:t>pro magisterskou </a:t>
            </a:r>
            <a:r>
              <a:rPr lang="cs-CZ" sz="1800" dirty="0"/>
              <a:t>formu studia "Strojírenská technologie". Brno: VUT Brně, Fakulta </a:t>
            </a:r>
            <a:r>
              <a:rPr lang="cs-CZ" sz="1800" dirty="0" smtClean="0"/>
              <a:t>strojního inženýrství</a:t>
            </a:r>
            <a:r>
              <a:rPr lang="cs-CZ" sz="1800" dirty="0"/>
              <a:t>, 2004. 94 s. </a:t>
            </a:r>
            <a:endParaRPr lang="cs-CZ" sz="1800" dirty="0" smtClean="0"/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http://www.fme.vutbr.cz/opory/pdf/TI_TO-2cast.pdf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www.guehring.cz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www.pramet.cz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www.youtube.com/watch?v=47gs0BGuWsw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5737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Vrtání a vyvrtávání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581</TotalTime>
  <Words>599</Words>
  <Application>Microsoft Office PowerPoint</Application>
  <PresentationFormat>Předvádění na obrazovce (4:3)</PresentationFormat>
  <Paragraphs>74</Paragraphs>
  <Slides>16</Slides>
  <Notes>8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Vrtání a vyvrtávání</vt:lpstr>
      <vt:lpstr>Výukový materiál</vt:lpstr>
      <vt:lpstr>Prezentace aplikace PowerPoint</vt:lpstr>
      <vt:lpstr>Vrtání a vyvrtávání</vt:lpstr>
      <vt:lpstr>Vrtání a vyvrtávání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Leopold Voharek</cp:lastModifiedBy>
  <cp:revision>59</cp:revision>
  <dcterms:created xsi:type="dcterms:W3CDTF">2012-03-26T17:56:50Z</dcterms:created>
  <dcterms:modified xsi:type="dcterms:W3CDTF">2013-05-20T09:04:31Z</dcterms:modified>
</cp:coreProperties>
</file>