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notesMasterIdLst>
    <p:notesMasterId r:id="rId15"/>
  </p:notesMasterIdLst>
  <p:sldIdLst>
    <p:sldId id="281" r:id="rId2"/>
    <p:sldId id="282" r:id="rId3"/>
    <p:sldId id="292" r:id="rId4"/>
    <p:sldId id="293" r:id="rId5"/>
    <p:sldId id="294" r:id="rId6"/>
    <p:sldId id="295" r:id="rId7"/>
    <p:sldId id="296" r:id="rId8"/>
    <p:sldId id="297" r:id="rId9"/>
    <p:sldId id="298" r:id="rId10"/>
    <p:sldId id="299" r:id="rId11"/>
    <p:sldId id="300" r:id="rId12"/>
    <p:sldId id="301" r:id="rId13"/>
    <p:sldId id="28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12" autoAdjust="0"/>
    <p:restoredTop sz="94660"/>
  </p:normalViewPr>
  <p:slideViewPr>
    <p:cSldViewPr>
      <p:cViewPr varScale="1">
        <p:scale>
          <a:sx n="69" d="100"/>
          <a:sy n="69" d="100"/>
        </p:scale>
        <p:origin x="-145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97B11E-001D-49B9-86FC-E1FC5BC87605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8F255B-D8A6-415D-9AFF-DB04DDB81A6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8F255B-D8A6-415D-9AFF-DB04DDB81A6C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8F255B-D8A6-415D-9AFF-DB04DDB81A6C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8F255B-D8A6-415D-9AFF-DB04DDB81A6C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8F255B-D8A6-415D-9AFF-DB04DDB81A6C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8F255B-D8A6-415D-9AFF-DB04DDB81A6C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8F255B-D8A6-415D-9AFF-DB04DDB81A6C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8F255B-D8A6-415D-9AFF-DB04DDB81A6C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8F255B-D8A6-415D-9AFF-DB04DDB81A6C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8F255B-D8A6-415D-9AFF-DB04DDB81A6C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8F255B-D8A6-415D-9AFF-DB04DDB81A6C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8F255B-D8A6-415D-9AFF-DB04DDB81A6C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8F255B-D8A6-415D-9AFF-DB04DDB81A6C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8F255B-D8A6-415D-9AFF-DB04DDB81A6C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gi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11.wmf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07801568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Rok, roční období, měsíce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60438" y="620713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2276872"/>
            <a:ext cx="8640960" cy="4115991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Point.</a:t>
            </a:r>
          </a:p>
          <a:p>
            <a:pPr lvl="0"/>
            <a:r>
              <a:rPr lang="cs-CZ" dirty="0" smtClean="0"/>
              <a:t>Určeno žákům 2. ročníku.</a:t>
            </a:r>
          </a:p>
          <a:p>
            <a:pPr lvl="0"/>
            <a:r>
              <a:rPr lang="cs-CZ" dirty="0" smtClean="0"/>
              <a:t>Materiál vede k seznámení se s typickými znaky jednotlivých ročních období a měsíců.</a:t>
            </a:r>
          </a:p>
          <a:p>
            <a:pPr lvl="0"/>
            <a:r>
              <a:rPr lang="cs-CZ" dirty="0" smtClean="0"/>
              <a:t>Žáci pracují podle zadaných pokynů.</a:t>
            </a:r>
            <a:endParaRPr lang="cs-CZ" dirty="0"/>
          </a:p>
          <a:p>
            <a:pPr lvl="0"/>
            <a:endParaRPr lang="cs-CZ" dirty="0" smtClean="0"/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0980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89670382"/>
              </p:ext>
            </p:extLst>
          </p:nvPr>
        </p:nvGraphicFramePr>
        <p:xfrm>
          <a:off x="1380219" y="1024492"/>
          <a:ext cx="6096000" cy="2585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JARO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LÉTO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PODZIM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ZIMA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7164288" y="4727871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SKLIZEŇ OVOCE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881256" y="5207989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VÁNOCE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038962" y="6157559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VYSVĚDČENÍ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238786" y="5688407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ŽNĚ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803444" y="4907891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SKLIZEŇ BRAMBOR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851920" y="5057564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SLUNEČNICE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896036" y="6104002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BAREVNÉ LISTÍ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908948" y="5560799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ODLET PTÁKŮ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665032" y="5269247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POUŠTĚNÍ DRAKŮ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588224" y="5944344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NOVÝ ROK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426749" y="6299995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ZÁVĚJE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7314591" y="5555524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SNÍH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11560" y="4697524"/>
            <a:ext cx="1512168" cy="38766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SNĚŽENKA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82259" y="5225080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BLEDULE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1339094" y="5449023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KRASLICE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699792" y="4737841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BOUŘKY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2531128" y="5280519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KOUPÁNÍ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4551130" y="4653136"/>
            <a:ext cx="1512168" cy="40442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ZAČÍNÁ ŠKOLA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726618" y="5958043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MLÁĎATA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0743" y="5778023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VELIKONOCE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1546832" y="6420374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PRÁZDNINY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214450" y="6276764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TÁNÍ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11560" y="116632"/>
            <a:ext cx="1565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tabulku:</a:t>
            </a:r>
            <a:endParaRPr lang="cs-CZ" dirty="0"/>
          </a:p>
        </p:txBody>
      </p:sp>
      <p:sp>
        <p:nvSpPr>
          <p:cNvPr id="29" name="Zaoblený obdélník 28"/>
          <p:cNvSpPr/>
          <p:nvPr/>
        </p:nvSpPr>
        <p:spPr>
          <a:xfrm>
            <a:off x="7452320" y="6240354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MRAZY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4314001" y="6392754"/>
            <a:ext cx="1512168" cy="38766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KAPR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3419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87004221"/>
              </p:ext>
            </p:extLst>
          </p:nvPr>
        </p:nvGraphicFramePr>
        <p:xfrm>
          <a:off x="1380219" y="1024492"/>
          <a:ext cx="6096000" cy="2585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JARO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LÉTO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PODZIM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ZIMA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4435238" y="2142159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SKLIZEŇ OVOCE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961776" y="2110427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VÁNOCE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865934" y="2866956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VYSVĚDČENÍ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867488" y="1346601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ŽNĚ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435238" y="1752664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SKLIZEŇ BRAMBOR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867488" y="1742540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SLUNEČNICE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449608" y="3215839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BAREVNÉ LISTÍ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449608" y="2866956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ODLET PTÁKŮ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4434509" y="2506916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POUŠTĚNÍ DRAKŮ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976635" y="2913306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NOVÝ ROK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961776" y="1375395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ZÁVĚJE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961776" y="2516778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SNÍH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1367644" y="1340768"/>
            <a:ext cx="1512168" cy="38766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SNĚŽENKA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367644" y="1772816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BLEDULE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1367644" y="2492896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KRASLICE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865934" y="2125643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BOUŘKY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2865934" y="2502199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KOUPÁNÍ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4435238" y="1368646"/>
            <a:ext cx="1512168" cy="40442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ZAČÍNÁ ŠKOLA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393211" y="3215839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MLÁĎATA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1367644" y="2132856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VELIKONOCE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879812" y="3212976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PRÁZDNINY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1367644" y="2852936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TÁNÍ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11560" y="116632"/>
            <a:ext cx="906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29" name="Zaoblený obdélník 28"/>
          <p:cNvSpPr/>
          <p:nvPr/>
        </p:nvSpPr>
        <p:spPr>
          <a:xfrm>
            <a:off x="5947406" y="3281311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MRAZY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5955660" y="1778670"/>
            <a:ext cx="1512168" cy="38766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KAPR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6793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enka\AppData\Local\Microsoft\Windows\Temporary Internet Files\Content.IE5\TPYENK0A\MC9004109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853973"/>
            <a:ext cx="2215161" cy="2219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MNJUHCV2\MP9004385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013176"/>
            <a:ext cx="2264296" cy="1509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ZI9J2I74\MP90043836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620688"/>
            <a:ext cx="1617352" cy="2439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AppData\Local\Microsoft\Windows\Temporary Internet Files\Content.IE5\TPYENK0A\MP90043854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5349214"/>
            <a:ext cx="1760240" cy="1173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75048" y="3801577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Našel jsi všechny obrázky léta. 		Výborně!</a:t>
            </a:r>
            <a:endParaRPr lang="cs-CZ" dirty="0"/>
          </a:p>
        </p:txBody>
      </p:sp>
      <p:pic>
        <p:nvPicPr>
          <p:cNvPr id="1033" name="Picture 9" descr="C:\Users\Lenka\AppData\Local\Microsoft\Windows\Temporary Internet Files\Content.IE5\ZI9J2I74\MP90043883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848663"/>
            <a:ext cx="1770512" cy="2659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enka\AppData\Local\Microsoft\Windows\Temporary Internet Files\Content.IE5\85SB0CM4\MP90043375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66928" y="845971"/>
            <a:ext cx="3118460" cy="2078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enka\AppData\Local\Microsoft\Windows\Temporary Internet Files\Content.IE5\9N9TOF2N\MP90043082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0782" y="3316199"/>
            <a:ext cx="1737484" cy="1737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enka\AppData\Local\Microsoft\Windows\Temporary Internet Files\Content.IE5\TPYENK0A\MP90031378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2574" y="3429000"/>
            <a:ext cx="1738522" cy="26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Lenka\AppData\Local\Microsoft\Windows\Temporary Internet Files\Content.IE5\8HKJ5K33\MC90002286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91329" y="159396"/>
            <a:ext cx="1618488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Lenka\AppData\Local\Microsoft\Windows\Temporary Internet Files\Content.IE5\ZI9J2I74\MP900438518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18762" y="3658273"/>
            <a:ext cx="230279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47664" y="159396"/>
            <a:ext cx="5299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Odstraň všechny obrázky, které nepatří do období léta.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14374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enka\AppData\Local\Microsoft\Windows\Temporary Internet Files\Content.IE5\TPYENK0A\MC9004109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853973"/>
            <a:ext cx="2215161" cy="2219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MNJUHCV2\MP9004385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013176"/>
            <a:ext cx="2264296" cy="1509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ZI9J2I74\MP90043836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620688"/>
            <a:ext cx="1617352" cy="2439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AppData\Local\Microsoft\Windows\Temporary Internet Files\Content.IE5\TPYENK0A\MP90043854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5349214"/>
            <a:ext cx="1760240" cy="1173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75048" y="3801577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Našel jsi všechny obrázky léta. 		Výborně!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6856" y="159396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370210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41158533"/>
              </p:ext>
            </p:extLst>
          </p:nvPr>
        </p:nvGraphicFramePr>
        <p:xfrm>
          <a:off x="467544" y="548680"/>
          <a:ext cx="3456384" cy="5976665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3456384"/>
              </a:tblGrid>
              <a:tr h="49981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</a:tr>
              <a:tr h="49981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</a:tr>
              <a:tr h="49981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</a:tr>
              <a:tr h="499810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499810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499810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499810"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495599"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495599"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495599">
                <a:tc>
                  <a:txBody>
                    <a:bodyPr/>
                    <a:lstStyle/>
                    <a:p>
                      <a:r>
                        <a:rPr lang="cs-CZ" dirty="0" smtClean="0"/>
                        <a:t>10.</a:t>
                      </a:r>
                      <a:endParaRPr lang="cs-CZ" dirty="0"/>
                    </a:p>
                  </a:txBody>
                  <a:tcPr/>
                </a:tc>
              </a:tr>
              <a:tr h="495599">
                <a:tc>
                  <a:txBody>
                    <a:bodyPr/>
                    <a:lstStyle/>
                    <a:p>
                      <a:r>
                        <a:rPr lang="cs-CZ" dirty="0" smtClean="0"/>
                        <a:t>11.</a:t>
                      </a:r>
                      <a:endParaRPr lang="cs-CZ" dirty="0"/>
                    </a:p>
                  </a:txBody>
                  <a:tcPr/>
                </a:tc>
              </a:tr>
              <a:tr h="495599">
                <a:tc>
                  <a:txBody>
                    <a:bodyPr/>
                    <a:lstStyle/>
                    <a:p>
                      <a:r>
                        <a:rPr lang="cs-CZ" dirty="0" smtClean="0"/>
                        <a:t>12.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Obdélník 1"/>
          <p:cNvSpPr/>
          <p:nvPr/>
        </p:nvSpPr>
        <p:spPr>
          <a:xfrm>
            <a:off x="4322583" y="877114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LISTOPAD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012160" y="1412776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PROSINEC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139952" y="1964030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ŘÍJEN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72830" y="2204864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ZÁŘÍ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372200" y="3212976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SRPEN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316124" y="3933056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ČERVENEC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270104" y="4581128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ČERVEN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300184" y="2852936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KVĚTEN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72830" y="6165304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DUBEN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436368" y="4927038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BŘEZEN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252283" y="5412594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ÚNOR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225150" y="5877272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LEDEN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5536" y="91998"/>
            <a:ext cx="3840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Seřaď měsíce podle kalendářního roku: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90366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46770099"/>
              </p:ext>
            </p:extLst>
          </p:nvPr>
        </p:nvGraphicFramePr>
        <p:xfrm>
          <a:off x="467544" y="548680"/>
          <a:ext cx="3456384" cy="5976665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3456384"/>
              </a:tblGrid>
              <a:tr h="49981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</a:tr>
              <a:tr h="49981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</a:tr>
              <a:tr h="49981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</a:tr>
              <a:tr h="499810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499810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499810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499810"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495599"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495599"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495599">
                <a:tc>
                  <a:txBody>
                    <a:bodyPr/>
                    <a:lstStyle/>
                    <a:p>
                      <a:r>
                        <a:rPr lang="cs-CZ" dirty="0" smtClean="0"/>
                        <a:t>10.</a:t>
                      </a:r>
                      <a:endParaRPr lang="cs-CZ" dirty="0"/>
                    </a:p>
                  </a:txBody>
                  <a:tcPr/>
                </a:tc>
              </a:tr>
              <a:tr h="495599">
                <a:tc>
                  <a:txBody>
                    <a:bodyPr/>
                    <a:lstStyle/>
                    <a:p>
                      <a:r>
                        <a:rPr lang="cs-CZ" dirty="0" smtClean="0"/>
                        <a:t>11.</a:t>
                      </a:r>
                      <a:endParaRPr lang="cs-CZ" dirty="0"/>
                    </a:p>
                  </a:txBody>
                  <a:tcPr/>
                </a:tc>
              </a:tr>
              <a:tr h="495599">
                <a:tc>
                  <a:txBody>
                    <a:bodyPr/>
                    <a:lstStyle/>
                    <a:p>
                      <a:r>
                        <a:rPr lang="cs-CZ" dirty="0" smtClean="0"/>
                        <a:t>12.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Obdélník 1"/>
          <p:cNvSpPr/>
          <p:nvPr/>
        </p:nvSpPr>
        <p:spPr>
          <a:xfrm>
            <a:off x="971600" y="5589240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LISTOPAD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63296" y="6072758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PROSINEC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71600" y="5013176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ŘÍJEN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63296" y="4581128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ZÁŘÍ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48583" y="4077072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SRPEN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29792" y="3527373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ČERVENEC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48583" y="3037059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ČERVEN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963296" y="2605011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KVĚTEN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953679" y="2060848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DUBEN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27946" y="1556792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BŘEZEN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927946" y="1096046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ÚNOR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927946" y="548680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LEDEN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5536" y="91998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46913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77528850"/>
              </p:ext>
            </p:extLst>
          </p:nvPr>
        </p:nvGraphicFramePr>
        <p:xfrm>
          <a:off x="467544" y="548680"/>
          <a:ext cx="3456384" cy="5976665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3456384"/>
              </a:tblGrid>
              <a:tr h="499810">
                <a:tc>
                  <a:txBody>
                    <a:bodyPr/>
                    <a:lstStyle/>
                    <a:p>
                      <a:r>
                        <a:rPr lang="cs-CZ" dirty="0" smtClean="0"/>
                        <a:t>JARO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4998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4998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499810">
                <a:tc>
                  <a:txBody>
                    <a:bodyPr/>
                    <a:lstStyle/>
                    <a:p>
                      <a:r>
                        <a:rPr lang="cs-CZ" dirty="0" smtClean="0"/>
                        <a:t>LÉTO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4998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4998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499810">
                <a:tc>
                  <a:txBody>
                    <a:bodyPr/>
                    <a:lstStyle/>
                    <a:p>
                      <a:r>
                        <a:rPr lang="cs-CZ" dirty="0" smtClean="0"/>
                        <a:t>PODZIM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4955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4955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495599">
                <a:tc>
                  <a:txBody>
                    <a:bodyPr/>
                    <a:lstStyle/>
                    <a:p>
                      <a:r>
                        <a:rPr lang="cs-CZ" dirty="0" smtClean="0"/>
                        <a:t>ZIMA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4955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4955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" name="Obdélník 1"/>
          <p:cNvSpPr/>
          <p:nvPr/>
        </p:nvSpPr>
        <p:spPr>
          <a:xfrm>
            <a:off x="4322583" y="877114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LISTOPAD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012160" y="1412776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PROSINEC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139952" y="1964030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ŘÍJEN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72830" y="2204864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ZÁŘÍ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372200" y="3212976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SRPEN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316124" y="3933056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ČERVENEC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270104" y="4581128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ČERVEN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300184" y="2852936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KVĚTEN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72830" y="6165304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DUBEN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436368" y="4927038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BŘEZEN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252283" y="5412594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ÚNOR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225150" y="5877272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LEDEN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5536" y="91998"/>
            <a:ext cx="3539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Seřaď měsíce podle ročních období: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132564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56522436"/>
              </p:ext>
            </p:extLst>
          </p:nvPr>
        </p:nvGraphicFramePr>
        <p:xfrm>
          <a:off x="467544" y="548680"/>
          <a:ext cx="3456384" cy="5976665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3456384"/>
              </a:tblGrid>
              <a:tr h="499810">
                <a:tc>
                  <a:txBody>
                    <a:bodyPr/>
                    <a:lstStyle/>
                    <a:p>
                      <a:r>
                        <a:rPr lang="cs-CZ" dirty="0" smtClean="0"/>
                        <a:t>JARO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4998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4998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499810">
                <a:tc>
                  <a:txBody>
                    <a:bodyPr/>
                    <a:lstStyle/>
                    <a:p>
                      <a:r>
                        <a:rPr lang="cs-CZ" dirty="0" smtClean="0"/>
                        <a:t>LÉTO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4998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4998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499810">
                <a:tc>
                  <a:txBody>
                    <a:bodyPr/>
                    <a:lstStyle/>
                    <a:p>
                      <a:r>
                        <a:rPr lang="cs-CZ" dirty="0" smtClean="0"/>
                        <a:t>PODZIM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4955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4955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495599">
                <a:tc>
                  <a:txBody>
                    <a:bodyPr/>
                    <a:lstStyle/>
                    <a:p>
                      <a:r>
                        <a:rPr lang="cs-CZ" dirty="0" smtClean="0"/>
                        <a:t>ZIMA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4955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4955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" name="Obdélník 1"/>
          <p:cNvSpPr/>
          <p:nvPr/>
        </p:nvSpPr>
        <p:spPr>
          <a:xfrm>
            <a:off x="1344691" y="4581128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LISTOPAD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30804" y="5085184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PROSINEC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318279" y="4034392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ŘÍJEN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44691" y="3573016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ZÁŘÍ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44691" y="3092558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SRPEN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44691" y="2607099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ČERVENEC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6729" y="2060848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ČERVEN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18279" y="1587091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KVĚTEN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318279" y="1107849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DUBEN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318279" y="625401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BŘEZEN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344691" y="6021288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ÚNOR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330804" y="5551560"/>
            <a:ext cx="2448272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LEDEN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5536" y="91998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95507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353441" cy="517064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LÉTO</a:t>
            </a:r>
          </a:p>
          <a:p>
            <a:endParaRPr lang="cs-CZ" dirty="0"/>
          </a:p>
          <a:p>
            <a:r>
              <a:rPr lang="cs-CZ" sz="2400" dirty="0" smtClean="0"/>
              <a:t>21. ČERVNA NASTÁVÁ LETNÍ ………………………….</a:t>
            </a:r>
          </a:p>
          <a:p>
            <a:endParaRPr lang="cs-CZ" sz="2400" dirty="0" smtClean="0"/>
          </a:p>
          <a:p>
            <a:r>
              <a:rPr lang="cs-CZ" sz="2400" dirty="0" smtClean="0"/>
              <a:t>ZAČÍNÁ KALENDÁŘNÍ …………………………………….</a:t>
            </a:r>
          </a:p>
          <a:p>
            <a:endParaRPr lang="cs-CZ" sz="2400" dirty="0"/>
          </a:p>
          <a:p>
            <a:r>
              <a:rPr lang="cs-CZ" sz="2400" dirty="0" smtClean="0"/>
              <a:t>JE TO NEJDELŠÍ ………………… V ROCE A NEJKRATŠÍ ……….</a:t>
            </a:r>
          </a:p>
          <a:p>
            <a:endParaRPr lang="cs-CZ" sz="2400" dirty="0"/>
          </a:p>
          <a:p>
            <a:r>
              <a:rPr lang="cs-CZ" sz="2400" dirty="0" smtClean="0"/>
              <a:t>SLUNCE VYCHÁZÍ ČASNĚ……………………….., ZAPADÁ POZDĚJI.</a:t>
            </a:r>
          </a:p>
          <a:p>
            <a:endParaRPr lang="cs-CZ" sz="2400" dirty="0"/>
          </a:p>
          <a:p>
            <a:r>
              <a:rPr lang="cs-CZ" sz="2400" dirty="0" smtClean="0"/>
              <a:t>CELÁ PŘÍRODA SE RADUJE ZE……………, ROSTE, ROZVÍJÍ SE A KVETE.</a:t>
            </a:r>
          </a:p>
          <a:p>
            <a:endParaRPr lang="cs-CZ" sz="2400" dirty="0"/>
          </a:p>
          <a:p>
            <a:r>
              <a:rPr lang="cs-CZ" sz="2400" dirty="0" smtClean="0"/>
              <a:t>ZVOLNA SE ZAČÍNÁ ……………………………….. DEN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1403648" y="6245696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ZKRACOVAT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386690" y="5686063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RÁNO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347864" y="6225900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NOC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334367" y="5676590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DEN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508104" y="6245696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LÉTO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300192" y="5664987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SLUNOVRAT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28069" y="5691551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ŽIVOTA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3736" y="219998"/>
            <a:ext cx="2004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Vlož slova do textu: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69829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353441" cy="517064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LÉTO</a:t>
            </a:r>
          </a:p>
          <a:p>
            <a:endParaRPr lang="cs-CZ" dirty="0"/>
          </a:p>
          <a:p>
            <a:r>
              <a:rPr lang="cs-CZ" sz="2400" dirty="0" smtClean="0"/>
              <a:t>21. ČERVNA NASTÁVÁ LETNÍ ………………………….</a:t>
            </a:r>
          </a:p>
          <a:p>
            <a:endParaRPr lang="cs-CZ" sz="2400" dirty="0" smtClean="0"/>
          </a:p>
          <a:p>
            <a:r>
              <a:rPr lang="cs-CZ" sz="2400" dirty="0" smtClean="0"/>
              <a:t>ZAČÍNÁ KALENDÁŘNÍ …………………………………….</a:t>
            </a:r>
          </a:p>
          <a:p>
            <a:endParaRPr lang="cs-CZ" sz="2400" dirty="0"/>
          </a:p>
          <a:p>
            <a:r>
              <a:rPr lang="cs-CZ" sz="2400" dirty="0" smtClean="0"/>
              <a:t>JE TO NEJDELŠÍ ………………… V ROCE A NEJKRATŠÍ ……….</a:t>
            </a:r>
          </a:p>
          <a:p>
            <a:endParaRPr lang="cs-CZ" sz="2400" dirty="0"/>
          </a:p>
          <a:p>
            <a:r>
              <a:rPr lang="cs-CZ" sz="2400" dirty="0" smtClean="0"/>
              <a:t>SLUNCE VYCHÁZÍ ČASNĚ……………………….., ZAPADÁ POZDĚJI.</a:t>
            </a:r>
          </a:p>
          <a:p>
            <a:endParaRPr lang="cs-CZ" sz="2400" dirty="0"/>
          </a:p>
          <a:p>
            <a:r>
              <a:rPr lang="cs-CZ" sz="2400" dirty="0" smtClean="0"/>
              <a:t>CELÁ PŘÍRODA SE RADUJE ZE……………, ROSTE, ROZVÍJÍ SE A KVETE.</a:t>
            </a:r>
          </a:p>
          <a:p>
            <a:endParaRPr lang="cs-CZ" sz="2400" dirty="0"/>
          </a:p>
          <a:p>
            <a:r>
              <a:rPr lang="cs-CZ" sz="2400" dirty="0" smtClean="0"/>
              <a:t>ZVOLNA SE ZAČÍNÁ ……………………………….. DEN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3347864" y="5013176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ZKRACOVAT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563888" y="3501008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RÁNO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444208" y="2780928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NOC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358965" y="2780928"/>
            <a:ext cx="140850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DEN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139952" y="2060848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LÉTO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139952" y="1340768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SLUNOVRAT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995936" y="4293096"/>
            <a:ext cx="93610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ŽIVOTA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3736" y="219998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227331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1187624" y="908720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6508" y="527536"/>
            <a:ext cx="974726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Obrázky</a:t>
            </a:r>
            <a:r>
              <a:rPr lang="cs-CZ" dirty="0" smtClean="0"/>
              <a:t>:</a:t>
            </a:r>
          </a:p>
          <a:p>
            <a:r>
              <a:rPr lang="cs-CZ" dirty="0"/>
              <a:t>Kliparty použity z webu </a:t>
            </a:r>
            <a:r>
              <a:rPr lang="cs-CZ" dirty="0" smtClean="0"/>
              <a:t>www.Office..</a:t>
            </a:r>
            <a:r>
              <a:rPr lang="cs-CZ" smtClean="0"/>
              <a:t>microsoft.com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&lt;</a:t>
            </a:r>
            <a:r>
              <a:rPr lang="cs-CZ" dirty="0"/>
              <a:t>cit. </a:t>
            </a:r>
            <a:r>
              <a:rPr lang="cs-CZ" dirty="0" smtClean="0"/>
              <a:t>2012-05-02&gt;. </a:t>
            </a:r>
          </a:p>
          <a:p>
            <a:r>
              <a:rPr lang="cs-CZ" dirty="0"/>
              <a:t>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34274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589</TotalTime>
  <Words>406</Words>
  <Application>Microsoft Office PowerPoint</Application>
  <PresentationFormat>Předvádění na obrazovce (4:3)</PresentationFormat>
  <Paragraphs>227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šárka</cp:lastModifiedBy>
  <cp:revision>71</cp:revision>
  <dcterms:created xsi:type="dcterms:W3CDTF">2012-03-09T21:22:25Z</dcterms:created>
  <dcterms:modified xsi:type="dcterms:W3CDTF">2013-05-20T19:18:05Z</dcterms:modified>
</cp:coreProperties>
</file>