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301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12" autoAdjust="0"/>
    <p:restoredTop sz="92571" autoAdjust="0"/>
  </p:normalViewPr>
  <p:slideViewPr>
    <p:cSldViewPr>
      <p:cViewPr varScale="1">
        <p:scale>
          <a:sx n="108" d="100"/>
          <a:sy n="108" d="100"/>
        </p:scale>
        <p:origin x="-17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versity.org/wiki/Soubor:Snaputis.jpg" TargetMode="External"/><Relationship Id="rId13" Type="http://schemas.openxmlformats.org/officeDocument/2006/relationships/hyperlink" Target="http://commons.wikimedia.org/wiki/File:Podersdorf_Windm%C3%BChle_2008_a.JPG?uselang=cs" TargetMode="External"/><Relationship Id="rId3" Type="http://schemas.openxmlformats.org/officeDocument/2006/relationships/hyperlink" Target="http://cs.wikipedia.org/wiki/Soubor:Wheat_close-up.JPG" TargetMode="External"/><Relationship Id="rId7" Type="http://schemas.openxmlformats.org/officeDocument/2006/relationships/hyperlink" Target="http://cs.wikipedia.org/wiki/M%C3%A1k_vl%C4%8D%C3%AD" TargetMode="External"/><Relationship Id="rId12" Type="http://schemas.openxmlformats.org/officeDocument/2006/relationships/hyperlink" Target="http://cs.wikipedia.org/wiki/Soubor:Mlyn_Hut.jpg" TargetMode="External"/><Relationship Id="rId2" Type="http://schemas.openxmlformats.org/officeDocument/2006/relationships/hyperlink" Target="http://cs.wikipedia.org/wiki/Soubor:Wild_ry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Triticum_aestivum_-_K%C3%B6hler%E2%80%93s_Medizinal-Pflanzen-274.jpg" TargetMode="External"/><Relationship Id="rId11" Type="http://schemas.openxmlformats.org/officeDocument/2006/relationships/hyperlink" Target="http://cs.wikipedia.org/wiki/Koukol_poln%C3%AD" TargetMode="External"/><Relationship Id="rId5" Type="http://schemas.openxmlformats.org/officeDocument/2006/relationships/hyperlink" Target="http://commons.wikimedia.org/wiki/File:POL_Hordeum_z003.JPG?uselang=cs" TargetMode="External"/><Relationship Id="rId10" Type="http://schemas.openxmlformats.org/officeDocument/2006/relationships/hyperlink" Target="http://cs.wikipedia.org/wiki/Soubor:Elytrigia_repens_-_K%C3%B6hler%E2%80%93s_Medizinal-Pflanzen-203.jpg" TargetMode="External"/><Relationship Id="rId4" Type="http://schemas.openxmlformats.org/officeDocument/2006/relationships/hyperlink" Target="http://commons.wikimedia.org/wiki/File:Avena_sativa_II.jpg?uselang=cs" TargetMode="External"/><Relationship Id="rId9" Type="http://schemas.openxmlformats.org/officeDocument/2006/relationships/hyperlink" Target="http://cs.wikipedia.org/wiki/Soubor:Herik_17-10-2005_14.00.0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51199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Na poli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názvy </a:t>
            </a:r>
            <a:r>
              <a:rPr lang="cs-CZ" dirty="0" smtClean="0"/>
              <a:t>obilí </a:t>
            </a:r>
            <a:r>
              <a:rPr lang="cs-CZ" dirty="0" smtClean="0"/>
              <a:t>a </a:t>
            </a:r>
            <a:r>
              <a:rPr lang="cs-CZ" dirty="0" smtClean="0"/>
              <a:t>plevele, </a:t>
            </a:r>
            <a:r>
              <a:rPr lang="cs-CZ" dirty="0" smtClean="0"/>
              <a:t>které můžeme objevit </a:t>
            </a:r>
            <a:r>
              <a:rPr lang="cs-CZ" dirty="0" smtClean="0"/>
              <a:t>na poli.</a:t>
            </a:r>
            <a:endParaRPr lang="cs-CZ" dirty="0" smtClean="0"/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2743998" cy="38313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9275" y="3969628"/>
            <a:ext cx="3661467" cy="27461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501" y="1268760"/>
            <a:ext cx="3682617" cy="245814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163333"/>
            <a:ext cx="2664296" cy="3552395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2915458"/>
              </p:ext>
            </p:extLst>
          </p:nvPr>
        </p:nvGraphicFramePr>
        <p:xfrm>
          <a:off x="531565" y="6237312"/>
          <a:ext cx="1748478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1413"/>
                <a:gridCol w="291413"/>
                <a:gridCol w="291413"/>
                <a:gridCol w="291413"/>
                <a:gridCol w="291413"/>
                <a:gridCol w="2914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8179563"/>
              </p:ext>
            </p:extLst>
          </p:nvPr>
        </p:nvGraphicFramePr>
        <p:xfrm>
          <a:off x="6660232" y="4077072"/>
          <a:ext cx="2039891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1413"/>
                <a:gridCol w="291413"/>
                <a:gridCol w="291413"/>
                <a:gridCol w="291413"/>
                <a:gridCol w="291413"/>
                <a:gridCol w="291413"/>
                <a:gridCol w="2914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8788930"/>
              </p:ext>
            </p:extLst>
          </p:nvPr>
        </p:nvGraphicFramePr>
        <p:xfrm>
          <a:off x="2699792" y="2470004"/>
          <a:ext cx="1165652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1413"/>
                <a:gridCol w="291413"/>
                <a:gridCol w="291413"/>
                <a:gridCol w="2914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2821336"/>
              </p:ext>
            </p:extLst>
          </p:nvPr>
        </p:nvGraphicFramePr>
        <p:xfrm>
          <a:off x="7685090" y="764704"/>
          <a:ext cx="1165652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1413"/>
                <a:gridCol w="291413"/>
                <a:gridCol w="291413"/>
                <a:gridCol w="2914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257351" y="188640"/>
            <a:ext cx="5593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zbývající hlásky k označení jednotlivých druhů obilí.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586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2743998" cy="38313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9275" y="3969628"/>
            <a:ext cx="3661467" cy="27461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501" y="1268760"/>
            <a:ext cx="3682617" cy="245814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163333"/>
            <a:ext cx="2664296" cy="3552395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3750842"/>
              </p:ext>
            </p:extLst>
          </p:nvPr>
        </p:nvGraphicFramePr>
        <p:xfrm>
          <a:off x="531565" y="6237312"/>
          <a:ext cx="1748478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1413"/>
                <a:gridCol w="291413"/>
                <a:gridCol w="291413"/>
                <a:gridCol w="291413"/>
                <a:gridCol w="291413"/>
                <a:gridCol w="2914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1464535"/>
              </p:ext>
            </p:extLst>
          </p:nvPr>
        </p:nvGraphicFramePr>
        <p:xfrm>
          <a:off x="6660232" y="4077072"/>
          <a:ext cx="2039891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1413"/>
                <a:gridCol w="291413"/>
                <a:gridCol w="291413"/>
                <a:gridCol w="291413"/>
                <a:gridCol w="291413"/>
                <a:gridCol w="291413"/>
                <a:gridCol w="2914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5977458"/>
              </p:ext>
            </p:extLst>
          </p:nvPr>
        </p:nvGraphicFramePr>
        <p:xfrm>
          <a:off x="2699792" y="2470004"/>
          <a:ext cx="1165652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1413"/>
                <a:gridCol w="291413"/>
                <a:gridCol w="291413"/>
                <a:gridCol w="2914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2755501"/>
              </p:ext>
            </p:extLst>
          </p:nvPr>
        </p:nvGraphicFramePr>
        <p:xfrm>
          <a:off x="7685090" y="764704"/>
          <a:ext cx="1165652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1413"/>
                <a:gridCol w="291413"/>
                <a:gridCol w="291413"/>
                <a:gridCol w="29141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257351" y="188640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91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641182"/>
            <a:ext cx="1928376" cy="29217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1335" y="440160"/>
            <a:ext cx="1878548" cy="251201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5535" y="3666479"/>
            <a:ext cx="1910823" cy="29198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509120"/>
            <a:ext cx="2738453" cy="20538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451" y="188640"/>
            <a:ext cx="2668281" cy="34290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263953" y="138281"/>
            <a:ext cx="4411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Přehozením slabik získáš názvy plevelů. 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028168"/>
              </p:ext>
            </p:extLst>
          </p:nvPr>
        </p:nvGraphicFramePr>
        <p:xfrm>
          <a:off x="2483768" y="2276872"/>
          <a:ext cx="251345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345"/>
                <a:gridCol w="251345"/>
                <a:gridCol w="251345"/>
                <a:gridCol w="255437"/>
                <a:gridCol w="247253"/>
                <a:gridCol w="251345"/>
                <a:gridCol w="251345"/>
                <a:gridCol w="251345"/>
                <a:gridCol w="251345"/>
                <a:gridCol w="2513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1374619"/>
              </p:ext>
            </p:extLst>
          </p:nvPr>
        </p:nvGraphicFramePr>
        <p:xfrm>
          <a:off x="5148064" y="2276872"/>
          <a:ext cx="378466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466"/>
                <a:gridCol w="378466"/>
                <a:gridCol w="378466"/>
                <a:gridCol w="263408"/>
                <a:gridCol w="493525"/>
                <a:gridCol w="378466"/>
                <a:gridCol w="378466"/>
                <a:gridCol w="378466"/>
                <a:gridCol w="378466"/>
                <a:gridCol w="37846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756832"/>
              </p:ext>
            </p:extLst>
          </p:nvPr>
        </p:nvGraphicFramePr>
        <p:xfrm>
          <a:off x="354451" y="4005064"/>
          <a:ext cx="30161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3182340"/>
              </p:ext>
            </p:extLst>
          </p:nvPr>
        </p:nvGraphicFramePr>
        <p:xfrm>
          <a:off x="6203623" y="3239787"/>
          <a:ext cx="276479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21678"/>
              </p:ext>
            </p:extLst>
          </p:nvPr>
        </p:nvGraphicFramePr>
        <p:xfrm>
          <a:off x="3776909" y="3140968"/>
          <a:ext cx="19159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700"/>
                <a:gridCol w="273700"/>
                <a:gridCol w="273700"/>
                <a:gridCol w="273700"/>
                <a:gridCol w="273700"/>
                <a:gridCol w="273700"/>
                <a:gridCol w="273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1966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641182"/>
            <a:ext cx="1928376" cy="292177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1335" y="440160"/>
            <a:ext cx="1878548" cy="251201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5535" y="3666479"/>
            <a:ext cx="1910823" cy="291985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509120"/>
            <a:ext cx="2738453" cy="20538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451" y="188640"/>
            <a:ext cx="2668281" cy="342900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30211" y="620688"/>
            <a:ext cx="942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8776032"/>
              </p:ext>
            </p:extLst>
          </p:nvPr>
        </p:nvGraphicFramePr>
        <p:xfrm>
          <a:off x="2483768" y="2276872"/>
          <a:ext cx="251345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345"/>
                <a:gridCol w="251345"/>
                <a:gridCol w="251345"/>
                <a:gridCol w="255437"/>
                <a:gridCol w="247253"/>
                <a:gridCol w="251345"/>
                <a:gridCol w="251345"/>
                <a:gridCol w="251345"/>
                <a:gridCol w="251345"/>
                <a:gridCol w="2513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1860398"/>
              </p:ext>
            </p:extLst>
          </p:nvPr>
        </p:nvGraphicFramePr>
        <p:xfrm>
          <a:off x="5148064" y="2276872"/>
          <a:ext cx="378466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466"/>
                <a:gridCol w="557638"/>
                <a:gridCol w="288032"/>
                <a:gridCol w="360040"/>
                <a:gridCol w="308155"/>
                <a:gridCol w="378466"/>
                <a:gridCol w="378466"/>
                <a:gridCol w="378466"/>
                <a:gridCol w="378466"/>
                <a:gridCol w="37846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6205262"/>
              </p:ext>
            </p:extLst>
          </p:nvPr>
        </p:nvGraphicFramePr>
        <p:xfrm>
          <a:off x="354451" y="4005064"/>
          <a:ext cx="301614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9251980"/>
              </p:ext>
            </p:extLst>
          </p:nvPr>
        </p:nvGraphicFramePr>
        <p:xfrm>
          <a:off x="6203623" y="3239787"/>
          <a:ext cx="276479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  <a:gridCol w="25134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713504"/>
              </p:ext>
            </p:extLst>
          </p:nvPr>
        </p:nvGraphicFramePr>
        <p:xfrm>
          <a:off x="3776909" y="3140968"/>
          <a:ext cx="19159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700"/>
                <a:gridCol w="273700"/>
                <a:gridCol w="273700"/>
                <a:gridCol w="273700"/>
                <a:gridCol w="273700"/>
                <a:gridCol w="273700"/>
                <a:gridCol w="273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5258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76672"/>
            <a:ext cx="4786522" cy="5832648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>
            <a:off x="2195736" y="1268760"/>
            <a:ext cx="3672408" cy="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736" y="5517232"/>
            <a:ext cx="5112568" cy="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195736" y="4005064"/>
            <a:ext cx="3824808" cy="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195736" y="2132856"/>
            <a:ext cx="4392488" cy="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7185529" y="5960132"/>
            <a:ext cx="1728192" cy="69837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KOŘENY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449225" y="5965367"/>
            <a:ext cx="2736304" cy="69837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DUTÉ STÉBLO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698213" y="5960132"/>
            <a:ext cx="1728192" cy="69837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KLAS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70475" y="5960132"/>
            <a:ext cx="2423120" cy="69837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KOLÉNKO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332656"/>
            <a:ext cx="2542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názvy k obrázkům: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647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76672"/>
            <a:ext cx="4786522" cy="5832648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>
            <a:off x="2195736" y="1268760"/>
            <a:ext cx="3672408" cy="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736" y="5517232"/>
            <a:ext cx="5112568" cy="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195736" y="4005064"/>
            <a:ext cx="3824808" cy="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195736" y="2132856"/>
            <a:ext cx="4392488" cy="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774531" y="5168044"/>
            <a:ext cx="1728192" cy="69837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KOŘENY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70475" y="3655876"/>
            <a:ext cx="2736304" cy="69837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DUTÉ STÉBLO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60399" y="919572"/>
            <a:ext cx="1728192" cy="69837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KLAS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70475" y="1783668"/>
            <a:ext cx="2423120" cy="69837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KOLÉNKO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70475" y="147990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288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218" y="620688"/>
            <a:ext cx="2772270" cy="369636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38" y="3626463"/>
            <a:ext cx="4021088" cy="301581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0" y="404664"/>
            <a:ext cx="62281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Mlýn </a:t>
            </a:r>
            <a:r>
              <a:rPr lang="cs-CZ" sz="2400" dirty="0" smtClean="0"/>
              <a:t>je                , </a:t>
            </a:r>
            <a:r>
              <a:rPr lang="cs-CZ" sz="2400" dirty="0"/>
              <a:t>která slouží k </a:t>
            </a:r>
            <a:r>
              <a:rPr lang="cs-CZ" sz="2400" dirty="0" smtClean="0"/>
              <a:t>mletí           na                                      </a:t>
            </a:r>
            <a:r>
              <a:rPr lang="cs-CZ" sz="2400" dirty="0"/>
              <a:t>Uvnitř této budovy je umístěn </a:t>
            </a:r>
            <a:r>
              <a:rPr lang="cs-CZ" sz="2400" dirty="0" smtClean="0"/>
              <a:t>mlecí                 , </a:t>
            </a:r>
            <a:r>
              <a:rPr lang="cs-CZ" sz="2400" dirty="0"/>
              <a:t>který tuto činnost vykonává, zpravidla </a:t>
            </a:r>
            <a:r>
              <a:rPr lang="cs-CZ" sz="2400" dirty="0" smtClean="0"/>
              <a:t>mlýnskými       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477603"/>
            <a:ext cx="2518146" cy="201451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791989"/>
            <a:ext cx="2660352" cy="170013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51520" y="2564173"/>
            <a:ext cx="1113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budova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48102" y="2330159"/>
            <a:ext cx="7200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obilí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39952" y="3006080"/>
            <a:ext cx="11281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mouku.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429109" y="2544415"/>
            <a:ext cx="7421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stroj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6651" y="2935098"/>
            <a:ext cx="12178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kameny.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33391" y="96887"/>
            <a:ext cx="42010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Vlož slova do textu.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1445596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218" y="620688"/>
            <a:ext cx="2772270" cy="369636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38" y="3626463"/>
            <a:ext cx="4021088" cy="301581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0" y="404664"/>
            <a:ext cx="62281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Mlýn </a:t>
            </a:r>
            <a:r>
              <a:rPr lang="cs-CZ" sz="2400" dirty="0" smtClean="0"/>
              <a:t>je                , </a:t>
            </a:r>
            <a:r>
              <a:rPr lang="cs-CZ" sz="2400" dirty="0"/>
              <a:t>která slouží k </a:t>
            </a:r>
            <a:r>
              <a:rPr lang="cs-CZ" sz="2400" dirty="0" smtClean="0"/>
              <a:t>mletí           na                                      </a:t>
            </a:r>
            <a:r>
              <a:rPr lang="cs-CZ" sz="2400" dirty="0"/>
              <a:t>Uvnitř této budovy je umístěn </a:t>
            </a:r>
            <a:r>
              <a:rPr lang="cs-CZ" sz="2400" dirty="0" smtClean="0"/>
              <a:t>mlecí                 , </a:t>
            </a:r>
            <a:r>
              <a:rPr lang="cs-CZ" sz="2400" dirty="0"/>
              <a:t>který tuto činnost vykonává, zpravidla </a:t>
            </a:r>
            <a:r>
              <a:rPr lang="cs-CZ" sz="2400" dirty="0" smtClean="0"/>
              <a:t>mlýnskými       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477603"/>
            <a:ext cx="2518146" cy="201451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791989"/>
            <a:ext cx="2660352" cy="170013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1040810" y="404664"/>
            <a:ext cx="1113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budova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548012" y="387515"/>
            <a:ext cx="7200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obilí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64119" y="369041"/>
            <a:ext cx="112812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mouku.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773995"/>
            <a:ext cx="7421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stroj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7223" y="1557032"/>
            <a:ext cx="12178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kameny.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40637" y="132492"/>
            <a:ext cx="42010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Řešení: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1697588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1187624" y="90872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016" y="557025"/>
            <a:ext cx="894798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Obrázky:</a:t>
            </a:r>
          </a:p>
          <a:p>
            <a:r>
              <a:rPr lang="cs-CZ" dirty="0" smtClean="0"/>
              <a:t>&lt;</a:t>
            </a:r>
            <a:r>
              <a:rPr lang="cs-CZ" dirty="0"/>
              <a:t>cit. </a:t>
            </a:r>
            <a:r>
              <a:rPr lang="cs-CZ" dirty="0" smtClean="0"/>
              <a:t>2012-06-09&gt;. </a:t>
            </a:r>
            <a:r>
              <a:rPr lang="cs-CZ" dirty="0" smtClean="0"/>
              <a:t>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cs.wikipedia.org/wiki/Soubor:Wild_rye.jpg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cs.wikipedia.org/wiki/Soubor:Wheat_close-up.JPG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commons.wikimedia.org/wiki/File:Avena_sativa_II.jpg?uselang=cs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commons.wikimedia.org/wiki/File:POL_Hordeum_z003.JPG?uselang=cs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http://cs.wikipedia.org/wiki/Soubor:Triticum_aestivum_-_</a:t>
            </a:r>
            <a:r>
              <a:rPr lang="cs-CZ" dirty="0" smtClean="0">
                <a:hlinkClick r:id="rId6"/>
              </a:rPr>
              <a:t>K%C3%B6hler%E2%80%93s_Medizinal-Pflanzen-274.jpg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cs.wikipedia.org/wiki/M%C3%A1k_vl%C4%8D%C3%AD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cs.wikiversity.org/wiki/Soubor:Snaputis.jpg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cs.wikipedia.org/wiki/Soubor:Herik_17-10-2005_14.00.04.JPG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http://cs.wikipedia.org/wiki/Soubor:Elytrigia_repens_-_</a:t>
            </a:r>
            <a:r>
              <a:rPr lang="cs-CZ" dirty="0" smtClean="0">
                <a:hlinkClick r:id="rId10"/>
              </a:rPr>
              <a:t>K%C3%B6hler%E2%80%93s_Medizinal-Pflanzen-203.jpg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cs.wikipedia.org/wiki/Koukol_poln%C3%AD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cs.wikipedia.org/wiki/Soubor:Mlyn_Hut.jpg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commons.wikimedia.org/wiki/File:Podersdorf_Windm%C3%BChle_2008_a.JPG?uselang=cs</a:t>
            </a:r>
            <a:endParaRPr lang="cs-CZ" dirty="0" smtClean="0"/>
          </a:p>
          <a:p>
            <a:r>
              <a:rPr lang="cs-CZ" dirty="0"/>
              <a:t>http://cs.wikipedia.org/wiki/Soubor:Mill_Stones_at_Wilton_Windmill_-_geograph.org.uk</a:t>
            </a:r>
            <a:r>
              <a:rPr lang="cs-CZ"/>
              <a:t>_-_</a:t>
            </a:r>
            <a:r>
              <a:rPr lang="cs-CZ" smtClean="0"/>
              <a:t>324522.jpg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889</TotalTime>
  <Words>338</Words>
  <Application>Microsoft Office PowerPoint</Application>
  <PresentationFormat>Předvádění na obrazovce (4:3)</PresentationFormat>
  <Paragraphs>193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100</cp:revision>
  <dcterms:created xsi:type="dcterms:W3CDTF">2012-03-09T21:22:25Z</dcterms:created>
  <dcterms:modified xsi:type="dcterms:W3CDTF">2012-06-10T19:59:36Z</dcterms:modified>
</cp:coreProperties>
</file>