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5"/>
  </p:notesMasterIdLst>
  <p:sldIdLst>
    <p:sldId id="281" r:id="rId2"/>
    <p:sldId id="282" r:id="rId3"/>
    <p:sldId id="291" r:id="rId4"/>
    <p:sldId id="290" r:id="rId5"/>
    <p:sldId id="295" r:id="rId6"/>
    <p:sldId id="292" r:id="rId7"/>
    <p:sldId id="296" r:id="rId8"/>
    <p:sldId id="294" r:id="rId9"/>
    <p:sldId id="297" r:id="rId10"/>
    <p:sldId id="293" r:id="rId11"/>
    <p:sldId id="299" r:id="rId12"/>
    <p:sldId id="300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skehejre.jpg" TargetMode="External"/><Relationship Id="rId13" Type="http://schemas.openxmlformats.org/officeDocument/2006/relationships/hyperlink" Target="http://cs.wikipedia.org/wiki/Soubor:Poecile_palustris_5_Luc_Viatour.jpg" TargetMode="External"/><Relationship Id="rId18" Type="http://schemas.openxmlformats.org/officeDocument/2006/relationships/hyperlink" Target="http://cs.wikipedia.org/wiki/Soubor:Kos_cerny.jpg" TargetMode="External"/><Relationship Id="rId3" Type="http://schemas.openxmlformats.org/officeDocument/2006/relationships/hyperlink" Target="http://cs.wikipedia.org/wiki/Soubor:Delichon_urbicum_10.jpg" TargetMode="External"/><Relationship Id="rId21" Type="http://schemas.openxmlformats.org/officeDocument/2006/relationships/hyperlink" Target="http://cs.wikipedia.org/wiki/Soubor:Parus_caeruleus1.jpg" TargetMode="External"/><Relationship Id="rId7" Type="http://schemas.openxmlformats.org/officeDocument/2006/relationships/hyperlink" Target="http://commons.wikimedia.org/wiki/File:Watching_Hirundo_rustica.jpg?uselang=cs" TargetMode="External"/><Relationship Id="rId12" Type="http://schemas.openxmlformats.org/officeDocument/2006/relationships/hyperlink" Target="http://cs.wikipedia.org/wiki/Soubor:House_sparrowIII.jpg" TargetMode="External"/><Relationship Id="rId17" Type="http://schemas.openxmlformats.org/officeDocument/2006/relationships/hyperlink" Target="http://cs.wikipedia.org/wiki/Soubor:Carduelis_chloris_3_(Marek_Szczepanek).jpg" TargetMode="External"/><Relationship Id="rId2" Type="http://schemas.openxmlformats.org/officeDocument/2006/relationships/hyperlink" Target="http://cs.wikipedia.org/wiki/Soubor:White_Stork_(Ciconia_ciconia).jpg" TargetMode="External"/><Relationship Id="rId16" Type="http://schemas.openxmlformats.org/officeDocument/2006/relationships/hyperlink" Target="http://cs.wikipedia.org/wiki/Soubor:Mochuelo_Com%C3%BAn_(_Athene_noctua_)(1).jpg" TargetMode="External"/><Relationship Id="rId20" Type="http://schemas.openxmlformats.org/officeDocument/2006/relationships/hyperlink" Target="http://cs.wikipedia.org/wiki/Soubor:Parus_major_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ropean_Starling_2006.jpg" TargetMode="External"/><Relationship Id="rId11" Type="http://schemas.openxmlformats.org/officeDocument/2006/relationships/hyperlink" Target="http://cs.wikipedia.org/wiki/Soubor:Phasianus_colchicus_2_tom_(Lukasz_Lukasik).jpg" TargetMode="External"/><Relationship Id="rId5" Type="http://schemas.openxmlformats.org/officeDocument/2006/relationships/hyperlink" Target="http://cs.wikipedia.org/wiki/Soubor:Nachtigall_(Luscinia_megarhynchos)-2.jpg" TargetMode="External"/><Relationship Id="rId15" Type="http://schemas.openxmlformats.org/officeDocument/2006/relationships/hyperlink" Target="http://cs.wikipedia.org/wiki/Soubor:DendrocoposMajor.jpg" TargetMode="External"/><Relationship Id="rId10" Type="http://schemas.openxmlformats.org/officeDocument/2006/relationships/hyperlink" Target="http://commons.wikimedia.org/wiki/File:01-Magpie.jpg?uselang=cs" TargetMode="External"/><Relationship Id="rId19" Type="http://schemas.openxmlformats.org/officeDocument/2006/relationships/hyperlink" Target="http://commons.wikimedia.org/wiki/File:Carduelis_carduelis_1_(Marek_Szczepanek).jpg?uselang=cs" TargetMode="External"/><Relationship Id="rId4" Type="http://schemas.openxmlformats.org/officeDocument/2006/relationships/hyperlink" Target="http://commons.wikimedia.org/wiki/File:Pep%C3%BBk.jpg?uselang=cs" TargetMode="External"/><Relationship Id="rId9" Type="http://schemas.openxmlformats.org/officeDocument/2006/relationships/hyperlink" Target="http://cs.wikipedia.org/wiki/Soubor:Ciconia_nigra_1_(Marek_Szczepanek).jpg" TargetMode="External"/><Relationship Id="rId14" Type="http://schemas.openxmlformats.org/officeDocument/2006/relationships/hyperlink" Target="http://cs.wikipedia.org/wiki/Soubor:Sitta_europaea_wildlife_2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12008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Podzim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Podzim.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228099"/>
              </p:ext>
            </p:extLst>
          </p:nvPr>
        </p:nvGraphicFramePr>
        <p:xfrm>
          <a:off x="1403648" y="1916832"/>
          <a:ext cx="6840756" cy="41993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</a:tblGrid>
              <a:tr h="684076"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sz="1800" dirty="0" smtClean="0"/>
                        <a:t>1. Po říjnu následuje ….</a:t>
                      </a:r>
                      <a:endParaRPr lang="cs-CZ" sz="1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3">
                  <a:txBody>
                    <a:bodyPr/>
                    <a:lstStyle/>
                    <a:p>
                      <a:r>
                        <a:rPr lang="cs-CZ" sz="1400" b="1" dirty="0" smtClean="0"/>
                        <a:t>2. Dny se zkracují,</a:t>
                      </a:r>
                    </a:p>
                    <a:p>
                      <a:r>
                        <a:rPr lang="cs-CZ" sz="1400" b="1" dirty="0" smtClean="0"/>
                        <a:t>noci se …..</a:t>
                      </a:r>
                      <a:endParaRPr lang="cs-CZ" sz="1400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684076">
                <a:tc rowSpan="2"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Když je větrno, pouštíme…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 Po podzimu přichází ……</a:t>
                      </a: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5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rowSpan="3" gridSpan="4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5. Ze stromů opadává …..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6. Venku je špatně vidět, je tam …..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260648"/>
            <a:ext cx="466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Vyřeš tajenku, která ti napoví, co začíná 23. září:</a:t>
            </a:r>
            <a:endParaRPr lang="cs-CZ" dirty="0"/>
          </a:p>
        </p:txBody>
      </p:sp>
      <p:pic>
        <p:nvPicPr>
          <p:cNvPr id="1028" name="Picture 4" descr="C:\Users\Lenka\AppData\Local\Microsoft\Windows\Temporary Internet Files\Content.IE5\SGGKC8OC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3305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46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73194"/>
              </p:ext>
            </p:extLst>
          </p:nvPr>
        </p:nvGraphicFramePr>
        <p:xfrm>
          <a:off x="1403648" y="1916832"/>
          <a:ext cx="6840756" cy="41993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  <a:gridCol w="52621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sz="1800" dirty="0" smtClean="0"/>
                        <a:t>1. Po říjnu následuje ….</a:t>
                      </a:r>
                      <a:endParaRPr lang="cs-CZ" sz="1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3">
                  <a:txBody>
                    <a:bodyPr/>
                    <a:lstStyle/>
                    <a:p>
                      <a:r>
                        <a:rPr lang="cs-CZ" sz="1400" b="1" dirty="0" smtClean="0"/>
                        <a:t>2. Dny se zkracují,</a:t>
                      </a:r>
                    </a:p>
                    <a:p>
                      <a:r>
                        <a:rPr lang="cs-CZ" sz="1400" b="1" dirty="0" smtClean="0"/>
                        <a:t>noci se …..</a:t>
                      </a:r>
                      <a:endParaRPr lang="cs-CZ" sz="14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Ž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</a:tr>
              <a:tr h="684076">
                <a:tc rowSpan="2"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Když je větrno, pouštíme…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 Po podzimu přichází ……</a:t>
                      </a:r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5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 rowSpan="3" gridSpan="4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5. Ze stromů opadává …..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6. Venku je špatně vidět, je tam …..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Lenka\AppData\Local\Microsoft\Windows\Temporary Internet Files\Content.IE5\SGGKC8OC\MC9004416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77072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05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6" y="44624"/>
            <a:ext cx="2253040" cy="15039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977372" y="3623656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ZVONEK ZELENÝ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371" y="61293"/>
            <a:ext cx="2232248" cy="148723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921588" y="3559987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KOS ČERNÝ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65804" y="354367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BAŽANT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66687" y="3072735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STRAKA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30589" y="263691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VRABEC DOMÁCÍ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8024" y="263691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STEHLÍK OBECNÝ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220" y="84479"/>
            <a:ext cx="2485828" cy="16561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387" y="4958999"/>
            <a:ext cx="2180086" cy="16350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491" y="4934036"/>
            <a:ext cx="2422151" cy="1710644"/>
          </a:xfrm>
          <a:prstGeom prst="rect">
            <a:avLst/>
          </a:prstGeom>
        </p:spPr>
      </p:pic>
      <p:sp>
        <p:nvSpPr>
          <p:cNvPr id="15" name="Zaoblený obdélník 14"/>
          <p:cNvSpPr/>
          <p:nvPr/>
        </p:nvSpPr>
        <p:spPr>
          <a:xfrm>
            <a:off x="253529" y="4119448"/>
            <a:ext cx="1628201" cy="2536055"/>
          </a:xfrm>
          <a:prstGeom prst="round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8000" r="-68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Zaoblený obdélník 15"/>
          <p:cNvSpPr/>
          <p:nvPr/>
        </p:nvSpPr>
        <p:spPr>
          <a:xfrm>
            <a:off x="4703658" y="-91825"/>
            <a:ext cx="1729752" cy="2440705"/>
          </a:xfrm>
          <a:prstGeom prst="round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000" r="-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Obdélník 16"/>
          <p:cNvSpPr/>
          <p:nvPr/>
        </p:nvSpPr>
        <p:spPr>
          <a:xfrm>
            <a:off x="6640387" y="264992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STRAKAPOUD VELKÝ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051720" y="4140778"/>
            <a:ext cx="1850977" cy="2503902"/>
          </a:xfrm>
          <a:prstGeom prst="round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0000" r="-10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Obdélník 18"/>
          <p:cNvSpPr/>
          <p:nvPr/>
        </p:nvSpPr>
        <p:spPr>
          <a:xfrm>
            <a:off x="3624318" y="3140968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BRHLÍK LESNÍ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6849" y="2564904"/>
            <a:ext cx="18063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Někteří ptáci na podzim do teplých krajin neodlétají. </a:t>
            </a:r>
          </a:p>
          <a:p>
            <a:r>
              <a:rPr lang="cs-CZ" sz="1200" dirty="0" smtClean="0"/>
              <a:t>Dokážeš uhodnout jejich názvy?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74151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6" y="44624"/>
            <a:ext cx="2253040" cy="15039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8956" y="3501008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ZVONEK ZELENÝ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371" y="61293"/>
            <a:ext cx="2232248" cy="148723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355976" y="4149080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KOS ČERNÝ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58322" y="437936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BAŽANT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2967" y="1841660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STRAKA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3368" y="174066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VRABEC DOMÁCÍ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00311" y="1716965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STEHLÍK OBECNÝ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220" y="84479"/>
            <a:ext cx="2485828" cy="16561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387" y="4958999"/>
            <a:ext cx="2180086" cy="16350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491" y="4934036"/>
            <a:ext cx="2422151" cy="1710644"/>
          </a:xfrm>
          <a:prstGeom prst="rect">
            <a:avLst/>
          </a:prstGeom>
        </p:spPr>
      </p:pic>
      <p:sp>
        <p:nvSpPr>
          <p:cNvPr id="15" name="Zaoblený obdélník 14"/>
          <p:cNvSpPr/>
          <p:nvPr/>
        </p:nvSpPr>
        <p:spPr>
          <a:xfrm>
            <a:off x="253529" y="4119448"/>
            <a:ext cx="1628201" cy="2536055"/>
          </a:xfrm>
          <a:prstGeom prst="round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8000" r="-68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Zaoblený obdélník 15"/>
          <p:cNvSpPr/>
          <p:nvPr/>
        </p:nvSpPr>
        <p:spPr>
          <a:xfrm>
            <a:off x="4703658" y="-91825"/>
            <a:ext cx="1729752" cy="2440705"/>
          </a:xfrm>
          <a:prstGeom prst="round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000" r="-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Obdélník 16"/>
          <p:cNvSpPr/>
          <p:nvPr/>
        </p:nvSpPr>
        <p:spPr>
          <a:xfrm>
            <a:off x="4596426" y="2500708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STRAKAPOUD VELKÝ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051720" y="4140778"/>
            <a:ext cx="1850977" cy="2503902"/>
          </a:xfrm>
          <a:prstGeom prst="round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0000" r="-10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Obdélník 18"/>
          <p:cNvSpPr/>
          <p:nvPr/>
        </p:nvSpPr>
        <p:spPr>
          <a:xfrm>
            <a:off x="2051720" y="3501008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BRHLÍK LESNÍ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3529" y="2564904"/>
            <a:ext cx="862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61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710226" y="4769831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MODŘINKA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24228" y="4769831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BABKA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79715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KOŇADRA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427003"/>
            <a:ext cx="2444366" cy="4144498"/>
          </a:xfrm>
          <a:prstGeom prst="round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4000" r="-6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Zaoblený obdélník 18"/>
          <p:cNvSpPr/>
          <p:nvPr/>
        </p:nvSpPr>
        <p:spPr>
          <a:xfrm>
            <a:off x="6372200" y="530033"/>
            <a:ext cx="2448272" cy="4015146"/>
          </a:xfrm>
          <a:prstGeom prst="round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5000" r="-5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Zaoblený obdélník 19"/>
          <p:cNvSpPr/>
          <p:nvPr/>
        </p:nvSpPr>
        <p:spPr>
          <a:xfrm>
            <a:off x="3347864" y="410308"/>
            <a:ext cx="2592288" cy="4134871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5000" r="-5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TextovéPole 4"/>
          <p:cNvSpPr txBox="1"/>
          <p:nvPr/>
        </p:nvSpPr>
        <p:spPr>
          <a:xfrm>
            <a:off x="251815" y="57671"/>
            <a:ext cx="4602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Názvy sýkorek jsou zpřeházené. Přiřaď správně: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53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6731814" y="472514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MODŘINKA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568" y="479715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BABKA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71900" y="479715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SÝKORA KOŇADRA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427003"/>
            <a:ext cx="2444366" cy="4144498"/>
          </a:xfrm>
          <a:prstGeom prst="round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4000" r="-6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Zaoblený obdélník 18"/>
          <p:cNvSpPr/>
          <p:nvPr/>
        </p:nvSpPr>
        <p:spPr>
          <a:xfrm>
            <a:off x="6372200" y="530033"/>
            <a:ext cx="2448272" cy="4015146"/>
          </a:xfrm>
          <a:prstGeom prst="round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5000" r="-5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Zaoblený obdélník 19"/>
          <p:cNvSpPr/>
          <p:nvPr/>
        </p:nvSpPr>
        <p:spPr>
          <a:xfrm>
            <a:off x="3347864" y="410308"/>
            <a:ext cx="2592288" cy="4134871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5000" r="-5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TextovéPole 4"/>
          <p:cNvSpPr txBox="1"/>
          <p:nvPr/>
        </p:nvSpPr>
        <p:spPr>
          <a:xfrm>
            <a:off x="251815" y="57671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123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04964" y="263691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SLAVÍK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6788" y="2244718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SÝČEK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00192" y="263691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ŠPAČEK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78248" y="1755083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VLAŠTOVKA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210894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KUKAČKA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78248" y="1251027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VOLAVKA POPELAVÁ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3454"/>
            <a:ext cx="2276783" cy="151690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638" y="202803"/>
            <a:ext cx="2194542" cy="1458207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7124321" y="73439"/>
            <a:ext cx="1633053" cy="2137053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000" r="-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Zaoblený obdélník 14"/>
          <p:cNvSpPr/>
          <p:nvPr/>
        </p:nvSpPr>
        <p:spPr>
          <a:xfrm>
            <a:off x="7056280" y="3923382"/>
            <a:ext cx="1692184" cy="2703218"/>
          </a:xfrm>
          <a:prstGeom prst="round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" r="-2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Zaoblený obdélník 15"/>
          <p:cNvSpPr/>
          <p:nvPr/>
        </p:nvSpPr>
        <p:spPr>
          <a:xfrm>
            <a:off x="4788024" y="3923382"/>
            <a:ext cx="1944216" cy="2703218"/>
          </a:xfrm>
          <a:prstGeom prst="round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" r="-2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Zaoblený obdélník 16"/>
          <p:cNvSpPr/>
          <p:nvPr/>
        </p:nvSpPr>
        <p:spPr>
          <a:xfrm>
            <a:off x="323529" y="3975815"/>
            <a:ext cx="1844056" cy="2650785"/>
          </a:xfrm>
          <a:prstGeom prst="round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9000" r="-1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Zaoblený obdélník 17"/>
          <p:cNvSpPr/>
          <p:nvPr/>
        </p:nvSpPr>
        <p:spPr>
          <a:xfrm>
            <a:off x="2684501" y="3893666"/>
            <a:ext cx="1728199" cy="2752079"/>
          </a:xfrm>
          <a:prstGeom prst="round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5000" r="-3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Obdélník 18"/>
          <p:cNvSpPr/>
          <p:nvPr/>
        </p:nvSpPr>
        <p:spPr>
          <a:xfrm>
            <a:off x="4522822" y="263691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ČÁP BÍLÝ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4922" y="202803"/>
            <a:ext cx="18413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Na podzim odlétají ptáci do teplých krajin. Přiřaď správně jejich názvy.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44884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90" y="328498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SLAVÍK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2040" y="328498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SÝČEK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61406" y="327592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ŠPAČEK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47723" y="2362345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VLAŠTOVKA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3368" y="1740662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KUKAČKA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84501" y="1763606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VOLAVKA POPELAVÁ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3454"/>
            <a:ext cx="2276783" cy="151690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638" y="202803"/>
            <a:ext cx="2194542" cy="1458207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7124321" y="73439"/>
            <a:ext cx="1633053" cy="2137053"/>
          </a:xfrm>
          <a:prstGeom prst="round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000" r="-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Zaoblený obdélník 14"/>
          <p:cNvSpPr/>
          <p:nvPr/>
        </p:nvSpPr>
        <p:spPr>
          <a:xfrm>
            <a:off x="7056280" y="3923382"/>
            <a:ext cx="1692184" cy="2703218"/>
          </a:xfrm>
          <a:prstGeom prst="round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" r="-2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Zaoblený obdélník 15"/>
          <p:cNvSpPr/>
          <p:nvPr/>
        </p:nvSpPr>
        <p:spPr>
          <a:xfrm>
            <a:off x="4788024" y="3923382"/>
            <a:ext cx="1944216" cy="2703218"/>
          </a:xfrm>
          <a:prstGeom prst="round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" r="-2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Zaoblený obdélník 16"/>
          <p:cNvSpPr/>
          <p:nvPr/>
        </p:nvSpPr>
        <p:spPr>
          <a:xfrm>
            <a:off x="323529" y="3975815"/>
            <a:ext cx="1844056" cy="2650785"/>
          </a:xfrm>
          <a:prstGeom prst="round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9000" r="-1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8" name="Zaoblený obdélník 17"/>
          <p:cNvSpPr/>
          <p:nvPr/>
        </p:nvSpPr>
        <p:spPr>
          <a:xfrm>
            <a:off x="2684501" y="3893666"/>
            <a:ext cx="1728199" cy="2752079"/>
          </a:xfrm>
          <a:prstGeom prst="round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5000" r="-3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Obdélník 18"/>
          <p:cNvSpPr/>
          <p:nvPr/>
        </p:nvSpPr>
        <p:spPr>
          <a:xfrm>
            <a:off x="2576492" y="3284984"/>
            <a:ext cx="1944216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ČÁP BÍLÝ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4922" y="202803"/>
            <a:ext cx="18413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64258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3475646"/>
              </p:ext>
            </p:extLst>
          </p:nvPr>
        </p:nvGraphicFramePr>
        <p:xfrm>
          <a:off x="395536" y="476672"/>
          <a:ext cx="8424936" cy="604867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72208"/>
                <a:gridCol w="1800200"/>
                <a:gridCol w="2646294"/>
                <a:gridCol w="2106234"/>
              </a:tblGrid>
              <a:tr h="1512168">
                <a:tc>
                  <a:txBody>
                    <a:bodyPr/>
                    <a:lstStyle/>
                    <a:p>
                      <a:r>
                        <a:rPr lang="cs-CZ" b="0" i="1" dirty="0" smtClean="0"/>
                        <a:t>Ke stromu přiřaď tvar listu a plody:</a:t>
                      </a:r>
                      <a:endParaRPr lang="cs-CZ" b="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stromu: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Tvar listu: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Plody:</a:t>
                      </a:r>
                      <a:endParaRPr lang="cs-CZ" dirty="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DUB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JAVOR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JÍROVEC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2" name="Picture 8" descr="C:\Users\Lenka\AppData\Local\Microsoft\Windows\Temporary Internet Files\Content.IE5\FV9LY7R9\MC900036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42" y="1700808"/>
            <a:ext cx="1837266" cy="172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O6GTJT32\MC9003598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775154"/>
            <a:ext cx="1078263" cy="115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ZCXTZ92K\MC900036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187" y="4437112"/>
            <a:ext cx="1488278" cy="207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FCGESW12\MC9001991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820" y="1124744"/>
            <a:ext cx="1584356" cy="1320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908720"/>
            <a:ext cx="838200" cy="1322070"/>
          </a:xfrm>
          <a:prstGeom prst="rect">
            <a:avLst/>
          </a:prstGeom>
        </p:spPr>
      </p:pic>
      <p:pic>
        <p:nvPicPr>
          <p:cNvPr id="1026" name="Picture 2" descr="C:\Users\Lenka\AppData\Local\Microsoft\Windows\Temporary Internet Files\Content.IE5\ZCXTZ92K\MC9003598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140968"/>
            <a:ext cx="163037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8PLZNXLH\MC9003313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075" y="683107"/>
            <a:ext cx="1333078" cy="133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\AppData\Local\Microsoft\Windows\Temporary Internet Files\Content.IE5\5572ZA8N\MC9003598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02491"/>
            <a:ext cx="1348674" cy="1299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Lenka\AppData\Local\Microsoft\Windows\Temporary Internet Files\Content.IE5\CZHUZI7Y\MC9002809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03602">
            <a:off x="7687988" y="98519"/>
            <a:ext cx="1078019" cy="14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867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632237"/>
              </p:ext>
            </p:extLst>
          </p:nvPr>
        </p:nvGraphicFramePr>
        <p:xfrm>
          <a:off x="395536" y="476672"/>
          <a:ext cx="8424936" cy="604867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72208"/>
                <a:gridCol w="1800200"/>
                <a:gridCol w="2646294"/>
                <a:gridCol w="2106234"/>
              </a:tblGrid>
              <a:tr h="1512168">
                <a:tc>
                  <a:txBody>
                    <a:bodyPr/>
                    <a:lstStyle/>
                    <a:p>
                      <a:r>
                        <a:rPr lang="cs-CZ" b="0" i="1" dirty="0" smtClean="0"/>
                        <a:t>Řešení:</a:t>
                      </a:r>
                      <a:endParaRPr lang="cs-CZ" b="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stromu: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Tvar listu: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Plody:</a:t>
                      </a:r>
                      <a:endParaRPr lang="cs-CZ" dirty="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DUB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JAVOR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JÍROVEC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2" name="Picture 8" descr="C:\Users\Lenka\AppData\Local\Microsoft\Windows\Temporary Internet Files\Content.IE5\FV9LY7R9\MC900036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42" y="1700808"/>
            <a:ext cx="1837266" cy="172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O6GTJT32\MC9003598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857" y="2230790"/>
            <a:ext cx="1078263" cy="115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ZCXTZ92K\MC900036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187" y="4437112"/>
            <a:ext cx="1488278" cy="207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FCGESW12\MC9001991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694" y="5127609"/>
            <a:ext cx="1584356" cy="1320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798" y="3561659"/>
            <a:ext cx="838200" cy="1322070"/>
          </a:xfrm>
          <a:prstGeom prst="rect">
            <a:avLst/>
          </a:prstGeom>
        </p:spPr>
      </p:pic>
      <p:pic>
        <p:nvPicPr>
          <p:cNvPr id="1026" name="Picture 2" descr="C:\Users\Lenka\AppData\Local\Microsoft\Windows\Temporary Internet Files\Content.IE5\ZCXTZ92K\MC9003598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140968"/>
            <a:ext cx="163037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8PLZNXLH\MC9003313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449" y="5155547"/>
            <a:ext cx="1333078" cy="133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\AppData\Local\Microsoft\Windows\Temporary Internet Files\Content.IE5\5572ZA8N\MC9003598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446" y="3573016"/>
            <a:ext cx="1348674" cy="1299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Lenka\AppData\Local\Microsoft\Windows\Temporary Internet Files\Content.IE5\CZHUZI7Y\MC9002809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03602">
            <a:off x="7315863" y="2072022"/>
            <a:ext cx="1078019" cy="14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6314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980728"/>
            <a:ext cx="727280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&lt;cit.2012-10-02&gt;. </a:t>
            </a:r>
            <a:r>
              <a:rPr lang="cs-CZ" dirty="0"/>
              <a:t>Obrázky dostupné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  <a:r>
              <a:rPr lang="cs-CZ" dirty="0" err="1" smtClean="0"/>
              <a:t>www:</a:t>
            </a:r>
            <a:r>
              <a:rPr lang="cs-CZ" sz="1400" dirty="0" err="1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://cs.wikipedia.org/wiki/Soubor:White_Stork_(Ciconia_ciconia).jpg</a:t>
            </a:r>
            <a:endParaRPr lang="cs-CZ" sz="1400" dirty="0"/>
          </a:p>
          <a:p>
            <a:r>
              <a:rPr lang="cs-CZ" sz="1400" dirty="0">
                <a:hlinkClick r:id="rId3"/>
              </a:rPr>
              <a:t>http://cs.wikipedia.org/wiki/Soubor:Delichon_urbicum_10.jpg</a:t>
            </a:r>
            <a:endParaRPr lang="cs-CZ" sz="1400" dirty="0"/>
          </a:p>
          <a:p>
            <a:r>
              <a:rPr lang="cs-CZ" sz="1400" dirty="0">
                <a:hlinkClick r:id="rId4"/>
              </a:rPr>
              <a:t>http://commons.wikimedia.org/wiki/File:Pep%C3%BBk.jpg?uselang=cs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http://cs.wikipedia.org/wiki/Soubor:Nachtigall_(Luscinia_megarhynchos)-2.jpg</a:t>
            </a:r>
            <a:endParaRPr lang="cs-CZ" sz="1400" dirty="0"/>
          </a:p>
          <a:p>
            <a:r>
              <a:rPr lang="cs-CZ" sz="1400" dirty="0">
                <a:hlinkClick r:id="rId6"/>
              </a:rPr>
              <a:t>http://cs.wikipedia.org/wiki/Soubor:European_Starling_2006.jpg</a:t>
            </a:r>
            <a:endParaRPr lang="cs-CZ" sz="1400" dirty="0"/>
          </a:p>
          <a:p>
            <a:r>
              <a:rPr lang="cs-CZ" sz="1400" dirty="0">
                <a:hlinkClick r:id="rId7"/>
              </a:rPr>
              <a:t>http://commons.wikimedia.org/wiki/File:Watching_Hirundo_rustica.jpg?uselang=cs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http://cs.wikipedia.org/wiki/Soubor:Fiskehejre.jpg</a:t>
            </a:r>
            <a:endParaRPr lang="cs-CZ" sz="1400" dirty="0"/>
          </a:p>
          <a:p>
            <a:r>
              <a:rPr lang="cs-CZ" sz="1400" dirty="0">
                <a:hlinkClick r:id="rId9"/>
              </a:rPr>
              <a:t>http://cs.wikipedia.org/wiki/Soubor:Ciconia_nigra_1_(Marek_Szczepanek).jpg</a:t>
            </a:r>
            <a:endParaRPr lang="cs-CZ" sz="1400" dirty="0"/>
          </a:p>
          <a:p>
            <a:r>
              <a:rPr lang="cs-CZ" sz="1400" dirty="0">
                <a:hlinkClick r:id="rId10"/>
              </a:rPr>
              <a:t>http://commons.wikimedia.org/wiki/File:01-Magpie.jpg?uselang=cs</a:t>
            </a:r>
            <a:endParaRPr lang="cs-CZ" sz="1400" dirty="0"/>
          </a:p>
          <a:p>
            <a:r>
              <a:rPr lang="cs-CZ" sz="1400" dirty="0">
                <a:hlinkClick r:id="rId11"/>
              </a:rPr>
              <a:t>http://cs.wikipedia.org/wiki/Soubor:Phasianus_colchicus_2_tom_(Lukasz_Lukasik).jpg</a:t>
            </a:r>
            <a:endParaRPr lang="cs-CZ" sz="1400" dirty="0"/>
          </a:p>
          <a:p>
            <a:r>
              <a:rPr lang="cs-CZ" sz="1400" dirty="0">
                <a:hlinkClick r:id="rId12"/>
              </a:rPr>
              <a:t>http://cs.wikipedia.org/wiki/Soubor:House_sparrowIII.jpg</a:t>
            </a:r>
            <a:endParaRPr lang="cs-CZ" sz="1400" dirty="0"/>
          </a:p>
          <a:p>
            <a:r>
              <a:rPr lang="cs-CZ" sz="1400" dirty="0">
                <a:hlinkClick r:id="rId13"/>
              </a:rPr>
              <a:t>http://cs.wikipedia.org/wiki/Soubor:Poecile_palustris_5_Luc_Viatour.jpg</a:t>
            </a:r>
            <a:endParaRPr lang="cs-CZ" sz="1400" dirty="0"/>
          </a:p>
          <a:p>
            <a:r>
              <a:rPr lang="cs-CZ" sz="1400" dirty="0">
                <a:hlinkClick r:id="rId14"/>
              </a:rPr>
              <a:t>http://cs.wikipedia.org/wiki/Soubor:Sitta_europaea_wildlife_2_1.jpg</a:t>
            </a:r>
            <a:endParaRPr lang="cs-CZ" sz="1400" dirty="0"/>
          </a:p>
          <a:p>
            <a:r>
              <a:rPr lang="cs-CZ" sz="1400" dirty="0">
                <a:hlinkClick r:id="rId15"/>
              </a:rPr>
              <a:t>http://cs.wikipedia.org/wiki/Soubor:DendrocoposMajor.jpg</a:t>
            </a:r>
            <a:endParaRPr lang="cs-CZ" sz="1400" dirty="0"/>
          </a:p>
          <a:p>
            <a:r>
              <a:rPr lang="cs-CZ" sz="1400" dirty="0">
                <a:hlinkClick r:id="rId16"/>
              </a:rPr>
              <a:t>http://cs.wikipedia.org/wiki/Soubor:Mochuelo_Com%C3%BAn_(_Athene_noctua_)(1).jpg</a:t>
            </a:r>
            <a:endParaRPr lang="cs-CZ" sz="1400" dirty="0"/>
          </a:p>
          <a:p>
            <a:r>
              <a:rPr lang="cs-CZ" sz="1400" dirty="0">
                <a:hlinkClick r:id="rId17"/>
              </a:rPr>
              <a:t>http://cs.wikipedia.org/wiki/Soubor:Carduelis_chloris_3_(Marek_Szczepanek).jpg</a:t>
            </a:r>
            <a:endParaRPr lang="cs-CZ" sz="1400" dirty="0"/>
          </a:p>
          <a:p>
            <a:r>
              <a:rPr lang="cs-CZ" sz="1400" dirty="0">
                <a:hlinkClick r:id="rId18"/>
              </a:rPr>
              <a:t>http://cs.wikipedia.org/wiki/Soubor:Kos_cerny.jpg</a:t>
            </a:r>
            <a:endParaRPr lang="cs-CZ" sz="1400" dirty="0"/>
          </a:p>
          <a:p>
            <a:r>
              <a:rPr lang="cs-CZ" sz="1400" dirty="0">
                <a:hlinkClick r:id="rId19"/>
              </a:rPr>
              <a:t>http://commons.wikimedia.org/wiki/File:Carduelis_carduelis_1_(Marek_Szczepanek).jpg?uselang=cs</a:t>
            </a:r>
            <a:endParaRPr lang="cs-CZ" sz="1400" dirty="0"/>
          </a:p>
          <a:p>
            <a:r>
              <a:rPr lang="cs-CZ" sz="1400" dirty="0">
                <a:hlinkClick r:id="rId20"/>
              </a:rPr>
              <a:t>http://cs.wikipedia.org/wiki/Soubor:Parus_major_m.jpg</a:t>
            </a:r>
            <a:endParaRPr lang="cs-CZ" sz="1400" dirty="0"/>
          </a:p>
          <a:p>
            <a:r>
              <a:rPr lang="cs-CZ" sz="1400" dirty="0">
                <a:hlinkClick r:id="rId21"/>
              </a:rPr>
              <a:t>http://</a:t>
            </a:r>
            <a:r>
              <a:rPr lang="cs-CZ" sz="1400" dirty="0" smtClean="0">
                <a:hlinkClick r:id="rId21"/>
              </a:rPr>
              <a:t>cs.wikipedia.org/wiki/Soubor:Parus_caeruleus1.jpg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287197" y="2623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Office.com.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1019</TotalTime>
  <Words>439</Words>
  <Application>Microsoft Office PowerPoint</Application>
  <PresentationFormat>Předvádění na obrazovce (4:3)</PresentationFormat>
  <Paragraphs>154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118</cp:revision>
  <dcterms:created xsi:type="dcterms:W3CDTF">2012-03-09T21:22:25Z</dcterms:created>
  <dcterms:modified xsi:type="dcterms:W3CDTF">2012-10-09T15:04:38Z</dcterms:modified>
</cp:coreProperties>
</file>