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notesMasterIdLst>
    <p:notesMasterId r:id="rId23"/>
  </p:notesMasterIdLst>
  <p:sldIdLst>
    <p:sldId id="281" r:id="rId2"/>
    <p:sldId id="313" r:id="rId3"/>
    <p:sldId id="314" r:id="rId4"/>
    <p:sldId id="315" r:id="rId5"/>
    <p:sldId id="316" r:id="rId6"/>
    <p:sldId id="319" r:id="rId7"/>
    <p:sldId id="320" r:id="rId8"/>
    <p:sldId id="321" r:id="rId9"/>
    <p:sldId id="322" r:id="rId10"/>
    <p:sldId id="323" r:id="rId11"/>
    <p:sldId id="324" r:id="rId12"/>
    <p:sldId id="325" r:id="rId13"/>
    <p:sldId id="326" r:id="rId14"/>
    <p:sldId id="327" r:id="rId15"/>
    <p:sldId id="328" r:id="rId16"/>
    <p:sldId id="329" r:id="rId17"/>
    <p:sldId id="330" r:id="rId18"/>
    <p:sldId id="331" r:id="rId19"/>
    <p:sldId id="317" r:id="rId20"/>
    <p:sldId id="318" r:id="rId21"/>
    <p:sldId id="301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6" autoAdjust="0"/>
    <p:restoredTop sz="94660"/>
  </p:normalViewPr>
  <p:slideViewPr>
    <p:cSldViewPr>
      <p:cViewPr>
        <p:scale>
          <a:sx n="100" d="100"/>
          <a:sy n="100" d="100"/>
        </p:scale>
        <p:origin x="-330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769632-C17A-4EBB-ADB8-6C7BBEF80A5E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A1626E-76CC-4273-9199-E29FF0F591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04755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340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13" Type="http://schemas.openxmlformats.org/officeDocument/2006/relationships/slide" Target="slide10.xml"/><Relationship Id="rId18" Type="http://schemas.openxmlformats.org/officeDocument/2006/relationships/slide" Target="slide6.xml"/><Relationship Id="rId3" Type="http://schemas.openxmlformats.org/officeDocument/2006/relationships/image" Target="../media/image3.wmf"/><Relationship Id="rId7" Type="http://schemas.openxmlformats.org/officeDocument/2006/relationships/slide" Target="slide16.xml"/><Relationship Id="rId12" Type="http://schemas.openxmlformats.org/officeDocument/2006/relationships/slide" Target="slide11.xml"/><Relationship Id="rId17" Type="http://schemas.openxmlformats.org/officeDocument/2006/relationships/slide" Target="slide18.xml"/><Relationship Id="rId2" Type="http://schemas.openxmlformats.org/officeDocument/2006/relationships/notesSlide" Target="../notesSlides/notesSlide1.xml"/><Relationship Id="rId16" Type="http://schemas.openxmlformats.org/officeDocument/2006/relationships/slide" Target="slide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7.xml"/><Relationship Id="rId11" Type="http://schemas.openxmlformats.org/officeDocument/2006/relationships/slide" Target="slide12.xml"/><Relationship Id="rId5" Type="http://schemas.openxmlformats.org/officeDocument/2006/relationships/image" Target="../media/image5.wmf"/><Relationship Id="rId15" Type="http://schemas.openxmlformats.org/officeDocument/2006/relationships/slide" Target="slide8.xml"/><Relationship Id="rId10" Type="http://schemas.openxmlformats.org/officeDocument/2006/relationships/slide" Target="slide13.xml"/><Relationship Id="rId4" Type="http://schemas.openxmlformats.org/officeDocument/2006/relationships/image" Target="../media/image4.wmf"/><Relationship Id="rId9" Type="http://schemas.openxmlformats.org/officeDocument/2006/relationships/slide" Target="slide14.xml"/><Relationship Id="rId14" Type="http://schemas.openxmlformats.org/officeDocument/2006/relationships/slide" Target="slide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1.wav"/><Relationship Id="rId5" Type="http://schemas.openxmlformats.org/officeDocument/2006/relationships/image" Target="../media/image7.png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21.wav"/><Relationship Id="rId5" Type="http://schemas.openxmlformats.org/officeDocument/2006/relationships/image" Target="../media/image7.png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slide" Target="slid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slide" Target="slid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slide" Target="slid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slide" Target="slid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slide" Target="slid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slide" Target="slid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slide" Target="slid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slide" Target="slid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slide" Target="slide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0456014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Podzimní test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620688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204864"/>
            <a:ext cx="8183562" cy="4187825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lvl="0"/>
            <a:r>
              <a:rPr lang="cs-CZ" dirty="0" smtClean="0"/>
              <a:t>Určeno žákům 2. ročníku.</a:t>
            </a:r>
            <a:endParaRPr lang="cs-CZ" dirty="0"/>
          </a:p>
          <a:p>
            <a:pPr lvl="0"/>
            <a:r>
              <a:rPr lang="cs-CZ" dirty="0" smtClean="0"/>
              <a:t>Hra je určena k ověření poznatků o podzimu.</a:t>
            </a:r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kliknutí na číslo se zobrazí </a:t>
            </a:r>
            <a:r>
              <a:rPr lang="cs-CZ" dirty="0" smtClean="0"/>
              <a:t>určité tvrzení. Žák se rozhodne, zda je pravdivé či není. Zvolí vhodnou ikonu. </a:t>
            </a:r>
            <a:r>
              <a:rPr lang="cs-CZ" dirty="0"/>
              <a:t>Pomocí symbolů </a:t>
            </a:r>
            <a:r>
              <a:rPr lang="cs-CZ" dirty="0" smtClean="0"/>
              <a:t>se mu </a:t>
            </a:r>
            <a:r>
              <a:rPr lang="cs-CZ" dirty="0" smtClean="0"/>
              <a:t>zobrazí, </a:t>
            </a:r>
            <a:r>
              <a:rPr lang="cs-CZ" dirty="0" smtClean="0"/>
              <a:t>zda volil správně. Na závěr je možno ověřit individuálně znalosti písemným testem.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833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3" name="Picture 19" descr="C:\Users\Lenka\AppData\Local\Microsoft\Windows\Temporary Internet Files\Content.IE5\8PLZNXLH\MC900441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96004" y="3445"/>
            <a:ext cx="6696743" cy="6696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enka\AppData\Local\Microsoft\Windows\Temporary Internet Files\Content.IE5\63XHTB3B\MC9003983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6093296"/>
            <a:ext cx="4579315" cy="666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1" name="Skupina 30"/>
          <p:cNvGrpSpPr/>
          <p:nvPr/>
        </p:nvGrpSpPr>
        <p:grpSpPr>
          <a:xfrm>
            <a:off x="5364088" y="3082001"/>
            <a:ext cx="1152128" cy="1058492"/>
            <a:chOff x="6717769" y="3075740"/>
            <a:chExt cx="1152128" cy="1058492"/>
          </a:xfrm>
        </p:grpSpPr>
        <p:pic>
          <p:nvPicPr>
            <p:cNvPr id="32" name="Picture 6" descr="C:\Users\Lenka\AppData\Local\Microsoft\Windows\Temporary Internet Files\Content.IE5\ZCXTZ92K\MC9004418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17769" y="3075740"/>
              <a:ext cx="1152128" cy="105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7217509" y="3219756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hlinkClick r:id="rId6" action="ppaction://hlinksldjump"/>
                </a:rPr>
                <a:t>12</a:t>
              </a:r>
              <a:endParaRPr lang="cs-CZ" sz="32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1907484" y="2927889"/>
            <a:ext cx="1152128" cy="1058492"/>
            <a:chOff x="6666828" y="3001636"/>
            <a:chExt cx="1152128" cy="1058492"/>
          </a:xfrm>
        </p:grpSpPr>
        <p:pic>
          <p:nvPicPr>
            <p:cNvPr id="35" name="Picture 6" descr="C:\Users\Lenka\AppData\Local\Microsoft\Windows\Temporary Internet Files\Content.IE5\ZCXTZ92K\MC9004418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66828" y="3001636"/>
              <a:ext cx="1152128" cy="105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7217509" y="3219756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hlinkClick r:id="rId7" action="ppaction://hlinksldjump"/>
                </a:rPr>
                <a:t>11</a:t>
              </a:r>
              <a:endParaRPr lang="cs-CZ" sz="3200" b="1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7448004" y="3842365"/>
            <a:ext cx="1152128" cy="1058492"/>
            <a:chOff x="6717769" y="3075740"/>
            <a:chExt cx="1152128" cy="1058492"/>
          </a:xfrm>
        </p:grpSpPr>
        <p:pic>
          <p:nvPicPr>
            <p:cNvPr id="38" name="Picture 6" descr="C:\Users\Lenka\AppData\Local\Microsoft\Windows\Temporary Internet Files\Content.IE5\ZCXTZ92K\MC9004418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17769" y="3075740"/>
              <a:ext cx="1152128" cy="105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9" name="TextovéPole 38"/>
            <p:cNvSpPr txBox="1"/>
            <p:nvPr/>
          </p:nvSpPr>
          <p:spPr>
            <a:xfrm>
              <a:off x="7217509" y="3219756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hlinkClick r:id="rId8" action="ppaction://hlinksldjump"/>
                </a:rPr>
                <a:t>10</a:t>
              </a:r>
              <a:endParaRPr lang="cs-CZ" sz="3200" b="1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361378" y="1637368"/>
            <a:ext cx="1152128" cy="1058492"/>
            <a:chOff x="6717769" y="3075740"/>
            <a:chExt cx="1152128" cy="1058492"/>
          </a:xfrm>
        </p:grpSpPr>
        <p:pic>
          <p:nvPicPr>
            <p:cNvPr id="41" name="Picture 6" descr="C:\Users\Lenka\AppData\Local\Microsoft\Windows\Temporary Internet Files\Content.IE5\ZCXTZ92K\MC9004418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17769" y="3075740"/>
              <a:ext cx="1152128" cy="105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2" name="TextovéPole 41"/>
            <p:cNvSpPr txBox="1"/>
            <p:nvPr/>
          </p:nvSpPr>
          <p:spPr>
            <a:xfrm>
              <a:off x="7217509" y="3219756"/>
              <a:ext cx="39305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hlinkClick r:id="rId9" action="ppaction://hlinksldjump"/>
                </a:rPr>
                <a:t>9</a:t>
              </a:r>
              <a:endParaRPr lang="cs-CZ" sz="3200" b="1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6984869" y="651027"/>
            <a:ext cx="1152128" cy="1058492"/>
            <a:chOff x="6717769" y="3075740"/>
            <a:chExt cx="1152128" cy="1058492"/>
          </a:xfrm>
        </p:grpSpPr>
        <p:pic>
          <p:nvPicPr>
            <p:cNvPr id="44" name="Picture 6" descr="C:\Users\Lenka\AppData\Local\Microsoft\Windows\Temporary Internet Files\Content.IE5\ZCXTZ92K\MC9004418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17769" y="3075740"/>
              <a:ext cx="1152128" cy="105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5" name="TextovéPole 44"/>
            <p:cNvSpPr txBox="1"/>
            <p:nvPr/>
          </p:nvSpPr>
          <p:spPr>
            <a:xfrm>
              <a:off x="7217509" y="3219756"/>
              <a:ext cx="39305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hlinkClick r:id="rId10" action="ppaction://hlinksldjump"/>
                </a:rPr>
                <a:t>8</a:t>
              </a:r>
              <a:endParaRPr lang="cs-CZ" sz="3200" b="1" dirty="0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3907680" y="4973082"/>
            <a:ext cx="1152128" cy="1058492"/>
            <a:chOff x="6717769" y="3075740"/>
            <a:chExt cx="1152128" cy="1058492"/>
          </a:xfrm>
        </p:grpSpPr>
        <p:pic>
          <p:nvPicPr>
            <p:cNvPr id="47" name="Picture 6" descr="C:\Users\Lenka\AppData\Local\Microsoft\Windows\Temporary Internet Files\Content.IE5\ZCXTZ92K\MC9004418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17769" y="3075740"/>
              <a:ext cx="1152128" cy="105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8" name="TextovéPole 47"/>
            <p:cNvSpPr txBox="1"/>
            <p:nvPr/>
          </p:nvSpPr>
          <p:spPr>
            <a:xfrm>
              <a:off x="7217509" y="3219756"/>
              <a:ext cx="39305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hlinkClick r:id="rId11" action="ppaction://hlinksldjump"/>
                </a:rPr>
                <a:t>7</a:t>
              </a:r>
              <a:endParaRPr lang="cs-CZ" sz="3200" b="1" dirty="0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6248102" y="4973082"/>
            <a:ext cx="1152128" cy="1058492"/>
            <a:chOff x="6717769" y="3075740"/>
            <a:chExt cx="1152128" cy="1058492"/>
          </a:xfrm>
        </p:grpSpPr>
        <p:pic>
          <p:nvPicPr>
            <p:cNvPr id="50" name="Picture 6" descr="C:\Users\Lenka\AppData\Local\Microsoft\Windows\Temporary Internet Files\Content.IE5\ZCXTZ92K\MC9004418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17769" y="3075740"/>
              <a:ext cx="1152128" cy="105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1" name="TextovéPole 50"/>
            <p:cNvSpPr txBox="1"/>
            <p:nvPr/>
          </p:nvSpPr>
          <p:spPr>
            <a:xfrm>
              <a:off x="7217509" y="3219756"/>
              <a:ext cx="39305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hlinkClick r:id="rId12" action="ppaction://hlinksldjump"/>
                </a:rPr>
                <a:t>6</a:t>
              </a:r>
              <a:endParaRPr lang="cs-CZ" sz="3200" b="1" dirty="0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437702" y="3331694"/>
            <a:ext cx="1152128" cy="1058492"/>
            <a:chOff x="6717769" y="3075740"/>
            <a:chExt cx="1152128" cy="1058492"/>
          </a:xfrm>
        </p:grpSpPr>
        <p:pic>
          <p:nvPicPr>
            <p:cNvPr id="53" name="Picture 6" descr="C:\Users\Lenka\AppData\Local\Microsoft\Windows\Temporary Internet Files\Content.IE5\ZCXTZ92K\MC9004418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17769" y="3075740"/>
              <a:ext cx="1152128" cy="105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TextovéPole 53"/>
            <p:cNvSpPr txBox="1"/>
            <p:nvPr/>
          </p:nvSpPr>
          <p:spPr>
            <a:xfrm>
              <a:off x="7217509" y="3219756"/>
              <a:ext cx="39305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hlinkClick r:id="rId13" action="ppaction://hlinksldjump"/>
                </a:rPr>
                <a:t>5</a:t>
              </a:r>
              <a:endParaRPr lang="cs-CZ" sz="3200" b="1" dirty="0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7371680" y="2273202"/>
            <a:ext cx="1152128" cy="1058492"/>
            <a:chOff x="6717769" y="3075740"/>
            <a:chExt cx="1152128" cy="1058492"/>
          </a:xfrm>
        </p:grpSpPr>
        <p:pic>
          <p:nvPicPr>
            <p:cNvPr id="56" name="Picture 6" descr="C:\Users\Lenka\AppData\Local\Microsoft\Windows\Temporary Internet Files\Content.IE5\ZCXTZ92K\MC9004418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17769" y="3075740"/>
              <a:ext cx="1152128" cy="105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7" name="TextovéPole 56"/>
            <p:cNvSpPr txBox="1"/>
            <p:nvPr/>
          </p:nvSpPr>
          <p:spPr>
            <a:xfrm>
              <a:off x="7217509" y="3219756"/>
              <a:ext cx="39305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hlinkClick r:id="rId14" action="ppaction://hlinksldjump"/>
                </a:rPr>
                <a:t>4</a:t>
              </a:r>
              <a:endParaRPr lang="cs-CZ" sz="3200" b="1" dirty="0"/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437702" y="127695"/>
            <a:ext cx="1152128" cy="1058492"/>
            <a:chOff x="6717769" y="3075740"/>
            <a:chExt cx="1152128" cy="1058492"/>
          </a:xfrm>
        </p:grpSpPr>
        <p:pic>
          <p:nvPicPr>
            <p:cNvPr id="59" name="Picture 6" descr="C:\Users\Lenka\AppData\Local\Microsoft\Windows\Temporary Internet Files\Content.IE5\ZCXTZ92K\MC9004418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17769" y="3075740"/>
              <a:ext cx="1152128" cy="105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TextovéPole 59"/>
            <p:cNvSpPr txBox="1"/>
            <p:nvPr/>
          </p:nvSpPr>
          <p:spPr>
            <a:xfrm>
              <a:off x="7217509" y="3219756"/>
              <a:ext cx="39305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hlinkClick r:id="rId15" action="ppaction://hlinksldjump"/>
                </a:rPr>
                <a:t>3</a:t>
              </a:r>
              <a:endParaRPr lang="cs-CZ" sz="3200" b="1" dirty="0"/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1384000" y="4829066"/>
            <a:ext cx="1152128" cy="1058492"/>
            <a:chOff x="6717769" y="3075740"/>
            <a:chExt cx="1152128" cy="1058492"/>
          </a:xfrm>
        </p:grpSpPr>
        <p:pic>
          <p:nvPicPr>
            <p:cNvPr id="62" name="Picture 6" descr="C:\Users\Lenka\AppData\Local\Microsoft\Windows\Temporary Internet Files\Content.IE5\ZCXTZ92K\MC9004418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17769" y="3075740"/>
              <a:ext cx="1152128" cy="105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3" name="TextovéPole 62"/>
            <p:cNvSpPr txBox="1"/>
            <p:nvPr/>
          </p:nvSpPr>
          <p:spPr>
            <a:xfrm>
              <a:off x="7217509" y="3219756"/>
              <a:ext cx="39305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hlinkClick r:id="rId16" action="ppaction://hlinksldjump"/>
                </a:rPr>
                <a:t>2</a:t>
              </a:r>
              <a:endParaRPr lang="cs-CZ" sz="3200" b="1" dirty="0"/>
            </a:p>
          </p:txBody>
        </p:sp>
      </p:grpSp>
      <p:pic>
        <p:nvPicPr>
          <p:cNvPr id="65" name="Picture 14" descr="C:\Users\Lenka\AppData\Local\Microsoft\Windows\Temporary Internet Files\Content.IE5\63XHTB3B\MC9003983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1091" y="6093296"/>
            <a:ext cx="4579315" cy="666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4" name="Skupina 63"/>
          <p:cNvGrpSpPr/>
          <p:nvPr/>
        </p:nvGrpSpPr>
        <p:grpSpPr>
          <a:xfrm>
            <a:off x="3907680" y="3730784"/>
            <a:ext cx="1152128" cy="1058492"/>
            <a:chOff x="6717769" y="3075740"/>
            <a:chExt cx="1152128" cy="1058492"/>
          </a:xfrm>
        </p:grpSpPr>
        <p:pic>
          <p:nvPicPr>
            <p:cNvPr id="66" name="Picture 6" descr="C:\Users\Lenka\AppData\Local\Microsoft\Windows\Temporary Internet Files\Content.IE5\ZCXTZ92K\MC9004418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17769" y="3075740"/>
              <a:ext cx="1152128" cy="105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7" name="TextovéPole 66"/>
            <p:cNvSpPr txBox="1"/>
            <p:nvPr/>
          </p:nvSpPr>
          <p:spPr>
            <a:xfrm>
              <a:off x="7217509" y="3219756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hlinkClick r:id="rId17" action="ppaction://hlinksldjump"/>
                </a:rPr>
                <a:t>13</a:t>
              </a:r>
              <a:endParaRPr lang="cs-CZ" sz="3200" b="1" dirty="0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2276796" y="1087430"/>
            <a:ext cx="1152128" cy="1058492"/>
            <a:chOff x="6666828" y="3001636"/>
            <a:chExt cx="1152128" cy="1058492"/>
          </a:xfrm>
        </p:grpSpPr>
        <p:pic>
          <p:nvPicPr>
            <p:cNvPr id="69" name="Picture 6" descr="C:\Users\Lenka\AppData\Local\Microsoft\Windows\Temporary Internet Files\Content.IE5\ZCXTZ92K\MC9004418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66828" y="3001636"/>
              <a:ext cx="1152128" cy="105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0" name="TextovéPole 69"/>
            <p:cNvSpPr txBox="1"/>
            <p:nvPr/>
          </p:nvSpPr>
          <p:spPr>
            <a:xfrm>
              <a:off x="7217509" y="3219756"/>
              <a:ext cx="39305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hlinkClick r:id="rId18" action="ppaction://hlinksldjump"/>
                </a:rPr>
                <a:t>1</a:t>
              </a:r>
              <a:endParaRPr lang="cs-CZ" sz="3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79131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5HVCSY0H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980728"/>
            <a:ext cx="5112568" cy="4397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Lenka\AppData\Local\Microsoft\Windows\Temporary Internet Files\Content.IE5\8PLZNXLH\MC900432618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15719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5540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6" name="applause.wav"/>
          </p:stSnd>
        </p:sndAc>
      </p:transition>
    </mc:Choice>
    <mc:Fallback>
      <p:transition spd="slow" advClick="0"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Lenka\AppData\Local\Microsoft\Windows\Temporary Internet Files\Content.IE5\XRJS6H6Y\MC9004281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692696"/>
            <a:ext cx="5017932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enka\AppData\Local\Microsoft\Windows\Temporary Internet Files\Content.IE5\8PLZNXLH\MC900432618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251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81946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6" name="bomb.wav"/>
          </p:stSnd>
        </p:sndAc>
      </p:transition>
    </mc:Choice>
    <mc:Fallback>
      <p:transition spd="slow" advClick="0"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1412776"/>
            <a:ext cx="568863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/>
              <a:t>Podzim začíná 23. září.</a:t>
            </a:r>
          </a:p>
        </p:txBody>
      </p:sp>
      <p:pic>
        <p:nvPicPr>
          <p:cNvPr id="1030" name="Picture 6" descr="C:\Users\Lenka\AppData\Local\Microsoft\Windows\Temporary Internet Files\Content.IE5\8PLZNXLH\MC90043008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56992"/>
            <a:ext cx="23748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5572ZA8N\MC900430075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80613"/>
            <a:ext cx="185094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13235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412776"/>
            <a:ext cx="882047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/>
              <a:t>Kořenová </a:t>
            </a:r>
            <a:r>
              <a:rPr lang="cs-CZ" sz="4000" b="1" dirty="0"/>
              <a:t>zelenina je mrkev, petržel, zelí.</a:t>
            </a:r>
          </a:p>
        </p:txBody>
      </p:sp>
      <p:pic>
        <p:nvPicPr>
          <p:cNvPr id="1030" name="Picture 6" descr="C:\Users\Lenka\AppData\Local\Microsoft\Windows\Temporary Internet Files\Content.IE5\8PLZNXLH\MC90043008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56992"/>
            <a:ext cx="23748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5572ZA8N\MC900430075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80613"/>
            <a:ext cx="185094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2647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412776"/>
            <a:ext cx="84249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/>
              <a:t>Listová zelenina je salát, zelí, špenát.</a:t>
            </a:r>
          </a:p>
        </p:txBody>
      </p:sp>
      <p:pic>
        <p:nvPicPr>
          <p:cNvPr id="1030" name="Picture 6" descr="C:\Users\Lenka\AppData\Local\Microsoft\Windows\Temporary Internet Files\Content.IE5\8PLZNXLH\MC90043008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56992"/>
            <a:ext cx="23748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5572ZA8N\MC900430075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80613"/>
            <a:ext cx="185094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33514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12776"/>
            <a:ext cx="9144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/>
              <a:t>Plodová zelenina je okurek, paprika, rajče.</a:t>
            </a:r>
          </a:p>
        </p:txBody>
      </p:sp>
      <p:pic>
        <p:nvPicPr>
          <p:cNvPr id="1030" name="Picture 6" descr="C:\Users\Lenka\AppData\Local\Microsoft\Windows\Temporary Internet Files\Content.IE5\8PLZNXLH\MC90043008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56992"/>
            <a:ext cx="23748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5572ZA8N\MC900430075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80613"/>
            <a:ext cx="185094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13304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12776"/>
            <a:ext cx="9144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/>
              <a:t>Cibulová zelenina je cibule, česnek, pórek.</a:t>
            </a:r>
          </a:p>
        </p:txBody>
      </p:sp>
      <p:pic>
        <p:nvPicPr>
          <p:cNvPr id="1030" name="Picture 6" descr="C:\Users\Lenka\AppData\Local\Microsoft\Windows\Temporary Internet Files\Content.IE5\8PLZNXLH\MC90043008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56992"/>
            <a:ext cx="23748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5572ZA8N\MC900430075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80613"/>
            <a:ext cx="185094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59908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12776"/>
            <a:ext cx="9144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/>
              <a:t>Ovocné stromy kvetou na podzim.</a:t>
            </a:r>
          </a:p>
        </p:txBody>
      </p:sp>
      <p:pic>
        <p:nvPicPr>
          <p:cNvPr id="1030" name="Picture 6" descr="C:\Users\Lenka\AppData\Local\Microsoft\Windows\Temporary Internet Files\Content.IE5\8PLZNXLH\MC90043008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56992"/>
            <a:ext cx="23748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5572ZA8N\MC900430075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80613"/>
            <a:ext cx="185094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95383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12776"/>
            <a:ext cx="9144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/>
              <a:t>Korunu stromu tvoří větve a listy.</a:t>
            </a:r>
          </a:p>
        </p:txBody>
      </p:sp>
      <p:pic>
        <p:nvPicPr>
          <p:cNvPr id="1030" name="Picture 6" descr="C:\Users\Lenka\AppData\Local\Microsoft\Windows\Temporary Internet Files\Content.IE5\8PLZNXLH\MC90043008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56992"/>
            <a:ext cx="23748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5572ZA8N\MC900430075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80613"/>
            <a:ext cx="185094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73794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12776"/>
            <a:ext cx="9144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/>
              <a:t>Jablko patří mezi malvice.</a:t>
            </a:r>
          </a:p>
        </p:txBody>
      </p:sp>
      <p:pic>
        <p:nvPicPr>
          <p:cNvPr id="1030" name="Picture 6" descr="C:\Users\Lenka\AppData\Local\Microsoft\Windows\Temporary Internet Files\Content.IE5\8PLZNXLH\MC90043008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56992"/>
            <a:ext cx="23748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5572ZA8N\MC900430075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80613"/>
            <a:ext cx="185094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3389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12776"/>
            <a:ext cx="9144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/>
              <a:t>Hruška je peckovice.</a:t>
            </a:r>
          </a:p>
        </p:txBody>
      </p:sp>
      <p:pic>
        <p:nvPicPr>
          <p:cNvPr id="1030" name="Picture 6" descr="C:\Users\Lenka\AppData\Local\Microsoft\Windows\Temporary Internet Files\Content.IE5\8PLZNXLH\MC90043008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56992"/>
            <a:ext cx="23748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5572ZA8N\MC900430075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80613"/>
            <a:ext cx="185094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70976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12776"/>
            <a:ext cx="9144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/>
              <a:t>Rybíz patří mezi bobule.</a:t>
            </a:r>
          </a:p>
        </p:txBody>
      </p:sp>
      <p:pic>
        <p:nvPicPr>
          <p:cNvPr id="1030" name="Picture 6" descr="C:\Users\Lenka\AppData\Local\Microsoft\Windows\Temporary Internet Files\Content.IE5\8PLZNXLH\MC90043008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56992"/>
            <a:ext cx="23748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5572ZA8N\MC900430075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80613"/>
            <a:ext cx="185094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39911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12776"/>
            <a:ext cx="9144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/>
              <a:t>Plodem jírovce maďalu  je kaštan.</a:t>
            </a:r>
          </a:p>
        </p:txBody>
      </p:sp>
      <p:pic>
        <p:nvPicPr>
          <p:cNvPr id="1030" name="Picture 6" descr="C:\Users\Lenka\AppData\Local\Microsoft\Windows\Temporary Internet Files\Content.IE5\8PLZNXLH\MC90043008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56992"/>
            <a:ext cx="23748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5572ZA8N\MC900430075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80613"/>
            <a:ext cx="185094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74548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12776"/>
            <a:ext cx="9144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/>
              <a:t>Plodem dubu je bukvice.</a:t>
            </a:r>
          </a:p>
        </p:txBody>
      </p:sp>
      <p:pic>
        <p:nvPicPr>
          <p:cNvPr id="1030" name="Picture 6" descr="C:\Users\Lenka\AppData\Local\Microsoft\Windows\Temporary Internet Files\Content.IE5\8PLZNXLH\MC90043008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56992"/>
            <a:ext cx="23748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5572ZA8N\MC900430075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80613"/>
            <a:ext cx="185094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33243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12776"/>
            <a:ext cx="9144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/>
              <a:t>Modřín na zimu neopadává.</a:t>
            </a:r>
          </a:p>
        </p:txBody>
      </p:sp>
      <p:pic>
        <p:nvPicPr>
          <p:cNvPr id="1030" name="Picture 6" descr="C:\Users\Lenka\AppData\Local\Microsoft\Windows\Temporary Internet Files\Content.IE5\8PLZNXLH\MC90043008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56992"/>
            <a:ext cx="23748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5572ZA8N\MC900430075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80613"/>
            <a:ext cx="185094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52953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57329519"/>
              </p:ext>
            </p:extLst>
          </p:nvPr>
        </p:nvGraphicFramePr>
        <p:xfrm>
          <a:off x="467544" y="836712"/>
          <a:ext cx="3912096" cy="5410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03984"/>
                <a:gridCol w="576064"/>
                <a:gridCol w="4320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 Podzim začíná 23. září.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 Kořenová zelenina je mrkev, petržel, zelí.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 Listová zelenina je salát, zelí, špenát.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4. Plodová zelenina je okurek, paprika, rajče.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 Cibulová zelenina je cibule, česnek, pórek.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 Ovocné stromy kvetou na podzim.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7. Korunu stromu tvoří větve a listy.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 Jablko patří mezi malvice.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 Hruška je peckovice.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10. Rybíz patří mezi bobule.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11. Plodem jírovce maďalu  je kaštan.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12. Plodem dubu je bukvice.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13. Modřín na zimu neopadává.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68346992"/>
              </p:ext>
            </p:extLst>
          </p:nvPr>
        </p:nvGraphicFramePr>
        <p:xfrm>
          <a:off x="4716016" y="836712"/>
          <a:ext cx="3912096" cy="5410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03984"/>
                <a:gridCol w="576064"/>
                <a:gridCol w="4320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 Podzim začíná 23. září.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 Kořenová zelenina je mrkev, petržel, zelí.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 Listová zelenina je salát, zelí, špenát.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4. Plodová zelenina je okurek, paprika, rajče.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 Cibulová zelenina je cibule, česnek, pórek.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 Ovocné stromy kvetou na podzim.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7. Korunu stromu tvoří větve a listy.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 Jablko patří mezi malvice.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 Hruška je peckovice.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10. Rybíz patří mezi bobule.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11. Plodem jírovce maďalu  je kaštan.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12. Plodem dubu je bukvice.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13. Modřín na zimu neopadává.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5536" y="219998"/>
            <a:ext cx="182774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i="1" dirty="0" smtClean="0"/>
              <a:t>Žákům můžeme vytisknout test:</a:t>
            </a:r>
            <a:endParaRPr lang="cs-CZ" sz="1000" i="1" dirty="0"/>
          </a:p>
        </p:txBody>
      </p:sp>
    </p:spTree>
    <p:extLst>
      <p:ext uri="{BB962C8B-B14F-4D97-AF65-F5344CB8AC3E}">
        <p14:creationId xmlns:p14="http://schemas.microsoft.com/office/powerpoint/2010/main" xmlns="" val="693914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31220510"/>
              </p:ext>
            </p:extLst>
          </p:nvPr>
        </p:nvGraphicFramePr>
        <p:xfrm>
          <a:off x="467544" y="836712"/>
          <a:ext cx="3912096" cy="5410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03984"/>
                <a:gridCol w="576064"/>
                <a:gridCol w="4320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 Podzim začíná 23. září.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 Kořenová zelenina je mrkev, petržel, zelí.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</a:t>
                      </a:r>
                      <a:endParaRPr lang="cs-CZ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 Listová zelenina je salát, zelí, špenát.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ANO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4. Plodová zelenina je okurek, paprika, rajče.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 Cibulová zelenina je cibule, česnek, pórek.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 Ovocné stromy kvetou na podzim.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7. Korunu stromu tvoří větve a listy.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 Jablko patří mezi malvice.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 Hruška je peckovice.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10. Rybíz patří mezi bobule.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11. Plodem jírovce maďalu  je kaštan.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12. Plodem dubu je bukvice.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13. Modřín na zimu neopadává.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</a:t>
                      </a:r>
                      <a:endParaRPr lang="cs-CZ" sz="1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5536" y="219998"/>
            <a:ext cx="55335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i="1" dirty="0" smtClean="0"/>
              <a:t>Řešení:</a:t>
            </a:r>
            <a:endParaRPr lang="cs-CZ" sz="1000" i="1" dirty="0"/>
          </a:p>
        </p:txBody>
      </p:sp>
    </p:spTree>
    <p:extLst>
      <p:ext uri="{BB962C8B-B14F-4D97-AF65-F5344CB8AC3E}">
        <p14:creationId xmlns:p14="http://schemas.microsoft.com/office/powerpoint/2010/main" xmlns="" val="1353503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39237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/>
              <a:t>Office.</a:t>
            </a:r>
            <a:r>
              <a:rPr lang="cs-CZ" dirty="0" err="1" smtClean="0"/>
              <a:t>microsoft.com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665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988</TotalTime>
  <Words>571</Words>
  <Application>Microsoft Office PowerPoint</Application>
  <PresentationFormat>Předvádění na obrazovce (4:3)</PresentationFormat>
  <Paragraphs>169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Škola</cp:lastModifiedBy>
  <cp:revision>89</cp:revision>
  <dcterms:created xsi:type="dcterms:W3CDTF">2012-03-09T21:22:25Z</dcterms:created>
  <dcterms:modified xsi:type="dcterms:W3CDTF">2013-05-21T10:09:22Z</dcterms:modified>
</cp:coreProperties>
</file>