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7" r:id="rId1"/>
  </p:sldMasterIdLst>
  <p:notesMasterIdLst>
    <p:notesMasterId r:id="rId28"/>
  </p:notesMasterIdLst>
  <p:sldIdLst>
    <p:sldId id="281" r:id="rId2"/>
    <p:sldId id="313" r:id="rId3"/>
    <p:sldId id="319" r:id="rId4"/>
    <p:sldId id="320" r:id="rId5"/>
    <p:sldId id="321" r:id="rId6"/>
    <p:sldId id="324" r:id="rId7"/>
    <p:sldId id="342" r:id="rId8"/>
    <p:sldId id="343" r:id="rId9"/>
    <p:sldId id="323" r:id="rId10"/>
    <p:sldId id="333" r:id="rId11"/>
    <p:sldId id="325" r:id="rId12"/>
    <p:sldId id="344" r:id="rId13"/>
    <p:sldId id="345" r:id="rId14"/>
    <p:sldId id="334" r:id="rId15"/>
    <p:sldId id="346" r:id="rId16"/>
    <p:sldId id="347" r:id="rId17"/>
    <p:sldId id="348" r:id="rId18"/>
    <p:sldId id="349" r:id="rId19"/>
    <p:sldId id="350" r:id="rId20"/>
    <p:sldId id="351" r:id="rId21"/>
    <p:sldId id="352" r:id="rId22"/>
    <p:sldId id="353" r:id="rId23"/>
    <p:sldId id="354" r:id="rId24"/>
    <p:sldId id="355" r:id="rId25"/>
    <p:sldId id="356" r:id="rId26"/>
    <p:sldId id="301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46F890A9-2807-4EBB-B81D-B2AA78EC7F39}" styleName="Tmavý styl 2 – zvýraznění 5/zvýraznění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74" autoAdjust="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769632-C17A-4EBB-ADB8-6C7BBEF80A5E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A1626E-76CC-4273-9199-E29FF0F591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04755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A1626E-76CC-4273-9199-E29FF0F591FE}" type="slidenum">
              <a:rPr lang="cs-CZ" smtClean="0"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30627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A1626E-76CC-4273-9199-E29FF0F591FE}" type="slidenum">
              <a:rPr lang="cs-CZ" smtClean="0"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30627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7225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9511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8757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0921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0646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2790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2116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61632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9481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9521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1677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79F2B8-032F-4409-A416-3AD0D2AE6719}" type="datetimeFigureOut">
              <a:rPr lang="cs-CZ" smtClean="0"/>
              <a:t>20.2.2013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8884F0-F8AB-41D6-BAAB-B26BE7ADAAA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2791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8" r:id="rId1"/>
    <p:sldLayoutId id="2147483879" r:id="rId2"/>
    <p:sldLayoutId id="2147483880" r:id="rId3"/>
    <p:sldLayoutId id="2147483881" r:id="rId4"/>
    <p:sldLayoutId id="2147483882" r:id="rId5"/>
    <p:sldLayoutId id="2147483883" r:id="rId6"/>
    <p:sldLayoutId id="2147483884" r:id="rId7"/>
    <p:sldLayoutId id="2147483885" r:id="rId8"/>
    <p:sldLayoutId id="2147483886" r:id="rId9"/>
    <p:sldLayoutId id="2147483887" r:id="rId10"/>
    <p:sldLayoutId id="214748388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13" Type="http://schemas.openxmlformats.org/officeDocument/2006/relationships/image" Target="../media/image11.wmf"/><Relationship Id="rId18" Type="http://schemas.openxmlformats.org/officeDocument/2006/relationships/image" Target="../media/image16.wmf"/><Relationship Id="rId26" Type="http://schemas.openxmlformats.org/officeDocument/2006/relationships/slide" Target="slide10.xml"/><Relationship Id="rId3" Type="http://schemas.openxmlformats.org/officeDocument/2006/relationships/slide" Target="slide15.xml"/><Relationship Id="rId21" Type="http://schemas.openxmlformats.org/officeDocument/2006/relationships/image" Target="../media/image19.wmf"/><Relationship Id="rId34" Type="http://schemas.openxmlformats.org/officeDocument/2006/relationships/slide" Target="slide21.xml"/><Relationship Id="rId7" Type="http://schemas.openxmlformats.org/officeDocument/2006/relationships/image" Target="../media/image5.wmf"/><Relationship Id="rId12" Type="http://schemas.openxmlformats.org/officeDocument/2006/relationships/image" Target="../media/image10.wmf"/><Relationship Id="rId17" Type="http://schemas.openxmlformats.org/officeDocument/2006/relationships/image" Target="../media/image15.wmf"/><Relationship Id="rId25" Type="http://schemas.openxmlformats.org/officeDocument/2006/relationships/slide" Target="slide9.xml"/><Relationship Id="rId33" Type="http://schemas.openxmlformats.org/officeDocument/2006/relationships/slide" Target="slide19.xml"/><Relationship Id="rId2" Type="http://schemas.openxmlformats.org/officeDocument/2006/relationships/image" Target="../media/image3.wmf"/><Relationship Id="rId16" Type="http://schemas.openxmlformats.org/officeDocument/2006/relationships/image" Target="../media/image14.wmf"/><Relationship Id="rId20" Type="http://schemas.openxmlformats.org/officeDocument/2006/relationships/image" Target="../media/image18.wmf"/><Relationship Id="rId29" Type="http://schemas.openxmlformats.org/officeDocument/2006/relationships/slide" Target="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wmf"/><Relationship Id="rId11" Type="http://schemas.openxmlformats.org/officeDocument/2006/relationships/image" Target="../media/image9.wmf"/><Relationship Id="rId24" Type="http://schemas.openxmlformats.org/officeDocument/2006/relationships/slide" Target="slide7.xml"/><Relationship Id="rId32" Type="http://schemas.openxmlformats.org/officeDocument/2006/relationships/slide" Target="slide23.xml"/><Relationship Id="rId5" Type="http://schemas.openxmlformats.org/officeDocument/2006/relationships/slide" Target="slide17.xml"/><Relationship Id="rId15" Type="http://schemas.openxmlformats.org/officeDocument/2006/relationships/image" Target="../media/image13.wmf"/><Relationship Id="rId23" Type="http://schemas.openxmlformats.org/officeDocument/2006/relationships/slide" Target="slide6.xml"/><Relationship Id="rId28" Type="http://schemas.openxmlformats.org/officeDocument/2006/relationships/slide" Target="slide12.xml"/><Relationship Id="rId36" Type="http://schemas.openxmlformats.org/officeDocument/2006/relationships/slide" Target="slide16.xml"/><Relationship Id="rId10" Type="http://schemas.openxmlformats.org/officeDocument/2006/relationships/image" Target="../media/image8.wmf"/><Relationship Id="rId19" Type="http://schemas.openxmlformats.org/officeDocument/2006/relationships/image" Target="../media/image17.wmf"/><Relationship Id="rId31" Type="http://schemas.openxmlformats.org/officeDocument/2006/relationships/slide" Target="slide22.xml"/><Relationship Id="rId4" Type="http://schemas.openxmlformats.org/officeDocument/2006/relationships/slide" Target="slide13.xml"/><Relationship Id="rId9" Type="http://schemas.openxmlformats.org/officeDocument/2006/relationships/image" Target="../media/image7.wmf"/><Relationship Id="rId14" Type="http://schemas.openxmlformats.org/officeDocument/2006/relationships/image" Target="../media/image12.wmf"/><Relationship Id="rId22" Type="http://schemas.openxmlformats.org/officeDocument/2006/relationships/image" Target="../media/image20.wmf"/><Relationship Id="rId27" Type="http://schemas.openxmlformats.org/officeDocument/2006/relationships/slide" Target="slide11.xml"/><Relationship Id="rId30" Type="http://schemas.openxmlformats.org/officeDocument/2006/relationships/slide" Target="slide20.xml"/><Relationship Id="rId35" Type="http://schemas.openxmlformats.org/officeDocument/2006/relationships/slide" Target="slide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5" Type="http://schemas.openxmlformats.org/officeDocument/2006/relationships/image" Target="../media/image21.wmf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wmf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wmf"/><Relationship Id="rId4" Type="http://schemas.openxmlformats.org/officeDocument/2006/relationships/slide" Target="slide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1637573"/>
              </p:ext>
            </p:extLst>
          </p:nvPr>
        </p:nvGraphicFramePr>
        <p:xfrm>
          <a:off x="1647190" y="404664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Melč,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Lenka Rychlá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VY_32_Inovace_Prvouka_2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</a:t>
                      </a: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DUM: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Životní prostředí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2/2013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Obrázek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085184"/>
            <a:ext cx="5407660" cy="1048385"/>
          </a:xfrm>
          <a:prstGeom prst="rect">
            <a:avLst/>
          </a:prstGeom>
          <a:noFill/>
        </p:spPr>
      </p:pic>
      <p:pic>
        <p:nvPicPr>
          <p:cNvPr id="6" name="Obrázek 5" descr="znak školy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302" y="2924944"/>
            <a:ext cx="2629396" cy="1996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78267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539552" y="620688"/>
            <a:ext cx="8183562" cy="1052512"/>
          </a:xfrm>
        </p:spPr>
        <p:txBody>
          <a:bodyPr/>
          <a:lstStyle/>
          <a:p>
            <a:r>
              <a:rPr lang="cs-CZ" b="1" dirty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67544" y="1556792"/>
            <a:ext cx="8183562" cy="4187825"/>
          </a:xfrm>
        </p:spPr>
        <p:txBody>
          <a:bodyPr>
            <a:normAutofit lnSpcReduction="10000"/>
          </a:bodyPr>
          <a:lstStyle/>
          <a:p>
            <a:pPr lvl="0"/>
            <a:r>
              <a:rPr lang="cs-CZ" dirty="0"/>
              <a:t>Vytvořeno v programu </a:t>
            </a:r>
            <a:r>
              <a:rPr lang="cs-CZ" dirty="0" smtClean="0"/>
              <a:t>Microsoft </a:t>
            </a:r>
            <a:r>
              <a:rPr lang="cs-CZ" dirty="0" err="1" smtClean="0"/>
              <a:t>Power</a:t>
            </a:r>
            <a:r>
              <a:rPr lang="cs-CZ" dirty="0" smtClean="0"/>
              <a:t> Point</a:t>
            </a:r>
          </a:p>
          <a:p>
            <a:pPr lvl="0"/>
            <a:r>
              <a:rPr lang="cs-CZ" dirty="0" smtClean="0"/>
              <a:t>Určeno žákům 2. ročníku.</a:t>
            </a:r>
            <a:endParaRPr lang="cs-CZ" dirty="0"/>
          </a:p>
          <a:p>
            <a:pPr lvl="0"/>
            <a:r>
              <a:rPr lang="cs-CZ" dirty="0" smtClean="0"/>
              <a:t>Hra je určena k ověření poznatků o životním prostředí.</a:t>
            </a:r>
            <a:endParaRPr lang="cs-CZ" dirty="0"/>
          </a:p>
          <a:p>
            <a:r>
              <a:rPr lang="cs-CZ" dirty="0" smtClean="0"/>
              <a:t>Po </a:t>
            </a:r>
            <a:r>
              <a:rPr lang="cs-CZ" dirty="0"/>
              <a:t>kliknutí na číslo se zobrazí </a:t>
            </a:r>
            <a:r>
              <a:rPr lang="cs-CZ" dirty="0" smtClean="0"/>
              <a:t>otázka nebo úkol na doplnění. Žák vybere odpověď. </a:t>
            </a:r>
            <a:r>
              <a:rPr lang="cs-CZ" dirty="0"/>
              <a:t>Pomocí symbolů </a:t>
            </a:r>
            <a:r>
              <a:rPr lang="cs-CZ" dirty="0" smtClean="0"/>
              <a:t>se mu zobrazí , zda volil správně. </a:t>
            </a:r>
          </a:p>
          <a:p>
            <a:r>
              <a:rPr lang="cs-CZ" dirty="0"/>
              <a:t>V závěru je test pro žáky.</a:t>
            </a:r>
          </a:p>
          <a:p>
            <a:pPr marL="0" lv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18331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C:\Users\Lenka\AppData\Local\Microsoft\Windows\Temporary Internet Files\Content.IE5\Z6ZF204N\MC90019927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3731" y="2747165"/>
            <a:ext cx="1621973" cy="1509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Ovál 31"/>
          <p:cNvSpPr/>
          <p:nvPr/>
        </p:nvSpPr>
        <p:spPr>
          <a:xfrm>
            <a:off x="4727684" y="3800476"/>
            <a:ext cx="642238" cy="53910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hlinkClick r:id="rId3" action="ppaction://hlinksldjump"/>
              </a:rPr>
              <a:t>10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34" name="Ovál 33"/>
          <p:cNvSpPr/>
          <p:nvPr/>
        </p:nvSpPr>
        <p:spPr>
          <a:xfrm>
            <a:off x="2085567" y="3824999"/>
            <a:ext cx="504056" cy="53910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hlinkClick r:id="rId4" action="ppaction://hlinksldjump"/>
              </a:rPr>
              <a:t>8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7" name="Ovál 46"/>
          <p:cNvSpPr/>
          <p:nvPr/>
        </p:nvSpPr>
        <p:spPr>
          <a:xfrm>
            <a:off x="8295401" y="2522887"/>
            <a:ext cx="642238" cy="53910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hlinkClick r:id="rId5" action="ppaction://hlinksldjump"/>
              </a:rPr>
              <a:t>12</a:t>
            </a:r>
            <a:endParaRPr lang="cs-CZ" sz="2000" b="1" dirty="0">
              <a:solidFill>
                <a:schemeClr val="tx1"/>
              </a:solidFill>
            </a:endParaRPr>
          </a:p>
        </p:txBody>
      </p:sp>
      <p:pic>
        <p:nvPicPr>
          <p:cNvPr id="1027" name="Picture 3" descr="C:\Users\Lenka\AppData\Local\Microsoft\Windows\Temporary Internet Files\Content.IE5\1SWZ40X0\MC90028111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1749" y="2507330"/>
            <a:ext cx="1836345" cy="1350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Lenka\AppData\Local\Microsoft\Windows\Temporary Internet Files\Content.IE5\1SWZ40X0\MC90019927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972" y="2519946"/>
            <a:ext cx="1926446" cy="1344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C:\Users\Lenka\AppData\Local\Microsoft\Windows\Temporary Internet Files\Content.IE5\LPNL0WT5\MC90021534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8803" y="538363"/>
            <a:ext cx="1179968" cy="977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Lenka\AppData\Local\Microsoft\Windows\Temporary Internet Files\Content.IE5\METAATR9\MC900215192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768" y="116632"/>
            <a:ext cx="1314261" cy="1452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3" descr="C:\Users\Lenka\AppData\Local\Microsoft\Windows\Temporary Internet Files\Content.IE5\METAATR9\MC900215659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1148" y="265250"/>
            <a:ext cx="2292036" cy="2501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Lenka\AppData\Local\Microsoft\Windows\Temporary Internet Files\Content.IE5\1SWZ40X0\MC900215331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045" y="2519946"/>
            <a:ext cx="1306717" cy="1247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5" descr="C:\Users\Lenka\AppData\Local\Microsoft\Windows\Temporary Internet Files\Content.IE5\Z6ZF204N\MC900230439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0570" y="332396"/>
            <a:ext cx="1077362" cy="1714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6" descr="C:\Users\Lenka\AppData\Local\Microsoft\Windows\Temporary Internet Files\Content.IE5\1SWZ40X0\MC900349085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278" y="4532710"/>
            <a:ext cx="1313993" cy="1863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Lenka\AppData\Local\Microsoft\Windows\Temporary Internet Files\Content.IE5\LPNL0WT5\MC900326182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8803" y="3081199"/>
            <a:ext cx="1218675" cy="1126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8" descr="C:\Users\Lenka\AppData\Local\Microsoft\Windows\Temporary Internet Files\Content.IE5\METAATR9\MC900297535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3006" y="5255790"/>
            <a:ext cx="1424305" cy="1410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9" descr="C:\Users\Lenka\AppData\Local\Microsoft\Windows\Temporary Internet Files\Content.IE5\Z6ZF204N\MC900343335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5045" y="4783001"/>
            <a:ext cx="1591970" cy="185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C:\Users\Lenka\AppData\Local\Microsoft\Windows\Temporary Internet Files\Content.IE5\1SWZ40X0\MC900332952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852407"/>
            <a:ext cx="1388974" cy="1818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1" descr="C:\Users\Lenka\AppData\Local\Microsoft\Windows\Temporary Internet Files\Content.IE5\LPNL0WT5\MC900437513[1].wmf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859" y="4603721"/>
            <a:ext cx="1356783" cy="1371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2" descr="C:\Users\Lenka\AppData\Local\Microsoft\Windows\Temporary Internet Files\Content.IE5\METAATR9\MC900437511[1].wmf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8625" y="5253482"/>
            <a:ext cx="1353553" cy="1367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3" descr="C:\Users\Lenka\AppData\Local\Microsoft\Windows\Temporary Internet Files\Content.IE5\1SWZ40X0\MC900232523[1].wmf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290" y="265250"/>
            <a:ext cx="1184495" cy="1848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C:\Users\Lenka\AppData\Local\Microsoft\Windows\Temporary Internet Files\Content.IE5\LPNL0WT5\MC900186122[1].wmf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572" y="2461525"/>
            <a:ext cx="1435608" cy="1824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5" descr="C:\Users\Lenka\AppData\Local\Microsoft\Windows\Temporary Internet Files\Content.IE5\1SWZ40X0\MC900438219[1].wmf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572" y="116632"/>
            <a:ext cx="1660525" cy="189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ál 1">
            <a:hlinkClick r:id="rId23" action="ppaction://hlinksldjump"/>
          </p:cNvPr>
          <p:cNvSpPr/>
          <p:nvPr/>
        </p:nvSpPr>
        <p:spPr>
          <a:xfrm>
            <a:off x="238424" y="462705"/>
            <a:ext cx="504056" cy="53910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hlinkClick r:id="rId23" action="ppaction://hlinksldjump"/>
              </a:rPr>
              <a:t>1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0" name="Ovál 39"/>
          <p:cNvSpPr/>
          <p:nvPr/>
        </p:nvSpPr>
        <p:spPr>
          <a:xfrm>
            <a:off x="2366108" y="1601890"/>
            <a:ext cx="504056" cy="53910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hlinkClick r:id="rId24" action="ppaction://hlinksldjump"/>
              </a:rPr>
              <a:t>2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9" name="Ovál 38"/>
          <p:cNvSpPr/>
          <p:nvPr/>
        </p:nvSpPr>
        <p:spPr>
          <a:xfrm>
            <a:off x="4229481" y="116632"/>
            <a:ext cx="504056" cy="53910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hlinkClick r:id="rId25" action="ppaction://hlinksldjump"/>
              </a:rPr>
              <a:t>3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8" name="Ovál 37"/>
          <p:cNvSpPr/>
          <p:nvPr/>
        </p:nvSpPr>
        <p:spPr>
          <a:xfrm>
            <a:off x="5228996" y="1574563"/>
            <a:ext cx="504056" cy="53910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hlinkClick r:id="rId26" action="ppaction://hlinksldjump"/>
              </a:rPr>
              <a:t>4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7" name="Ovál 36"/>
          <p:cNvSpPr/>
          <p:nvPr/>
        </p:nvSpPr>
        <p:spPr>
          <a:xfrm>
            <a:off x="6963177" y="116632"/>
            <a:ext cx="504056" cy="53910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hlinkClick r:id="rId27" action="ppaction://hlinksldjump"/>
              </a:rPr>
              <a:t>5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5" name="Ovál 34"/>
          <p:cNvSpPr/>
          <p:nvPr/>
        </p:nvSpPr>
        <p:spPr>
          <a:xfrm>
            <a:off x="491237" y="3428923"/>
            <a:ext cx="504056" cy="53910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hlinkClick r:id="rId28" action="ppaction://hlinksldjump"/>
              </a:rPr>
              <a:t>7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6" name="Ovál 45"/>
          <p:cNvSpPr/>
          <p:nvPr/>
        </p:nvSpPr>
        <p:spPr>
          <a:xfrm>
            <a:off x="1096376" y="4627060"/>
            <a:ext cx="642238" cy="53910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hlinkClick r:id="rId29" action="ppaction://hlinksldjump"/>
              </a:rPr>
              <a:t>13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44" name="Ovál 43"/>
          <p:cNvSpPr/>
          <p:nvPr/>
        </p:nvSpPr>
        <p:spPr>
          <a:xfrm>
            <a:off x="3858132" y="6082080"/>
            <a:ext cx="642238" cy="53910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hlinkClick r:id="rId30" action="ppaction://hlinksldjump"/>
              </a:rPr>
              <a:t>15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42" name="Ovál 41"/>
          <p:cNvSpPr/>
          <p:nvPr/>
        </p:nvSpPr>
        <p:spPr>
          <a:xfrm>
            <a:off x="6824995" y="6237312"/>
            <a:ext cx="642238" cy="53910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hlinkClick r:id="rId31" action="ppaction://hlinksldjump"/>
              </a:rPr>
              <a:t>17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41" name="Ovál 40"/>
          <p:cNvSpPr/>
          <p:nvPr/>
        </p:nvSpPr>
        <p:spPr>
          <a:xfrm>
            <a:off x="7912065" y="4750464"/>
            <a:ext cx="642238" cy="53910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hlinkClick r:id="rId32" action="ppaction://hlinksldjump"/>
              </a:rPr>
              <a:t>18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45" name="Ovál 44"/>
          <p:cNvSpPr/>
          <p:nvPr/>
        </p:nvSpPr>
        <p:spPr>
          <a:xfrm>
            <a:off x="2479418" y="4537334"/>
            <a:ext cx="642238" cy="53910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hlinkClick r:id="rId33" action="ppaction://hlinksldjump"/>
              </a:rPr>
              <a:t>14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43" name="Ovál 42"/>
          <p:cNvSpPr/>
          <p:nvPr/>
        </p:nvSpPr>
        <p:spPr>
          <a:xfrm>
            <a:off x="5840848" y="4863291"/>
            <a:ext cx="642238" cy="53910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hlinkClick r:id="rId34" action="ppaction://hlinksldjump"/>
              </a:rPr>
              <a:t>16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36" name="Ovál 35"/>
          <p:cNvSpPr/>
          <p:nvPr/>
        </p:nvSpPr>
        <p:spPr>
          <a:xfrm>
            <a:off x="8468122" y="1349159"/>
            <a:ext cx="504056" cy="53910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hlinkClick r:id="rId35" action="ppaction://hlinksldjump"/>
              </a:rPr>
              <a:t>6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48" name="Ovál 47"/>
          <p:cNvSpPr/>
          <p:nvPr/>
        </p:nvSpPr>
        <p:spPr>
          <a:xfrm>
            <a:off x="6161967" y="3746650"/>
            <a:ext cx="642238" cy="53910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  <a:hlinkClick r:id="rId36" action="ppaction://hlinksldjump"/>
              </a:rPr>
              <a:t>11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33" name="Ovál 32"/>
          <p:cNvSpPr/>
          <p:nvPr/>
        </p:nvSpPr>
        <p:spPr>
          <a:xfrm>
            <a:off x="4067943" y="2250394"/>
            <a:ext cx="504056" cy="53910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hlinkClick r:id="rId35" action="ppaction://hlinksldjump"/>
              </a:rPr>
              <a:t>9</a:t>
            </a:r>
            <a:endParaRPr lang="cs-CZ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495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enka\AppData\Local\Microsoft\Windows\Temporary Internet Files\Content.IE5\FV9LY7R9\MC900441896[1].wm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734371"/>
            <a:ext cx="1123949" cy="779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Lenka\AppData\Local\Microsoft\Windows\Temporary Internet Files\Content.IE5\METAATR9\MC900425738[1].wm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124744"/>
            <a:ext cx="4370809" cy="3991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6388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applause.wav"/>
          </p:stSnd>
        </p:sndAc>
      </p:transition>
    </mc:Choice>
    <mc:Fallback xmlns="">
      <p:transition spd="slow" advClick="0">
        <p:sndAc>
          <p:stSnd>
            <p:snd r:embed="rId6" name="applaus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Lenka\AppData\Local\Microsoft\Windows\Temporary Internet Files\Content.IE5\5572ZA8N\MC900428081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980728"/>
            <a:ext cx="5328592" cy="494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Lenka\AppData\Local\Microsoft\Windows\Temporary Internet Files\Content.IE5\FV9LY7R9\MC900441896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5734371"/>
            <a:ext cx="1123949" cy="779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1311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explode.wav"/>
          </p:stSnd>
        </p:sndAc>
      </p:transition>
    </mc:Choice>
    <mc:Fallback xmlns="">
      <p:transition spd="slow" advClick="0">
        <p:sndAc>
          <p:stSnd>
            <p:snd r:embed="rId6" name="explod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5536" y="692696"/>
            <a:ext cx="8280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Modrá nádoba na tříděný odpad je určena pro….</a:t>
            </a:r>
            <a:endParaRPr lang="cs-CZ" sz="3200" dirty="0"/>
          </a:p>
        </p:txBody>
      </p:sp>
      <p:sp>
        <p:nvSpPr>
          <p:cNvPr id="5" name="Ovál 4"/>
          <p:cNvSpPr/>
          <p:nvPr/>
        </p:nvSpPr>
        <p:spPr>
          <a:xfrm>
            <a:off x="971600" y="5092758"/>
            <a:ext cx="3240360" cy="129614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papír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4860032" y="5043292"/>
            <a:ext cx="3240360" cy="129614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sklo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3075" name="Picture 3" descr="C:\Users\Lenka\AppData\Local\Microsoft\Windows\Temporary Internet Files\Content.IE5\1SWZ40X0\MC900438179[1]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836" y="1628800"/>
            <a:ext cx="2880320" cy="3156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3135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5536" y="692696"/>
            <a:ext cx="8280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Žlutá nádoba na tříděný odpad je určena pro….</a:t>
            </a:r>
            <a:endParaRPr lang="cs-CZ" sz="3200" dirty="0"/>
          </a:p>
        </p:txBody>
      </p:sp>
      <p:sp>
        <p:nvSpPr>
          <p:cNvPr id="5" name="Ovál 4"/>
          <p:cNvSpPr/>
          <p:nvPr/>
        </p:nvSpPr>
        <p:spPr>
          <a:xfrm>
            <a:off x="971600" y="5092758"/>
            <a:ext cx="3240360" cy="129614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plasty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4860032" y="5043292"/>
            <a:ext cx="3240360" cy="129614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sklo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4098" name="Picture 2" descr="C:\Users\Lenka\AppData\Local\Microsoft\Windows\Temporary Internet Files\Content.IE5\LPNL0WT5\MC900186122[2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628800"/>
            <a:ext cx="2518004" cy="3199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545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5536" y="692696"/>
            <a:ext cx="8280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Zelená nádoba na tříděný odpad je určena pro….</a:t>
            </a:r>
            <a:endParaRPr lang="cs-CZ" sz="3200" dirty="0"/>
          </a:p>
        </p:txBody>
      </p:sp>
      <p:sp>
        <p:nvSpPr>
          <p:cNvPr id="5" name="Ovál 4"/>
          <p:cNvSpPr/>
          <p:nvPr/>
        </p:nvSpPr>
        <p:spPr>
          <a:xfrm>
            <a:off x="971600" y="5092758"/>
            <a:ext cx="3240360" cy="129614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papír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4860032" y="5043292"/>
            <a:ext cx="3240360" cy="129614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sklo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5124" name="Picture 4" descr="C:\Users\Lenka\AppData\Local\Microsoft\Windows\Temporary Internet Files\Content.IE5\Z6ZF204N\MC900437493[1]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5884" y="1628800"/>
            <a:ext cx="3040224" cy="2945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545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115616" y="692696"/>
            <a:ext cx="74888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Životní prostředí chránit…..</a:t>
            </a:r>
            <a:endParaRPr lang="cs-CZ" sz="3200" dirty="0"/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971600" y="5092758"/>
            <a:ext cx="3240360" cy="129614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nemusíme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4860032" y="5043292"/>
            <a:ext cx="3744416" cy="129614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hlinkClick r:id="rId2" action="ppaction://hlinksldjump"/>
              </a:rPr>
              <a:t>musíme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6146" name="Picture 2" descr="C:\Users\Lenka\AppData\Local\Microsoft\Windows\Temporary Internet Files\Content.IE5\Z6ZF204N\MC90005661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395352"/>
            <a:ext cx="3384376" cy="3302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7989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115616" y="692696"/>
            <a:ext cx="74888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Recyklace je další využití</a:t>
            </a:r>
            <a:endParaRPr lang="cs-CZ" sz="3200" dirty="0"/>
          </a:p>
        </p:txBody>
      </p:sp>
      <p:sp>
        <p:nvSpPr>
          <p:cNvPr id="5" name="Ovál 4"/>
          <p:cNvSpPr/>
          <p:nvPr/>
        </p:nvSpPr>
        <p:spPr>
          <a:xfrm>
            <a:off x="971600" y="5092758"/>
            <a:ext cx="3240360" cy="129614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odpadu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Ovál 5">
            <a:hlinkClick r:id="rId2" action="ppaction://hlinksldjump"/>
          </p:cNvPr>
          <p:cNvSpPr/>
          <p:nvPr/>
        </p:nvSpPr>
        <p:spPr>
          <a:xfrm>
            <a:off x="4865761" y="5043292"/>
            <a:ext cx="3240360" cy="129614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  <a:hlinkClick r:id="rId3" action="ppaction://hlinksldjump"/>
              </a:rPr>
              <a:t>člověka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4176771"/>
            <a:ext cx="1008112" cy="948811"/>
          </a:xfrm>
          <a:prstGeom prst="rect">
            <a:avLst/>
          </a:prstGeom>
        </p:spPr>
      </p:pic>
      <p:pic>
        <p:nvPicPr>
          <p:cNvPr id="7170" name="Picture 2" descr="C:\Users\Lenka\AppData\Local\Microsoft\Windows\Temporary Internet Files\Content.IE5\Z6ZF204N\MC900437579[1].wm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622655"/>
            <a:ext cx="2860091" cy="2562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5600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115616" y="692696"/>
            <a:ext cx="74888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Tento odpad patří do kontejneru s….</a:t>
            </a:r>
            <a:endParaRPr lang="cs-CZ" sz="3200" dirty="0"/>
          </a:p>
        </p:txBody>
      </p:sp>
      <p:sp>
        <p:nvSpPr>
          <p:cNvPr id="5" name="Ovál 4"/>
          <p:cNvSpPr/>
          <p:nvPr/>
        </p:nvSpPr>
        <p:spPr>
          <a:xfrm>
            <a:off x="971600" y="5092758"/>
            <a:ext cx="3240360" cy="129614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papírem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4860032" y="5043292"/>
            <a:ext cx="3240360" cy="129614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plasty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8194" name="Picture 2" descr="C:\Users\Lenka\AppData\Local\Microsoft\Windows\Temporary Internet Files\Content.IE5\METAATR9\MC90003019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916832"/>
            <a:ext cx="2786152" cy="2570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4183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115616" y="692696"/>
            <a:ext cx="74888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Tento odpad patří do kontejneru s….</a:t>
            </a:r>
            <a:endParaRPr lang="cs-CZ" sz="3200" dirty="0"/>
          </a:p>
        </p:txBody>
      </p:sp>
      <p:sp>
        <p:nvSpPr>
          <p:cNvPr id="5" name="Ovál 4"/>
          <p:cNvSpPr/>
          <p:nvPr/>
        </p:nvSpPr>
        <p:spPr>
          <a:xfrm>
            <a:off x="971600" y="5092758"/>
            <a:ext cx="3240360" cy="129614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papírem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4860032" y="5043292"/>
            <a:ext cx="3240360" cy="129614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plasty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9219" name="Picture 3" descr="C:\Users\Lenka\AppData\Local\Microsoft\Windows\Temporary Internet Files\Content.IE5\METAATR9\MP90031385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060848"/>
            <a:ext cx="1923704" cy="247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Lenka\AppData\Local\Microsoft\Windows\Temporary Internet Files\Content.IE5\1SWZ40X0\MP90040902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628800"/>
            <a:ext cx="3068960" cy="3068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8621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Lenka\AppData\Local\Microsoft\Windows\Temporary Internet Files\Content.IE5\Z6ZF204N\MP90040064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451" y="1484784"/>
            <a:ext cx="3096344" cy="3871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115616" y="692696"/>
            <a:ext cx="74888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Tento odpad patří do kontejneru se….</a:t>
            </a:r>
            <a:endParaRPr lang="cs-CZ" sz="3200" dirty="0"/>
          </a:p>
        </p:txBody>
      </p:sp>
      <p:sp>
        <p:nvSpPr>
          <p:cNvPr id="5" name="Ovál 4"/>
          <p:cNvSpPr/>
          <p:nvPr/>
        </p:nvSpPr>
        <p:spPr>
          <a:xfrm>
            <a:off x="971600" y="5092758"/>
            <a:ext cx="3240360" cy="129614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sklem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4860032" y="5043292"/>
            <a:ext cx="3240360" cy="129614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4" action="ppaction://hlinksldjump"/>
              </a:rPr>
              <a:t>plasty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10243" name="Picture 3" descr="C:\Users\Lenka\AppData\Local\Microsoft\Windows\Temporary Internet Files\Content.IE5\METAATR9\MC90035427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7351" y="1772816"/>
            <a:ext cx="2534970" cy="2530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785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39552" y="692696"/>
            <a:ext cx="8064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Skleněné obaly můžeme používat opakovaně. </a:t>
            </a:r>
            <a:endParaRPr lang="cs-CZ" sz="3200" dirty="0"/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971600" y="5092758"/>
            <a:ext cx="3240360" cy="129614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ANO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4860032" y="5043292"/>
            <a:ext cx="3240360" cy="129614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NE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11266" name="Picture 2" descr="C:\Users\Lenka\AppData\Local\Microsoft\Windows\Temporary Internet Files\Content.IE5\Z6ZF204N\MC90021520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628800"/>
            <a:ext cx="2613503" cy="2739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2416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39552" y="692696"/>
            <a:ext cx="8064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Sklo se v přírodě samo……. </a:t>
            </a:r>
            <a:endParaRPr lang="cs-CZ" sz="3200" dirty="0"/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971600" y="5092758"/>
            <a:ext cx="3240360" cy="129614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nerozloží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4860032" y="5043292"/>
            <a:ext cx="3240360" cy="129614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rozloží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12290" name="Picture 2" descr="C:\Users\Lenka\AppData\Local\Microsoft\Windows\Temporary Internet Files\Content.IE5\1SWZ40X0\MC90028075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1392" y="1768241"/>
            <a:ext cx="4301215" cy="2917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180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39552" y="692696"/>
            <a:ext cx="8064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Nápojový karton před vhozením do kontejneru... </a:t>
            </a:r>
            <a:endParaRPr lang="cs-CZ" sz="3200" dirty="0"/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971600" y="5092758"/>
            <a:ext cx="3240360" cy="129614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sešlápneme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4860032" y="5043292"/>
            <a:ext cx="3240360" cy="129614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roztrháme na kousky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13314" name="Picture 2" descr="C:\Users\Lenka\AppData\Local\Microsoft\Windows\Temporary Internet Files\Content.IE5\LPNL0WT5\MC90035140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888245"/>
            <a:ext cx="1875067" cy="3149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180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39552" y="692696"/>
            <a:ext cx="8064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Staré nebo prošlé léky odevzdáme do ….</a:t>
            </a:r>
            <a:endParaRPr lang="cs-CZ" sz="3200" dirty="0"/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971600" y="5092758"/>
            <a:ext cx="3240360" cy="129614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lékárny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4860032" y="5043292"/>
            <a:ext cx="3240360" cy="129614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mlékárny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14339" name="Picture 3" descr="C:\Users\Lenka\AppData\Local\Microsoft\Windows\Temporary Internet Files\Content.IE5\Z6ZF204N\MP900337301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413650"/>
            <a:ext cx="2528680" cy="3544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180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39552" y="692696"/>
            <a:ext cx="8064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Bioodpady se v přírodě…</a:t>
            </a:r>
            <a:endParaRPr lang="cs-CZ" sz="3200" dirty="0"/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971600" y="5092758"/>
            <a:ext cx="3240360" cy="129614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nerozloží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4788024" y="5043292"/>
            <a:ext cx="3240360" cy="129614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rozloží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15362" name="Picture 2" descr="C:\Users\Lenka\AppData\Local\Microsoft\Windows\Temporary Internet Files\Content.IE5\Z6ZF204N\MP90044659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412776"/>
            <a:ext cx="2664296" cy="3430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180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39552" y="692696"/>
            <a:ext cx="8064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Starý papír se pro výrobu papíru</a:t>
            </a:r>
            <a:endParaRPr lang="cs-CZ" sz="3200" dirty="0"/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971600" y="5092758"/>
            <a:ext cx="3240360" cy="129614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využívá jen bílý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5220072" y="5082268"/>
            <a:ext cx="3240360" cy="129614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využívá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16387" name="Picture 3" descr="C:\Users\Lenka\AppData\Local\Microsoft\Windows\Temporary Internet Files\Content.IE5\LPNL0WT5\MC900440428[1]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640445"/>
            <a:ext cx="3278498" cy="345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180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39552" y="692695"/>
            <a:ext cx="8064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Recyklovaný papír se používá k výrobě….. </a:t>
            </a:r>
            <a:endParaRPr lang="cs-CZ" sz="3200" dirty="0"/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971600" y="5092758"/>
            <a:ext cx="3240360" cy="129614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polystyrenu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4860032" y="5043292"/>
            <a:ext cx="3240360" cy="129614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knížek, novin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17411" name="Picture 3" descr="C:\Users\Lenka\AppData\Local\Microsoft\Windows\Temporary Internet Files\Content.IE5\Z6ZF204N\MP90038535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7884" y="1772816"/>
            <a:ext cx="2088232" cy="2923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180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39552" y="692696"/>
            <a:ext cx="8064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Použité sklo před vhozením do kontejneru</a:t>
            </a:r>
            <a:endParaRPr lang="cs-CZ" sz="3200" dirty="0"/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971600" y="5092758"/>
            <a:ext cx="3240360" cy="129614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nerozbíjíme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4860032" y="5043292"/>
            <a:ext cx="3240360" cy="129614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rozbíjíme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18434" name="Picture 2" descr="C:\Users\Lenka\AppData\Local\Microsoft\Windows\Temporary Internet Files\Content.IE5\1SWZ40X0\MC90021519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588" y="1628800"/>
            <a:ext cx="3048824" cy="3244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180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39552" y="692696"/>
            <a:ext cx="8064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Kelímky od jogurtů před vhozením do kontejneru na plasty…. </a:t>
            </a:r>
            <a:endParaRPr lang="cs-CZ" sz="3200" dirty="0"/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971600" y="5092758"/>
            <a:ext cx="3240360" cy="129614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musíme vymýt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4849786" y="5075957"/>
            <a:ext cx="3240360" cy="129614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nemusíme vymýt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19459" name="Picture 3" descr="C:\Users\Lenka\AppData\Local\Microsoft\Windows\Temporary Internet Files\Content.IE5\LPNL0WT5\MC90041190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769914"/>
            <a:ext cx="3686269" cy="3376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180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39552" y="692696"/>
            <a:ext cx="8064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Ředidlo nebo zbylou barvu….. </a:t>
            </a:r>
            <a:endParaRPr lang="cs-CZ" sz="3200" dirty="0"/>
          </a:p>
        </p:txBody>
      </p:sp>
      <p:sp>
        <p:nvSpPr>
          <p:cNvPr id="5" name="Ovál 4">
            <a:hlinkClick r:id="rId2" action="ppaction://hlinksldjump"/>
          </p:cNvPr>
          <p:cNvSpPr/>
          <p:nvPr/>
        </p:nvSpPr>
        <p:spPr>
          <a:xfrm>
            <a:off x="971600" y="4869160"/>
            <a:ext cx="3240360" cy="1519742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  <a:hlinkClick r:id="rId2" action="ppaction://hlinksldjump"/>
              </a:rPr>
              <a:t>odevzdám do sběrného dvora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4860032" y="5043292"/>
            <a:ext cx="3240360" cy="1296144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solidFill>
                  <a:schemeClr val="tx1"/>
                </a:solidFill>
                <a:hlinkClick r:id="rId3" action="ppaction://hlinksldjump"/>
              </a:rPr>
              <a:t>v</a:t>
            </a:r>
            <a:r>
              <a:rPr lang="cs-CZ" sz="3200" dirty="0" smtClean="0">
                <a:solidFill>
                  <a:schemeClr val="tx1"/>
                </a:solidFill>
                <a:hlinkClick r:id="rId3" action="ppaction://hlinksldjump"/>
              </a:rPr>
              <a:t>yliji do kanálu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20482" name="Picture 2" descr="C:\Users\Lenka\AppData\Local\Microsoft\Windows\Temporary Internet Files\Content.IE5\1SWZ40X0\MC900441293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720182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C:\Users\Lenka\AppData\Local\Microsoft\Windows\Temporary Internet Files\Content.IE5\LPNL0WT5\MC900440382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4458" y="2057400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180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9506290"/>
              </p:ext>
            </p:extLst>
          </p:nvPr>
        </p:nvGraphicFramePr>
        <p:xfrm>
          <a:off x="107504" y="61355"/>
          <a:ext cx="2952328" cy="6771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28192"/>
                <a:gridCol w="648072"/>
                <a:gridCol w="57606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Modrá nádoba na odpad je určena pro papír.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Žlutá nádoba na odpad je určena pro sklo.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Životní prostředí musíme chránit.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Skleněné obaly můžeme využívat opakovaně.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Sklo se v přírodě rozloží.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Nápojový karton před vhozením do kontejneru sešlápneme.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Staré, prošlé léky odevzdáme do mlékárny.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Bioodpad se v přírodě rozloží.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Starý papír se pro výrobu papíru využívá jen bílý. 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Recyklovaný papír se používá k výrobě polystyrenu.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Použité sklo před vhozením do kontejneru nerozbíjíme.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80032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Ředidlo nebo zbylou barvu vyliji do kanálu.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Kelímky od jogurtů před vhozením do kontejneru vymyjeme.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2189323"/>
              </p:ext>
            </p:extLst>
          </p:nvPr>
        </p:nvGraphicFramePr>
        <p:xfrm>
          <a:off x="6161080" y="22628"/>
          <a:ext cx="2952328" cy="6771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28192"/>
                <a:gridCol w="648072"/>
                <a:gridCol w="57606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Modrá nádoba na odpad je určena pro papír.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Žlutá nádoba na odpad je určena pro sklo.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Životní prostředí musíme chránit.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Skleněné obaly můžeme využívat opakovaně.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Sklo se v přírodě rozloží.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Nápojový karton před vhozením do kontejneru sešlápneme.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Staré, prošlé léky odevzdáme do mlékárny.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Bioodpad se v přírodě rozloží.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Starý papír se pro výrobu papíru využívá jen bílý. 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Recyklovaný papír se používá k výrobě polystyrenu.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Použité sklo před vhozením do kontejneru nerozbíjíme.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80032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Ředidlo nebo zbylou barvu vyliji do kanálu.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Kelímky od jogurtů před vhozením do kontejneru vymyjeme.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9485944"/>
              </p:ext>
            </p:extLst>
          </p:nvPr>
        </p:nvGraphicFramePr>
        <p:xfrm>
          <a:off x="3131840" y="62618"/>
          <a:ext cx="2952328" cy="6771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28192"/>
                <a:gridCol w="648072"/>
                <a:gridCol w="57606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Modrá nádoba na odpad je určena pro papír.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Žlutá nádoba na odpad je určena pro sklo.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Životní prostředí musíme chránit.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Skleněné obaly můžeme využívat opakovaně.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Sklo se v přírodě rozloží.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Nápojový karton před vhozením do kontejneru sešlápneme.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Staré, prošlé léky odevzdáme do mlékárny.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Bioodpad se v přírodě rozloží.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Starý papír se pro výrobu papíru využívá jen bílý. 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Recyklovaný papír se používá k výrobě polystyrenu.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Použité sklo před vhozením do kontejneru nerozbíjíme.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80032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Ředidlo nebo zbylou barvu vyliji do kanálu.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Kelímky od jogurtů před vhozením do kontejneru vymyjeme.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1893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3736736"/>
              </p:ext>
            </p:extLst>
          </p:nvPr>
        </p:nvGraphicFramePr>
        <p:xfrm>
          <a:off x="1403648" y="-30271"/>
          <a:ext cx="2952328" cy="6771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28192"/>
                <a:gridCol w="648072"/>
                <a:gridCol w="57606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Modrá nádoba na odpad je určena pro papír.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Žlutá nádoba na odpad je určena pro sklo.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Životní prostředí musíme chránit.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Skleněné obaly můžeme využívat opakovaně.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Sklo se v přírodě rozloží.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Nápojový karton před vhozením do kontejneru sešlápneme.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Staré, prošlé léky odevzdáme do mlékárny.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Bioodpad se v přírodě rozloží.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Starý papír se pro výrobu papíru využívá jen bílý. 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Recyklovaný papír se používá k výrobě polystyrenu.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Použité sklo před vhozením do kontejneru nerozbíjíme.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80032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Ředidlo nebo zbylou barvu vyliji do kanálu.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609808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Kelímky od jogurtů před vhozením do kontejneru vymyjeme.</a:t>
                      </a:r>
                      <a:endParaRPr lang="cs-CZ" sz="1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79512" y="147990"/>
            <a:ext cx="8635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2520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639237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CITACE:</a:t>
            </a:r>
          </a:p>
          <a:p>
            <a:r>
              <a:rPr lang="cs-CZ" dirty="0"/>
              <a:t>Kliparty použity z webu Office.com</a:t>
            </a:r>
            <a:r>
              <a:rPr lang="cs-CZ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46659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1189</TotalTime>
  <Words>750</Words>
  <Application>Microsoft Office PowerPoint</Application>
  <PresentationFormat>Předvádění na obrazovce (4:3)</PresentationFormat>
  <Paragraphs>255</Paragraphs>
  <Slides>26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Motiv systému Office</vt:lpstr>
      <vt:lpstr>Prezentace aplikace PowerPoint</vt:lpstr>
      <vt:lpstr>Anotace: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</dc:creator>
  <cp:lastModifiedBy>Lenka</cp:lastModifiedBy>
  <cp:revision>112</cp:revision>
  <dcterms:created xsi:type="dcterms:W3CDTF">2012-03-09T21:22:25Z</dcterms:created>
  <dcterms:modified xsi:type="dcterms:W3CDTF">2013-02-20T18:52:42Z</dcterms:modified>
</cp:coreProperties>
</file>