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notesMasterIdLst>
    <p:notesMasterId r:id="rId10"/>
  </p:notesMasterIdLst>
  <p:handoutMasterIdLst>
    <p:handoutMasterId r:id="rId11"/>
  </p:handoutMasterIdLst>
  <p:sldIdLst>
    <p:sldId id="272" r:id="rId2"/>
    <p:sldId id="273" r:id="rId3"/>
    <p:sldId id="268" r:id="rId4"/>
    <p:sldId id="269" r:id="rId5"/>
    <p:sldId id="270" r:id="rId6"/>
    <p:sldId id="271" r:id="rId7"/>
    <p:sldId id="263" r:id="rId8"/>
    <p:sldId id="258" r:id="rId9"/>
  </p:sldIdLst>
  <p:sldSz cx="9144000" cy="6858000" type="screen4x3"/>
  <p:notesSz cx="9723438" cy="6858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CC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F5AB1C69-6EDB-4FF4-983F-18BD219EF322}" styleName="Střední styl 2 – zvýraznění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93296810-A885-4BE3-A3E7-6D5BEEA58F35}" styleName="Střední styl 2 – zvýraznění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68D230F3-CF80-4859-8CE7-A43EE81993B5}" styleName="Světlý styl 1 – zvýraznění 6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6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6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89789" autoAdjust="0"/>
  </p:normalViewPr>
  <p:slideViewPr>
    <p:cSldViewPr>
      <p:cViewPr>
        <p:scale>
          <a:sx n="74" d="100"/>
          <a:sy n="74" d="100"/>
        </p:scale>
        <p:origin x="-1224" y="-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handoutMaster" Target="handoutMasters/handout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5507698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DABF56E-5851-4BFE-87B0-E902D78DE3BC}" type="datetimeFigureOut">
              <a:rPr lang="cs-CZ" smtClean="0"/>
              <a:pPr/>
              <a:t>11.12.2011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5507698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6F6C89A-844A-4C7B-B6F0-967C91740B6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46906677"/>
      </p:ext>
    </p:extLst>
  </p:cSld>
  <p:clrMap bg1="lt1" tx1="dk1" bg2="lt2" tx2="dk2" accent1="accent1" accent2="accent2" accent3="accent3" accent4="accent4" accent5="accent5" accent6="accent6" hlink="hlink" folHlink="folHlink"/>
  <p:hf sldNum="0" hd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5507698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0F4B3C5-9FB4-403B-ACC2-89905E69562F}" type="datetimeFigureOut">
              <a:rPr lang="cs-CZ" smtClean="0"/>
              <a:pPr/>
              <a:t>11.12.2011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3148013" y="514350"/>
            <a:ext cx="3427412" cy="257175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972344" y="3257550"/>
            <a:ext cx="777875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5507698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7BF46F9-9F01-48D2-845F-98181578336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0220804"/>
      </p:ext>
    </p:extLst>
  </p:cSld>
  <p:clrMap bg1="lt1" tx1="dk1" bg2="lt2" tx2="dk2" accent1="accent1" accent2="accent2" accent3="accent3" accent4="accent4" accent5="accent5" accent6="accent6" hlink="hlink" folHlink="folHlink"/>
  <p:hf sldNum="0" hd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148013" y="514350"/>
            <a:ext cx="3427412" cy="25717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 smtClean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>
              <a:solidFill>
                <a:prstClr val="black"/>
              </a:solidFill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148013" y="514350"/>
            <a:ext cx="3427412" cy="25717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215276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6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EB1F06-C000-440E-9C99-2CA2E5315374}" type="datetime1">
              <a:rPr lang="cs-CZ" smtClean="0"/>
              <a:pPr/>
              <a:t>11.12.2011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8177469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3B8C61-CA0A-4EE0-B796-6BA3E31D3DED}" type="datetime1">
              <a:rPr lang="cs-CZ" smtClean="0"/>
              <a:pPr/>
              <a:t>11.12.2011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588192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4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3C6299-46CF-4544-B57E-18DA917B92F1}" type="datetime1">
              <a:rPr lang="cs-CZ" smtClean="0"/>
              <a:pPr/>
              <a:t>11.12.2011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5500588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F79F0E-D906-4840-90E9-292085347511}" type="datetime1">
              <a:rPr lang="cs-CZ" smtClean="0"/>
              <a:pPr/>
              <a:t>11.12.2011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0164917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1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1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6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6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23110F-5EAD-4F9B-8723-859CAE075D97}" type="datetime1">
              <a:rPr lang="cs-CZ" smtClean="0"/>
              <a:pPr/>
              <a:t>11.12.2011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3772626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F6D48E-F013-4915-B344-401A5EE12E76}" type="datetime1">
              <a:rPr lang="cs-CZ" smtClean="0"/>
              <a:pPr/>
              <a:t>11.12.2011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0971440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6639FB-2B08-4423-89EE-465712EA19DC}" type="datetime1">
              <a:rPr lang="cs-CZ" smtClean="0"/>
              <a:pPr/>
              <a:t>11.12.2011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1361357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1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1"/>
            <a:ext cx="5111751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1" y="1435101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C4FD4F-AB44-4828-B20D-BAB465DA3449}" type="datetime1">
              <a:rPr lang="cs-CZ" smtClean="0"/>
              <a:pPr/>
              <a:t>11.12.2011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9121549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1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9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D9042E-BCED-4971-ACD0-B31A49841266}" type="datetime1">
              <a:rPr lang="cs-CZ" smtClean="0"/>
              <a:pPr/>
              <a:t>11.12.2011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027507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93E70E-5C07-4550-B469-BE72EA1D84B9}" type="datetime1">
              <a:rPr lang="cs-CZ" smtClean="0"/>
              <a:pPr/>
              <a:t>11.12.2011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6931225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4B1C4C-C5F2-4E2D-BA89-EB5F1B132F8B}" type="datetime1">
              <a:rPr lang="cs-CZ" smtClean="0"/>
              <a:pPr/>
              <a:t>11.12.2011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7410779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1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341E0A-7DF9-4AC3-970D-C5BA6ED94BE1}" type="datetime1">
              <a:rPr lang="cs-CZ" smtClean="0"/>
              <a:pPr/>
              <a:t>11.12.2011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1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1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0223618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VY_32_INOVACE_08_Pov&#283;st%20o%20zalo&#382;en&#237;%20m&#283;sta.pptx" TargetMode="Externa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VY_32_INOVACE_08_Pov&#283;st%20o%20zalo&#382;en&#237;%20m&#283;sta.pptx" TargetMode="Externa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0" y="1700808"/>
            <a:ext cx="9144000" cy="4320480"/>
          </a:xfrm>
        </p:spPr>
        <p:txBody>
          <a:bodyPr>
            <a:normAutofit lnSpcReduction="10000"/>
          </a:bodyPr>
          <a:lstStyle/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Člověk a jeho svět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Člověk a jeho svět</a:t>
            </a:r>
          </a:p>
          <a:p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Moje vlast, moje bydliště</a:t>
            </a:r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Pověst o založení města Českého </a:t>
            </a:r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Krumlova</a:t>
            </a:r>
          </a:p>
          <a:p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VY_32_INOVACE_08</a:t>
            </a:r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Sada 9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Základní škola T. G. Masaryka, Český Krumlov, T. G. Masaryka 213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Vypracovala: </a:t>
            </a:r>
            <a:r>
              <a:rPr lang="cs-CZ" sz="1500" dirty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M</a:t>
            </a:r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gr. Zlatuše Petříková, 08 - 2011</a:t>
            </a:r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3075" name="Picture 3" descr="F:\Šablony 2010\TVORBA MATERIÁLŮ\vzorové hodiny\opvk_hor_zakladni_logolink_bar_cz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868488" y="332656"/>
            <a:ext cx="5407025" cy="1046163"/>
          </a:xfrm>
          <a:prstGeom prst="rect">
            <a:avLst/>
          </a:prstGeom>
          <a:noFill/>
        </p:spPr>
      </p:pic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Moderní škola 2011, CZ.1.07/1.4.00/21.1692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942435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Moderní škola 2011, CZ.1.07/1.4.00/21.1692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683568" y="1052736"/>
            <a:ext cx="7128792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500" dirty="0">
                <a:solidFill>
                  <a:prstClr val="black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Anotace:</a:t>
            </a:r>
          </a:p>
          <a:p>
            <a:r>
              <a:rPr lang="cs-CZ" sz="1500" dirty="0" smtClean="0">
                <a:solidFill>
                  <a:prstClr val="black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Předmět: Já a svět</a:t>
            </a:r>
            <a:endParaRPr lang="cs-CZ" sz="1500" dirty="0">
              <a:solidFill>
                <a:prstClr val="black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>
                <a:solidFill>
                  <a:prstClr val="black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Ročník: </a:t>
            </a:r>
            <a:r>
              <a:rPr lang="cs-CZ" sz="1500" dirty="0" smtClean="0">
                <a:solidFill>
                  <a:prstClr val="black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3.</a:t>
            </a:r>
            <a:endParaRPr lang="cs-CZ" sz="1500" dirty="0">
              <a:solidFill>
                <a:prstClr val="black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>
                <a:solidFill>
                  <a:prstClr val="black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Využití materiálu: </a:t>
            </a:r>
            <a:r>
              <a:rPr lang="cs-CZ" sz="1500" dirty="0" smtClean="0">
                <a:solidFill>
                  <a:prstClr val="black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vlastenectví, podnět k četbě pověstí</a:t>
            </a:r>
          </a:p>
          <a:p>
            <a:r>
              <a:rPr lang="cs-CZ" sz="1500" dirty="0" smtClean="0">
                <a:solidFill>
                  <a:prstClr val="black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Forma </a:t>
            </a:r>
            <a:r>
              <a:rPr lang="cs-CZ" sz="1500" dirty="0">
                <a:solidFill>
                  <a:prstClr val="black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výuky</a:t>
            </a:r>
            <a:r>
              <a:rPr lang="cs-CZ" sz="1500" dirty="0" smtClean="0">
                <a:solidFill>
                  <a:prstClr val="black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: </a:t>
            </a:r>
            <a:r>
              <a:rPr lang="cs-CZ" sz="1500" dirty="0" smtClean="0">
                <a:solidFill>
                  <a:prstClr val="black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Prezentace v </a:t>
            </a:r>
            <a:r>
              <a:rPr lang="cs-CZ" sz="1500" dirty="0" smtClean="0">
                <a:solidFill>
                  <a:prstClr val="black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P</a:t>
            </a:r>
            <a:r>
              <a:rPr lang="cs-CZ" sz="1500" dirty="0" smtClean="0">
                <a:solidFill>
                  <a:prstClr val="black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owerPointu s výkladem </a:t>
            </a:r>
            <a:r>
              <a:rPr lang="cs-CZ" sz="1500" dirty="0" smtClean="0">
                <a:solidFill>
                  <a:prstClr val="black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učitele</a:t>
            </a:r>
            <a:endParaRPr lang="cs-CZ" sz="1500" dirty="0">
              <a:solidFill>
                <a:prstClr val="black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>
                <a:solidFill>
                  <a:prstClr val="black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Pomůcky: počítač, dataprojektor</a:t>
            </a:r>
          </a:p>
        </p:txBody>
      </p:sp>
      <p:pic>
        <p:nvPicPr>
          <p:cNvPr id="6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val="27363431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Moderní škola 2011, CZ.1.07/1.4.00/21.1692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899592" y="908720"/>
            <a:ext cx="7632848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5400" dirty="0" smtClean="0">
                <a:solidFill>
                  <a:srgbClr val="FF0000"/>
                </a:solidFill>
              </a:rPr>
              <a:t>Pověst o založení </a:t>
            </a:r>
          </a:p>
          <a:p>
            <a:pPr algn="ctr"/>
            <a:r>
              <a:rPr lang="cs-CZ" sz="5400" dirty="0" smtClean="0">
                <a:solidFill>
                  <a:srgbClr val="FF0000"/>
                </a:solidFill>
              </a:rPr>
              <a:t>Českého </a:t>
            </a:r>
            <a:r>
              <a:rPr lang="cs-CZ" sz="5400" dirty="0">
                <a:solidFill>
                  <a:srgbClr val="FF0000"/>
                </a:solidFill>
              </a:rPr>
              <a:t>K</a:t>
            </a:r>
            <a:r>
              <a:rPr lang="cs-CZ" sz="5400" dirty="0" smtClean="0">
                <a:solidFill>
                  <a:srgbClr val="FF0000"/>
                </a:solidFill>
              </a:rPr>
              <a:t>rumlova.</a:t>
            </a:r>
            <a:endParaRPr lang="cs-CZ" sz="5400" dirty="0">
              <a:solidFill>
                <a:srgbClr val="FF0000"/>
              </a:solidFill>
            </a:endParaRPr>
          </a:p>
        </p:txBody>
      </p:sp>
      <p:pic>
        <p:nvPicPr>
          <p:cNvPr id="6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28" name="Picture 4" descr="C:\Users\oem\AppData\Local\Microsoft\Windows\Temporary Internet Files\Content.IE5\M6EVS6JC\MC900434842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5896" y="3438999"/>
            <a:ext cx="2285714" cy="22857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198198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C:\Users\oem\AppData\Local\Microsoft\Windows\Temporary Internet Files\Content.IE5\M6EVS6JC\MC900434842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3058055">
            <a:off x="3889448" y="3754561"/>
            <a:ext cx="2664296" cy="26642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Moderní škola 2011, CZ.1.07/1.4.00/21.1692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683568" y="996424"/>
            <a:ext cx="7992888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3200" dirty="0">
                <a:solidFill>
                  <a:prstClr val="black"/>
                </a:solidFill>
              </a:rPr>
              <a:t>Na krumlovské skále měla v dávných dobách sídlo tlupa loupežníků, kteří ze zálohy přepadali pocestné i vozy se zbožím. Lapkové dbali, aby jejich zlé skutky neměly </a:t>
            </a:r>
            <a:r>
              <a:rPr lang="cs-CZ" sz="3200" dirty="0" smtClean="0">
                <a:solidFill>
                  <a:prstClr val="black"/>
                </a:solidFill>
              </a:rPr>
              <a:t>svědka </a:t>
            </a:r>
            <a:r>
              <a:rPr lang="cs-CZ" sz="3200" dirty="0">
                <a:solidFill>
                  <a:prstClr val="black"/>
                </a:solidFill>
              </a:rPr>
              <a:t>a všechny přepadené bez milosti pobíjeli. </a:t>
            </a:r>
            <a:endParaRPr lang="cs-CZ" sz="3200" dirty="0" smtClean="0">
              <a:solidFill>
                <a:prstClr val="black"/>
              </a:solidFill>
            </a:endParaRPr>
          </a:p>
          <a:p>
            <a:pPr algn="ctr"/>
            <a:r>
              <a:rPr lang="cs-CZ" sz="3200" dirty="0" smtClean="0">
                <a:solidFill>
                  <a:prstClr val="black"/>
                </a:solidFill>
              </a:rPr>
              <a:t>Lidé se tudy báli jezdit a prosili pana Vítka, aby je ochránil.</a:t>
            </a:r>
            <a:endParaRPr lang="cs-CZ" sz="3200" dirty="0">
              <a:solidFill>
                <a:prstClr val="black"/>
              </a:solidFill>
            </a:endParaRPr>
          </a:p>
        </p:txBody>
      </p:sp>
      <p:pic>
        <p:nvPicPr>
          <p:cNvPr id="4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val="32871445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Moderní škola 2011, CZ.1.07/1.4.00/21.1692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467544" y="874971"/>
            <a:ext cx="8064895" cy="255454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3200" dirty="0">
                <a:solidFill>
                  <a:prstClr val="black"/>
                </a:solidFill>
              </a:rPr>
              <a:t>Aby už nikdy nemohlo být místo útočištěm loupežníků, přikázal vystavět zde pevný hrad na ochranu okolí. Kolem hradu se brzy rozrostlo </a:t>
            </a:r>
            <a:r>
              <a:rPr lang="cs-CZ" sz="3200" dirty="0" smtClean="0">
                <a:solidFill>
                  <a:prstClr val="black"/>
                </a:solidFill>
              </a:rPr>
              <a:t>město. Jednu z prvních ulic prý nazvali podle lotrů – Latrán.</a:t>
            </a:r>
            <a:endParaRPr lang="cs-CZ" sz="3200" dirty="0">
              <a:solidFill>
                <a:prstClr val="black"/>
              </a:solidFill>
            </a:endParaRPr>
          </a:p>
        </p:txBody>
      </p:sp>
      <p:pic>
        <p:nvPicPr>
          <p:cNvPr id="4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050" name="Picture 2" descr="C:\Users\oem\AppData\Local\Microsoft\Windows\Temporary Internet Files\Content.IE5\M6EVS6JC\MC900434842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3808" y="3861048"/>
            <a:ext cx="2285714" cy="22857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169099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Moderní škola 2011, CZ.1.07/1.4.00/21.1692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3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4" name="TextovéPole 3"/>
          <p:cNvSpPr txBox="1"/>
          <p:nvPr/>
        </p:nvSpPr>
        <p:spPr>
          <a:xfrm>
            <a:off x="323529" y="836712"/>
            <a:ext cx="4608511" cy="3108543"/>
          </a:xfrm>
          <a:prstGeom prst="rect">
            <a:avLst/>
          </a:prstGeom>
          <a:solidFill>
            <a:srgbClr val="FFFF66"/>
          </a:solidFill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>
                <a:solidFill>
                  <a:prstClr val="black"/>
                </a:solidFill>
              </a:rPr>
              <a:t>Hrad byl vystavěný na křivé louce, které se v cizím jazyce říkalo</a:t>
            </a:r>
            <a:r>
              <a:rPr lang="cs-CZ" sz="2800" dirty="0">
                <a:solidFill>
                  <a:prstClr val="black"/>
                </a:solidFill>
              </a:rPr>
              <a:t> </a:t>
            </a:r>
            <a:r>
              <a:rPr lang="cs-CZ" sz="2800" dirty="0" err="1" smtClean="0">
                <a:solidFill>
                  <a:prstClr val="black"/>
                </a:solidFill>
              </a:rPr>
              <a:t>Krumme</a:t>
            </a:r>
            <a:r>
              <a:rPr lang="cs-CZ" sz="2800" dirty="0" smtClean="0">
                <a:solidFill>
                  <a:prstClr val="black"/>
                </a:solidFill>
              </a:rPr>
              <a:t> </a:t>
            </a:r>
            <a:r>
              <a:rPr lang="cs-CZ" sz="2800" dirty="0" err="1" smtClean="0">
                <a:solidFill>
                  <a:prstClr val="black"/>
                </a:solidFill>
              </a:rPr>
              <a:t>Aue</a:t>
            </a:r>
            <a:r>
              <a:rPr lang="cs-CZ" sz="2800" dirty="0" smtClean="0">
                <a:solidFill>
                  <a:prstClr val="black"/>
                </a:solidFill>
              </a:rPr>
              <a:t>, latinsky </a:t>
            </a:r>
            <a:r>
              <a:rPr lang="cs-CZ" sz="2800" dirty="0" err="1" smtClean="0">
                <a:solidFill>
                  <a:prstClr val="black"/>
                </a:solidFill>
              </a:rPr>
              <a:t>Crumlovia</a:t>
            </a:r>
            <a:r>
              <a:rPr lang="cs-CZ" sz="2800" dirty="0" smtClean="0">
                <a:solidFill>
                  <a:prstClr val="black"/>
                </a:solidFill>
              </a:rPr>
              <a:t>.</a:t>
            </a:r>
          </a:p>
          <a:p>
            <a:pPr algn="ctr"/>
            <a:r>
              <a:rPr lang="cs-CZ" sz="2800" dirty="0" smtClean="0">
                <a:solidFill>
                  <a:prstClr val="black"/>
                </a:solidFill>
              </a:rPr>
              <a:t>První písemnou zmínku máme z roku 1253, kde se nazývá </a:t>
            </a:r>
            <a:r>
              <a:rPr lang="cs-CZ" sz="2800" dirty="0" err="1" smtClean="0">
                <a:solidFill>
                  <a:prstClr val="black"/>
                </a:solidFill>
              </a:rPr>
              <a:t>Chrumbenowe</a:t>
            </a:r>
            <a:r>
              <a:rPr lang="cs-CZ" sz="2800" dirty="0" smtClean="0">
                <a:solidFill>
                  <a:prstClr val="black"/>
                </a:solidFill>
              </a:rPr>
              <a:t>.</a:t>
            </a:r>
            <a:endParaRPr lang="cs-CZ" sz="2800" dirty="0">
              <a:solidFill>
                <a:prstClr val="black"/>
              </a:solidFill>
            </a:endParaRPr>
          </a:p>
        </p:txBody>
      </p:sp>
      <p:pic>
        <p:nvPicPr>
          <p:cNvPr id="2050" name="Picture 2" descr="C:\Users\oem\Desktop\foto šablony\ČK-šablony\IMG_2789.JPG">
            <a:hlinkClick r:id="rId3" action="ppaction://hlinkpres?slideindex=1&amp;slidetitle=" tooltip="web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836713"/>
            <a:ext cx="3196550" cy="43204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304128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Moderní škola 2011, CZ.1.07/1.4.00/21.1692</a:t>
            </a:r>
            <a:endParaRPr lang="cs-CZ" dirty="0"/>
          </a:p>
        </p:txBody>
      </p:sp>
      <p:pic>
        <p:nvPicPr>
          <p:cNvPr id="5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26" name="Picture 2" descr="C:\Users\oem\Desktop\foto šablony\ČK-šablony\IMG_2787.JPG">
            <a:hlinkClick r:id="rId3" action="ppaction://hlinkpres?slideindex=1&amp;slidetitle=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7" y="132465"/>
            <a:ext cx="7929331" cy="5672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634277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0" y="274638"/>
            <a:ext cx="8229600" cy="1143000"/>
          </a:xfrm>
        </p:spPr>
        <p:txBody>
          <a:bodyPr>
            <a:normAutofit/>
          </a:bodyPr>
          <a:lstStyle/>
          <a:p>
            <a:pPr algn="l"/>
            <a:r>
              <a:rPr lang="cs-CZ" sz="1000" dirty="0" smtClean="0"/>
              <a:t/>
            </a:r>
            <a:br>
              <a:rPr lang="cs-CZ" sz="1000" dirty="0" smtClean="0"/>
            </a:br>
            <a:endParaRPr lang="cs-CZ" sz="1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83568" y="548681"/>
            <a:ext cx="7848872" cy="7848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Citace:</a:t>
            </a:r>
          </a:p>
          <a:p>
            <a:r>
              <a:rPr lang="cs-CZ" sz="1500" dirty="0">
                <a:latin typeface="Tahoma" pitchFamily="34" charset="0"/>
                <a:cs typeface="Tahoma" pitchFamily="34" charset="0"/>
              </a:rPr>
              <a:t>http://office.microsoft.com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Foto: archiv autora</a:t>
            </a:r>
            <a:endParaRPr lang="cs-CZ" sz="15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pic>
        <p:nvPicPr>
          <p:cNvPr id="9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val="6347667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458</TotalTime>
  <Words>257</Words>
  <Application>Microsoft Office PowerPoint</Application>
  <PresentationFormat>Předvádění na obrazovce (4:3)</PresentationFormat>
  <Paragraphs>41</Paragraphs>
  <Slides>8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 </vt:lpstr>
    </vt:vector>
  </TitlesOfParts>
  <Company>Základní škola TGM Český Krumlov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vytvořit prezentaci v powerpointu zaměřenou na lesní zvířata celkový počet snímků je 3 nastavte na každý snímek přechod každý snímek bude obsahovat  jeden obrázek, který si vezmete ze</dc:title>
  <dc:creator>UT-15</dc:creator>
  <cp:lastModifiedBy>oem</cp:lastModifiedBy>
  <cp:revision>58</cp:revision>
  <dcterms:created xsi:type="dcterms:W3CDTF">2011-05-26T14:17:08Z</dcterms:created>
  <dcterms:modified xsi:type="dcterms:W3CDTF">2011-12-11T17:09:09Z</dcterms:modified>
</cp:coreProperties>
</file>