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8"/>
  </p:notesMasterIdLst>
  <p:sldIdLst>
    <p:sldId id="256" r:id="rId2"/>
    <p:sldId id="271" r:id="rId3"/>
    <p:sldId id="263" r:id="rId4"/>
    <p:sldId id="272" r:id="rId5"/>
    <p:sldId id="273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114" d="100"/>
          <a:sy n="114" d="100"/>
        </p:scale>
        <p:origin x="780" y="15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F93D7F6-3ED9-41C7-A3E9-5EAFB7BE053E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458F0A3-FA9B-4285-981F-9EA15AB609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46962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458F0A3-FA9B-4285-981F-9EA15AB609E3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204EB4D-D216-44C0-A5D7-9537C3762503}" type="datetime1">
              <a:rPr lang="cs-CZ" smtClean="0"/>
              <a:pPr>
                <a:defRPr/>
              </a:pPr>
              <a:t>21.5.2013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07CC36-97A2-463D-B77D-441A6C9DC8C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3A6ADCD-805F-41D8-BD36-DA9766822890}" type="datetime1">
              <a:rPr lang="cs-CZ" smtClean="0"/>
              <a:pPr>
                <a:defRPr/>
              </a:pPr>
              <a:t>21.5.2013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2EB10F-82AA-468E-A928-43E0E4689CD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597A17-3F8B-4B8C-BD3E-72FA5197D22B}" type="datetime1">
              <a:rPr lang="cs-CZ" smtClean="0"/>
              <a:pPr>
                <a:defRPr/>
              </a:pPr>
              <a:t>21.5.2013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3729D0-7AC2-4163-8F9D-99028A9A979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E9F795B-F42D-4711-A19B-0B94E8E82B60}" type="datetime1">
              <a:rPr lang="cs-CZ" smtClean="0"/>
              <a:pPr>
                <a:defRPr/>
              </a:pPr>
              <a:t>21.5.2013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D59750-0BB8-4F81-8675-DDFAEFC0541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1E8B8F8-B8DE-40E5-BC71-44B74F5F948F}" type="datetime1">
              <a:rPr lang="cs-CZ" smtClean="0"/>
              <a:pPr>
                <a:defRPr/>
              </a:pPr>
              <a:t>21.5.2013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F37BCD-65D0-4AD1-B9D7-990632F3D9E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09AB6A3-33BF-41EC-8BBB-97D2C7BCA984}" type="datetime1">
              <a:rPr lang="cs-CZ" smtClean="0"/>
              <a:pPr>
                <a:defRPr/>
              </a:pPr>
              <a:t>21.5.2013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801CC9-CF60-4D7E-85DA-B58DA4DFB5D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2C57EB5-8E9A-473D-8566-C087E2326EA0}" type="datetime1">
              <a:rPr lang="cs-CZ" smtClean="0"/>
              <a:pPr>
                <a:defRPr/>
              </a:pPr>
              <a:t>21.5.2013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8C092B-9763-482A-BDBB-B839C77621D0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D5FF6C7-00E0-4886-A103-E5A656E6C2E3}" type="datetime1">
              <a:rPr lang="cs-CZ" smtClean="0"/>
              <a:pPr>
                <a:defRPr/>
              </a:pPr>
              <a:t>21.5.2013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3FD347-65DD-4779-AEDA-D06364AC4BE3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A41A306-51AE-467B-8D43-D8DCF9196519}" type="datetime1">
              <a:rPr lang="cs-CZ" smtClean="0"/>
              <a:pPr>
                <a:defRPr/>
              </a:pPr>
              <a:t>21.5.2013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8E2BFC2-6B06-4CEE-B599-E837330D96FD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1A89CF8-7028-426B-80D7-E45AF37EB9DA}" type="datetime1">
              <a:rPr lang="cs-CZ" smtClean="0"/>
              <a:pPr>
                <a:defRPr/>
              </a:pPr>
              <a:t>21.5.2013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DFF8A87-7C12-46C3-A1AA-08BA82725D8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BB56C76-756C-4D5E-8B76-43E6498DD237}" type="datetime1">
              <a:rPr lang="cs-CZ" smtClean="0"/>
              <a:pPr>
                <a:defRPr/>
              </a:pPr>
              <a:t>21.5.2013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4D5DC19-292C-4812-B75D-A09E5FBE13E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C045E06B-4182-4701-A546-8ABC964142C4}" type="datetime1">
              <a:rPr lang="cs-CZ" smtClean="0"/>
              <a:pPr>
                <a:defRPr/>
              </a:pPr>
              <a:t>21.5.2013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075CE6A-C56D-4A46-83E8-F7C8AD6D9B0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e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emf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ČESKÝ JAZYK – ČTENÍ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Svět kolem nás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VY_12_INOVACE 2_04 </a:t>
            </a:r>
            <a:br>
              <a:rPr lang="cs-CZ" sz="3200" b="1" dirty="0" smtClean="0">
                <a:latin typeface="+mn-lt"/>
              </a:rPr>
            </a:b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endParaRPr lang="cs-CZ" dirty="0" smtClean="0">
              <a:latin typeface="+mn-lt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0306836"/>
              </p:ext>
            </p:extLst>
          </p:nvPr>
        </p:nvGraphicFramePr>
        <p:xfrm>
          <a:off x="1476375" y="1428736"/>
          <a:ext cx="6144344" cy="4206240"/>
        </p:xfrm>
        <a:graphic>
          <a:graphicData uri="http://schemas.openxmlformats.org/drawingml/2006/table">
            <a:tbl>
              <a:tblPr firstRow="1" bandRow="1"/>
              <a:tblGrid>
                <a:gridCol w="3072172"/>
                <a:gridCol w="3072172"/>
              </a:tblGrid>
              <a:tr h="35466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NÁZEV</a:t>
                      </a:r>
                      <a:r>
                        <a:rPr lang="cs-CZ" baseline="0" dirty="0" smtClean="0"/>
                        <a:t>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Hranice</a:t>
                      </a:r>
                      <a:r>
                        <a:rPr lang="cs-CZ" baseline="0" dirty="0" smtClean="0"/>
                        <a:t> státu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/>
                    </a:solidFill>
                  </a:tcPr>
                </a:tc>
              </a:tr>
              <a:tr h="314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Marie Matoušová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</a:tr>
              <a:tr h="5423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STRUČNÁ ANOTACE (</a:t>
                      </a:r>
                      <a:r>
                        <a:rPr lang="cs-CZ" sz="1400" dirty="0" smtClean="0"/>
                        <a:t>OBSAH, DATUM PILOTÁŽE</a:t>
                      </a:r>
                      <a:r>
                        <a:rPr lang="cs-CZ" dirty="0" smtClean="0"/>
                        <a:t>):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Práce s textem</a:t>
                      </a:r>
                    </a:p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</a:tr>
              <a:tr h="5423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VZDĚLÁVACÍ PŘEDMĚT (</a:t>
                      </a:r>
                      <a:r>
                        <a:rPr lang="cs-CZ" sz="1400" dirty="0" smtClean="0"/>
                        <a:t>VE KTERÉM BYL MATERIÁL ODUČEN</a:t>
                      </a:r>
                      <a:r>
                        <a:rPr lang="cs-CZ" dirty="0" smtClean="0"/>
                        <a:t>):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mtClean="0"/>
                        <a:t>Čtení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</a:tr>
              <a:tr h="5423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OČEKÁVANÝ VÝSTUP</a:t>
                      </a:r>
                      <a:r>
                        <a:rPr lang="cs-CZ" baseline="0" dirty="0" smtClean="0"/>
                        <a:t> (</a:t>
                      </a:r>
                      <a:r>
                        <a:rPr lang="cs-CZ" sz="1400" baseline="0" dirty="0" smtClean="0"/>
                        <a:t>INOVACE</a:t>
                      </a:r>
                      <a:r>
                        <a:rPr lang="cs-CZ" baseline="0" dirty="0" smtClean="0"/>
                        <a:t>):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Porozumění textu, práce s textem, doplnění</a:t>
                      </a:r>
                      <a:r>
                        <a:rPr lang="cs-CZ" baseline="0" dirty="0" smtClean="0"/>
                        <a:t> PL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</a:tr>
              <a:tr h="314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VĚKOVÁ SKUPINA:</a:t>
                      </a:r>
                    </a:p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5</a:t>
                      </a:r>
                      <a:r>
                        <a:rPr lang="cs-CZ" smtClean="0"/>
                        <a:t>. </a:t>
                      </a:r>
                      <a:r>
                        <a:rPr lang="cs-CZ" dirty="0" smtClean="0"/>
                        <a:t>ročník praktická škola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</a:tr>
              <a:tr h="314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METODICKÝ</a:t>
                      </a:r>
                      <a:r>
                        <a:rPr lang="cs-CZ" baseline="0" dirty="0" smtClean="0"/>
                        <a:t> POKYN:</a:t>
                      </a:r>
                    </a:p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Společné čtení, vysvětlení, odpovídat na otázky, práce </a:t>
                      </a:r>
                    </a:p>
                    <a:p>
                      <a:r>
                        <a:rPr lang="cs-CZ" dirty="0" smtClean="0"/>
                        <a:t>s PL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908175" y="692150"/>
            <a:ext cx="5688013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kern="0" dirty="0">
                <a:solidFill>
                  <a:sysClr val="windowText" lastClr="000000"/>
                </a:solidFill>
              </a:rPr>
              <a:t>ANOTACE</a:t>
            </a: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7239000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Hranice státu        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643050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i="1" dirty="0" smtClean="0"/>
              <a:t>Území každého státu je ohraničeno STÁTNÍ HRANICÍ. V přírodě je vyznačena hraničními kameny a nesmí se volně přecházet. </a:t>
            </a:r>
          </a:p>
          <a:p>
            <a:pPr>
              <a:buNone/>
            </a:pPr>
            <a:r>
              <a:rPr lang="cs-CZ" sz="1800" i="1" dirty="0" smtClean="0"/>
              <a:t>Naše hranice vedou většinou po horách. Hranici naší vlasti smíme přestoupit jedině v místě HRANIČNÍCH PŘECHODŮ.</a:t>
            </a:r>
          </a:p>
          <a:p>
            <a:pPr>
              <a:buNone/>
            </a:pPr>
            <a:r>
              <a:rPr lang="cs-CZ" sz="1800" i="1" dirty="0" smtClean="0"/>
              <a:t>Na hraničním přechodu se provádí kontrola přecházejících osob a kontrola převáženého zboží.</a:t>
            </a:r>
          </a:p>
          <a:p>
            <a:pPr>
              <a:buNone/>
            </a:pPr>
            <a:r>
              <a:rPr lang="cs-CZ" sz="1800" i="1" dirty="0" smtClean="0"/>
              <a:t>Za hranicemi naší republiky leží CIZÍ STÁTY. Žijí v nich lidé, kteří hovoří jinými jazyky než my.</a:t>
            </a:r>
          </a:p>
          <a:p>
            <a:pPr>
              <a:buNone/>
            </a:pPr>
            <a:r>
              <a:rPr lang="cs-CZ" sz="1800" i="1" dirty="0" smtClean="0"/>
              <a:t>Naše republika sousedí na západě a severozápadě se Spolkovou republikou Německo, na severovýchodě s Polskem, na východě se Slovenskou republikou a na jihu s Rakouskem.</a:t>
            </a:r>
          </a:p>
          <a:p>
            <a:pPr>
              <a:buNone/>
            </a:pPr>
            <a:endParaRPr lang="cs-CZ" sz="1800" i="1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</p:spTree>
  </p:cSld>
  <p:clrMapOvr>
    <a:masterClrMapping/>
  </p:clrMapOvr>
  <p:transition>
    <p:pull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78581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Vyhledej v textu odpovědi na otázky:</a:t>
            </a: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57224" y="1857364"/>
            <a:ext cx="8276625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Čím je ohraničeno území každého státu?.........................................................</a:t>
            </a:r>
          </a:p>
          <a:p>
            <a:r>
              <a:rPr lang="cs-CZ" dirty="0" smtClean="0"/>
              <a:t>Ve kterých místech smíme překročit státní hranici?..........................................</a:t>
            </a:r>
          </a:p>
          <a:p>
            <a:r>
              <a:rPr lang="cs-CZ" dirty="0" smtClean="0"/>
              <a:t>Co se provádí na hraničním přechodu?.............................................................</a:t>
            </a:r>
          </a:p>
          <a:p>
            <a:r>
              <a:rPr lang="cs-CZ" dirty="0" smtClean="0"/>
              <a:t>Co leží za hranicemi našeho státu?...................................................................</a:t>
            </a:r>
          </a:p>
          <a:p>
            <a:r>
              <a:rPr lang="cs-CZ" dirty="0" smtClean="0"/>
              <a:t>Jak se naše sousední státy jmenují?.................................................................</a:t>
            </a:r>
          </a:p>
          <a:p>
            <a:r>
              <a:rPr lang="cs-CZ" dirty="0" smtClean="0"/>
              <a:t>Znáš jejich hlavní města?..................................................................................</a:t>
            </a:r>
          </a:p>
          <a:p>
            <a:r>
              <a:rPr lang="cs-CZ" dirty="0" smtClean="0"/>
              <a:t>Jakou řeší se zde mluví?...................................................................................</a:t>
            </a:r>
          </a:p>
          <a:p>
            <a:r>
              <a:rPr lang="cs-CZ" dirty="0" smtClean="0"/>
              <a:t>Znáš nějaké cizí slovo? Jakou řečí mluvíš?.......................................................</a:t>
            </a:r>
          </a:p>
          <a:p>
            <a:r>
              <a:rPr lang="cs-CZ" dirty="0" smtClean="0"/>
              <a:t>Poznáš vlajky našich sousedních států?............................................................</a:t>
            </a:r>
            <a:endParaRPr lang="cs-CZ" dirty="0"/>
          </a:p>
        </p:txBody>
      </p:sp>
    </p:spTree>
  </p:cSld>
  <p:clrMapOvr>
    <a:masterClrMapping/>
  </p:clrMapOvr>
  <p:transition>
    <p:pull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95128" cy="47498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Přiřaď k vlajkám názvy států:</a:t>
            </a: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pic>
        <p:nvPicPr>
          <p:cNvPr id="1027" name="Picture 3" descr="C:\Users\Matouš\AppData\Local\Microsoft\Windows\Temporary Internet Files\Content.IE5\P3JS2B5V\MP90043864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17053" y="2516606"/>
            <a:ext cx="943465" cy="754866"/>
          </a:xfrm>
          <a:prstGeom prst="rect">
            <a:avLst/>
          </a:prstGeom>
          <a:noFill/>
        </p:spPr>
      </p:pic>
      <p:pic>
        <p:nvPicPr>
          <p:cNvPr id="1028" name="Picture 4" descr="C:\Users\Matouš\AppData\Local\Microsoft\Windows\Temporary Internet Files\Content.IE5\EF243T71\MP90036265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28662" y="4071942"/>
            <a:ext cx="2034149" cy="1356099"/>
          </a:xfrm>
          <a:prstGeom prst="rect">
            <a:avLst/>
          </a:prstGeom>
          <a:noFill/>
        </p:spPr>
      </p:pic>
      <p:pic>
        <p:nvPicPr>
          <p:cNvPr id="1029" name="Picture 5" descr="C:\Users\Matouš\AppData\Local\Microsoft\Windows\Temporary Internet Files\Content.IE5\P3JS2B5V\MP900362825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86116" y="928670"/>
            <a:ext cx="2625727" cy="1750485"/>
          </a:xfrm>
          <a:prstGeom prst="rect">
            <a:avLst/>
          </a:prstGeom>
          <a:noFill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14810" y="3214686"/>
            <a:ext cx="2500330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 rot="10800000">
            <a:off x="714348" y="1714488"/>
            <a:ext cx="2187396" cy="17499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pull dir="d"/>
    <p:sndAc>
      <p:stSnd>
        <p:snd r:embed="rId2" name="camera.wav"/>
      </p:stSnd>
    </p:sndAc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1857364"/>
            <a:ext cx="8229600" cy="500058"/>
          </a:xfrm>
        </p:spPr>
        <p:txBody>
          <a:bodyPr>
            <a:normAutofit fontScale="90000"/>
          </a:bodyPr>
          <a:lstStyle/>
          <a:p>
            <a:r>
              <a:rPr lang="cs-CZ" sz="1600" dirty="0">
                <a:latin typeface="Arial" pitchFamily="34" charset="0"/>
                <a:cs typeface="Arial" pitchFamily="34" charset="0"/>
              </a:rPr>
              <a:t>Vlastivěda pro pátý ročník zvláštní školy. Praha: Septima, 1995</a:t>
            </a:r>
            <a:r>
              <a:rPr lang="cs-CZ" sz="1600">
                <a:latin typeface="Arial" pitchFamily="34" charset="0"/>
                <a:cs typeface="Arial" pitchFamily="34" charset="0"/>
              </a:rPr>
              <a:t>, 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22,23.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ISBN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ISBN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80-85801-51-5.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428728" y="1000108"/>
            <a:ext cx="1013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  <p:transition>
    <p:wipe dir="d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420</TotalTime>
  <Words>370</Words>
  <Application>Microsoft Office PowerPoint</Application>
  <PresentationFormat>Předvádění na obrazovce (4:3)</PresentationFormat>
  <Paragraphs>41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ČESKÝ JAZYK – ČTENÍ Svět kolem nás Základní škola, Hořice, Husova 11 VY_12_INOVACE 2_04  </vt:lpstr>
      <vt:lpstr>Prezentace aplikace PowerPoint</vt:lpstr>
      <vt:lpstr>Hranice státu        </vt:lpstr>
      <vt:lpstr>Vyhledej v textu odpovědi na otázky:</vt:lpstr>
      <vt:lpstr>Přiřaď k vlajkám názvy států:</vt:lpstr>
      <vt:lpstr>Vlastivěda pro pátý ročník zvláštní školy. Praha: Septima, 1995, 22,23. ISBN ISBN 80-85801-51-5.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Matoušová Marie</cp:lastModifiedBy>
  <cp:revision>145</cp:revision>
  <dcterms:created xsi:type="dcterms:W3CDTF">2010-10-19T08:27:42Z</dcterms:created>
  <dcterms:modified xsi:type="dcterms:W3CDTF">2013-05-21T08:06:15Z</dcterms:modified>
</cp:coreProperties>
</file>