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65" r:id="rId2"/>
    <p:sldId id="281" r:id="rId3"/>
    <p:sldId id="256" r:id="rId4"/>
    <p:sldId id="266" r:id="rId5"/>
    <p:sldId id="268" r:id="rId6"/>
    <p:sldId id="269" r:id="rId7"/>
    <p:sldId id="270" r:id="rId8"/>
    <p:sldId id="271" r:id="rId9"/>
    <p:sldId id="272" r:id="rId10"/>
    <p:sldId id="277" r:id="rId11"/>
    <p:sldId id="273" r:id="rId12"/>
    <p:sldId id="274" r:id="rId13"/>
    <p:sldId id="275" r:id="rId14"/>
    <p:sldId id="276" r:id="rId15"/>
    <p:sldId id="278" r:id="rId16"/>
    <p:sldId id="279" r:id="rId17"/>
    <p:sldId id="280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90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13796D-3FAF-4B0E-9101-2FCB986D4DAF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6EAA8C-5CE5-4FE9-B649-E4EDCC7718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296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F2E65F8-1E40-48BB-82E6-66965D8038C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6EAA8C-5CE5-4FE9-B649-E4EDCC7718CC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18288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B41ABA4E-CD72-497B-97AA-7213B3980F60}" type="datetimeFigureOut">
              <a:rPr lang="en-US" smtClean="0"/>
              <a:pPr eaLnBrk="1" latinLnBrk="0" hangingPunct="1"/>
              <a:t>5/21/2013</a:t>
            </a:fld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pPr eaLnBrk="1" latinLnBrk="0" hangingPunct="1"/>
            <a:fld id="{B41ABA4E-CD72-497B-97AA-7213B3980F60}" type="datetimeFigureOut">
              <a:rPr lang="en-US" smtClean="0"/>
              <a:pPr eaLnBrk="1" latinLnBrk="0" hangingPunct="1"/>
              <a:t>5/21/2013</a:t>
            </a:fld>
            <a:endParaRPr lang="en-US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B41ABA4E-CD72-497B-97AA-7213B3980F60}" type="datetimeFigureOut">
              <a:rPr lang="en-US" smtClean="0"/>
              <a:pPr eaLnBrk="1" latinLnBrk="0" hangingPunct="1"/>
              <a:t>5/21/2013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B41ABA4E-CD72-497B-97AA-7213B3980F60}" type="datetimeFigureOut">
              <a:rPr lang="en-US" smtClean="0"/>
              <a:pPr eaLnBrk="1" latinLnBrk="0" hangingPunct="1"/>
              <a:t>5/21/2013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B41ABA4E-CD72-497B-97AA-7213B3980F60}" type="datetimeFigureOut">
              <a:rPr lang="en-US" smtClean="0"/>
              <a:pPr eaLnBrk="1" latinLnBrk="0" hangingPunct="1"/>
              <a:t>5/21/2013</a:t>
            </a:fld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B41ABA4E-CD72-497B-97AA-7213B3980F60}" type="datetimeFigureOut">
              <a:rPr lang="en-US" smtClean="0"/>
              <a:pPr eaLnBrk="1" latinLnBrk="0" hangingPunct="1"/>
              <a:t>5/21/2013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B41ABA4E-CD72-497B-97AA-7213B3980F60}" type="datetimeFigureOut">
              <a:rPr lang="en-US" smtClean="0"/>
              <a:pPr eaLnBrk="1" latinLnBrk="0" hangingPunct="1"/>
              <a:t>5/21/2013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pPr eaLnBrk="1" latinLnBrk="0" hangingPunct="1"/>
            <a:fld id="{B41ABA4E-CD72-497B-97AA-7213B3980F60}" type="datetimeFigureOut">
              <a:rPr lang="en-US" smtClean="0"/>
              <a:pPr eaLnBrk="1" latinLnBrk="0" hangingPunct="1"/>
              <a:t>5/21/2013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B41ABA4E-CD72-497B-97AA-7213B3980F60}" type="datetimeFigureOut">
              <a:rPr lang="en-US" smtClean="0"/>
              <a:pPr eaLnBrk="1" latinLnBrk="0" hangingPunct="1"/>
              <a:t>5/21/2013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B41ABA4E-CD72-497B-97AA-7213B3980F60}" type="datetimeFigureOut">
              <a:rPr lang="en-US" smtClean="0"/>
              <a:pPr eaLnBrk="1" latinLnBrk="0" hangingPunct="1"/>
              <a:t>5/21/2013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B41ABA4E-CD72-497B-97AA-7213B3980F60}" type="datetimeFigureOut">
              <a:rPr lang="en-US" smtClean="0"/>
              <a:pPr eaLnBrk="1" latinLnBrk="0" hangingPunct="1"/>
              <a:t>5/21/2013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 eaLnBrk="1" latinLnBrk="0" hangingPunct="1"/>
            <a:fld id="{B41ABA4E-CD72-497B-97AA-7213B3980F60}" type="datetimeFigureOut">
              <a:rPr lang="en-US" smtClean="0"/>
              <a:pPr eaLnBrk="1" latinLnBrk="0" hangingPunct="1"/>
              <a:t>5/21/2013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kumimoji="0"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gi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alendar.info/datacs/time/timehr03.php?session" TargetMode="External"/><Relationship Id="rId2" Type="http://schemas.openxmlformats.org/officeDocument/2006/relationships/hyperlink" Target="http://www.conwerter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2" name="Picture 6" descr="LOGO_obdelnik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4453" name="Group 1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3061963"/>
              </p:ext>
            </p:extLst>
          </p:nvPr>
        </p:nvGraphicFramePr>
        <p:xfrm>
          <a:off x="971550" y="1989138"/>
          <a:ext cx="7345363" cy="225044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Mgr. Jitka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Josefíková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VY_32_INOVACE_11 Jednotky času – historie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Číslo a početní operace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36419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je určena ke stručnému seznámení s historií </a:t>
            </a:r>
            <a:r>
              <a:rPr lang="cs-CZ"/>
              <a:t>měření </a:t>
            </a:r>
            <a:r>
              <a:rPr lang="cs-CZ" smtClean="0"/>
              <a:t>času </a:t>
            </a:r>
            <a:r>
              <a:rPr lang="cs-CZ"/>
              <a:t>a k motivaci žáků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7312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800" dirty="0" smtClean="0"/>
              <a:t>Jak </a:t>
            </a:r>
            <a:r>
              <a:rPr lang="cs-CZ" sz="2800" smtClean="0"/>
              <a:t>se měřil čas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5400" dirty="0" smtClean="0"/>
              <a:t>Jednotky času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680170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5720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To, co lidé viděli kolem sebe</a:t>
            </a:r>
          </a:p>
          <a:p>
            <a:r>
              <a:rPr lang="cs-CZ" dirty="0" smtClean="0"/>
              <a:t>Den</a:t>
            </a:r>
          </a:p>
          <a:p>
            <a:pPr lvl="1"/>
            <a:r>
              <a:rPr lang="cs-CZ" dirty="0" smtClean="0"/>
              <a:t>Rozdíl mezi dnem a nocí</a:t>
            </a:r>
          </a:p>
          <a:p>
            <a:pPr lvl="1"/>
            <a:r>
              <a:rPr lang="cs-CZ" dirty="0" smtClean="0"/>
              <a:t>Otočení Země kolem osy</a:t>
            </a:r>
          </a:p>
          <a:p>
            <a:pPr lvl="1"/>
            <a:endParaRPr lang="cs-CZ" dirty="0" smtClean="0"/>
          </a:p>
          <a:p>
            <a:r>
              <a:rPr lang="cs-CZ" dirty="0" smtClean="0"/>
              <a:t>Měsíc</a:t>
            </a:r>
          </a:p>
          <a:p>
            <a:pPr lvl="1"/>
            <a:r>
              <a:rPr lang="cs-CZ" dirty="0" smtClean="0"/>
              <a:t>Podle fází Měsíce</a:t>
            </a:r>
          </a:p>
          <a:p>
            <a:pPr lvl="1"/>
            <a:endParaRPr lang="cs-CZ" dirty="0" smtClean="0"/>
          </a:p>
          <a:p>
            <a:r>
              <a:rPr lang="cs-CZ" dirty="0" smtClean="0"/>
              <a:t>Rok</a:t>
            </a:r>
          </a:p>
          <a:p>
            <a:pPr lvl="1"/>
            <a:r>
              <a:rPr lang="cs-CZ" dirty="0" smtClean="0"/>
              <a:t>Roční pohyb slunce na obloze</a:t>
            </a:r>
          </a:p>
          <a:p>
            <a:pPr lvl="1"/>
            <a:r>
              <a:rPr lang="cs-CZ" dirty="0" smtClean="0"/>
              <a:t>Doba vystřídání čtyř ročních období</a:t>
            </a:r>
          </a:p>
          <a:p>
            <a:pPr lvl="1">
              <a:buNone/>
            </a:pPr>
            <a:endParaRPr lang="cs-CZ" dirty="0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Jednotky času – delší intervaly</a:t>
            </a:r>
            <a:endParaRPr lang="cs-CZ" dirty="0"/>
          </a:p>
        </p:txBody>
      </p:sp>
      <p:pic>
        <p:nvPicPr>
          <p:cNvPr id="26626" name="Picture 2" descr="C27ce4105a-1937431-o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2204864"/>
            <a:ext cx="3024336" cy="22682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78538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572000"/>
          </a:xfrm>
        </p:spPr>
        <p:txBody>
          <a:bodyPr/>
          <a:lstStyle/>
          <a:p>
            <a:r>
              <a:rPr lang="cs-CZ" dirty="0" smtClean="0"/>
              <a:t>Rozvoj civilizace – potřeba záznamů a plánování</a:t>
            </a:r>
          </a:p>
          <a:p>
            <a:r>
              <a:rPr lang="cs-CZ" dirty="0" smtClean="0"/>
              <a:t>Lunární kalendář</a:t>
            </a:r>
          </a:p>
          <a:p>
            <a:pPr lvl="1"/>
            <a:r>
              <a:rPr lang="cs-CZ" dirty="0" smtClean="0"/>
              <a:t>Nejstarší doložený kalendář se řídil podle fází měsíce</a:t>
            </a:r>
          </a:p>
          <a:p>
            <a:pPr lvl="1"/>
            <a:r>
              <a:rPr lang="cs-CZ" dirty="0" smtClean="0"/>
              <a:t>Babylónská říše kolem roku 3500 př. n. l.</a:t>
            </a:r>
          </a:p>
          <a:p>
            <a:pPr lvl="1"/>
            <a:r>
              <a:rPr lang="cs-CZ" dirty="0" smtClean="0"/>
              <a:t>Měsíční cykly jsou pravidelné a trvají 29,5 dne. První babylonský kalendář měl střídavě dvacet devět a třicet dnů a trval dvanáct měsíců, což je délka jednoho lunárního roku.</a:t>
            </a:r>
          </a:p>
          <a:p>
            <a:pPr lvl="1"/>
            <a:r>
              <a:rPr lang="cs-CZ" dirty="0" smtClean="0"/>
              <a:t>Lunární rok - 354 dní</a:t>
            </a:r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Měsíc jako měřič času</a:t>
            </a:r>
            <a:endParaRPr lang="cs-CZ" dirty="0"/>
          </a:p>
        </p:txBody>
      </p:sp>
      <p:pic>
        <p:nvPicPr>
          <p:cNvPr id="27650" name="Picture 2" descr="http://t0.gstatic.com/images?q=tbn:ANd9GcRntag4SS6P2eVtf3naJ7LkYp9QIR7K9_d7YlL78jQT-uNc9dK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4437112"/>
            <a:ext cx="2695575" cy="16954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78538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5720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Vznikl ve vyspělejších zemědělských kulturách</a:t>
            </a:r>
          </a:p>
          <a:p>
            <a:pPr lvl="1"/>
            <a:r>
              <a:rPr lang="cs-CZ" dirty="0" smtClean="0"/>
              <a:t>Odhad, kdy budou sucha, záplavy</a:t>
            </a:r>
          </a:p>
          <a:p>
            <a:r>
              <a:rPr lang="cs-CZ" dirty="0" smtClean="0"/>
              <a:t>Rok (tropický)</a:t>
            </a:r>
          </a:p>
          <a:p>
            <a:pPr lvl="1"/>
            <a:r>
              <a:rPr lang="cs-CZ" dirty="0" smtClean="0"/>
              <a:t>Země oběhne kolem Slunce přibližně za 365,25 dne</a:t>
            </a:r>
          </a:p>
          <a:p>
            <a:pPr lvl="1"/>
            <a:r>
              <a:rPr lang="cs-CZ" dirty="0" smtClean="0"/>
              <a:t>Letní a zimní slunovrat, jarní a podzimní rovnodennost</a:t>
            </a:r>
          </a:p>
          <a:p>
            <a:r>
              <a:rPr lang="cs-CZ" dirty="0" smtClean="0"/>
              <a:t>Juliánský kalendář</a:t>
            </a:r>
          </a:p>
          <a:p>
            <a:pPr lvl="1"/>
            <a:r>
              <a:rPr lang="cs-CZ" dirty="0" smtClean="0"/>
              <a:t>46.př. n. l. - Julius Caesar	</a:t>
            </a:r>
          </a:p>
          <a:p>
            <a:pPr lvl="1"/>
            <a:r>
              <a:rPr lang="cs-CZ" dirty="0" smtClean="0"/>
              <a:t>Rok má 365 dní a jednou za 4 roky je přestupný rok, který má 366 dní</a:t>
            </a:r>
          </a:p>
          <a:p>
            <a:r>
              <a:rPr lang="cs-CZ" dirty="0" smtClean="0"/>
              <a:t>Gregoriánský kalendář</a:t>
            </a:r>
          </a:p>
          <a:p>
            <a:pPr lvl="1"/>
            <a:r>
              <a:rPr lang="cs-CZ" dirty="0" smtClean="0"/>
              <a:t>1582 -Papež Řehoř XIII.</a:t>
            </a:r>
          </a:p>
          <a:p>
            <a:pPr lvl="1"/>
            <a:r>
              <a:rPr lang="cs-CZ" dirty="0" smtClean="0"/>
              <a:t>Vylepšení- tropický rok - </a:t>
            </a:r>
            <a:r>
              <a:rPr lang="pt-BR" dirty="0" smtClean="0"/>
              <a:t>365 dní 5 h 48 min 45,4 s</a:t>
            </a: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Solární (sluneční) kalendář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8538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572000"/>
          </a:xfrm>
        </p:spPr>
        <p:txBody>
          <a:bodyPr>
            <a:normAutofit/>
          </a:bodyPr>
          <a:lstStyle/>
          <a:p>
            <a:r>
              <a:rPr lang="cs-CZ" dirty="0" smtClean="0"/>
              <a:t>Určení času v rámci dne</a:t>
            </a:r>
          </a:p>
          <a:p>
            <a:r>
              <a:rPr lang="cs-CZ" dirty="0" smtClean="0"/>
              <a:t>Stín sloupů, později „gnómonů“ – tyčí zapíchnutých do země</a:t>
            </a:r>
          </a:p>
          <a:p>
            <a:pPr lvl="1"/>
            <a:r>
              <a:rPr lang="cs-CZ" dirty="0" smtClean="0"/>
              <a:t>Starověké Řecko</a:t>
            </a:r>
          </a:p>
          <a:p>
            <a:pPr lvl="1"/>
            <a:r>
              <a:rPr lang="cs-CZ" dirty="0" smtClean="0"/>
              <a:t>Podle délky (později i směru) stínu lze odhadnout denní dobu</a:t>
            </a:r>
          </a:p>
          <a:p>
            <a:r>
              <a:rPr lang="cs-CZ" dirty="0" smtClean="0"/>
              <a:t>Sluneční hodiny	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Jednotky času – kratší intervaly</a:t>
            </a:r>
            <a:endParaRPr lang="cs-CZ" dirty="0"/>
          </a:p>
        </p:txBody>
      </p:sp>
      <p:pic>
        <p:nvPicPr>
          <p:cNvPr id="28674" name="Picture 2" descr="Soubor:Saint-remy-de-provence-cadran-solai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4293096"/>
            <a:ext cx="2952328" cy="205924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78538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572000"/>
          </a:xfrm>
        </p:spPr>
        <p:txBody>
          <a:bodyPr>
            <a:normAutofit/>
          </a:bodyPr>
          <a:lstStyle/>
          <a:p>
            <a:r>
              <a:rPr lang="cs-CZ" dirty="0" smtClean="0"/>
              <a:t>Jak měřit čas, když nesvítí Slunce?</a:t>
            </a:r>
          </a:p>
          <a:p>
            <a:pPr lvl="1"/>
            <a:r>
              <a:rPr lang="cs-CZ" dirty="0" smtClean="0"/>
              <a:t>Něco se mění stále stejnou rychlostí</a:t>
            </a:r>
          </a:p>
          <a:p>
            <a:r>
              <a:rPr lang="cs-CZ" dirty="0" smtClean="0"/>
              <a:t> Klepsydra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Hodiny – měření času sledováním</a:t>
            </a:r>
            <a:endParaRPr lang="cs-CZ" dirty="0"/>
          </a:p>
        </p:txBody>
      </p:sp>
      <p:pic>
        <p:nvPicPr>
          <p:cNvPr id="30722" name="Picture 2" descr="Egyptian clepsydr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2924944"/>
            <a:ext cx="2847975" cy="26479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78538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572000"/>
          </a:xfrm>
        </p:spPr>
        <p:txBody>
          <a:bodyPr>
            <a:normAutofit/>
          </a:bodyPr>
          <a:lstStyle/>
          <a:p>
            <a:r>
              <a:rPr lang="cs-CZ" dirty="0" smtClean="0"/>
              <a:t>Přesýpací hodiny</a:t>
            </a:r>
          </a:p>
          <a:p>
            <a:r>
              <a:rPr lang="cs-CZ" dirty="0" smtClean="0"/>
              <a:t>Svíčkové hodiny</a:t>
            </a:r>
          </a:p>
          <a:p>
            <a:r>
              <a:rPr lang="cs-CZ" dirty="0" smtClean="0"/>
              <a:t>Olejové hodiny</a:t>
            </a:r>
          </a:p>
          <a:p>
            <a:r>
              <a:rPr lang="cs-CZ" dirty="0" smtClean="0"/>
              <a:t>Vodní hodiny s ukazatelem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Hodiny – měření času sledováním</a:t>
            </a:r>
            <a:endParaRPr lang="cs-CZ" dirty="0"/>
          </a:p>
        </p:txBody>
      </p:sp>
      <p:pic>
        <p:nvPicPr>
          <p:cNvPr id="31748" name="Picture 4" descr="http://www.kalendar.info/pictures/time/hodsvic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3501008"/>
            <a:ext cx="1080120" cy="2160240"/>
          </a:xfrm>
          <a:prstGeom prst="rect">
            <a:avLst/>
          </a:prstGeom>
          <a:noFill/>
        </p:spPr>
      </p:pic>
      <p:pic>
        <p:nvPicPr>
          <p:cNvPr id="31750" name="Picture 6" descr="http://www.kalendar.info/pictures/time/hodolej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3501008"/>
            <a:ext cx="1080120" cy="2160240"/>
          </a:xfrm>
          <a:prstGeom prst="rect">
            <a:avLst/>
          </a:prstGeom>
          <a:noFill/>
        </p:spPr>
      </p:pic>
      <p:pic>
        <p:nvPicPr>
          <p:cNvPr id="31752" name="Picture 8" descr="http://www.gjar-po.sk/chronometer/ucastnici/my/vodne_hodiny_soubory/image002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3482549"/>
            <a:ext cx="1656184" cy="2178699"/>
          </a:xfrm>
          <a:prstGeom prst="rect">
            <a:avLst/>
          </a:prstGeom>
          <a:noFill/>
        </p:spPr>
      </p:pic>
      <p:pic>
        <p:nvPicPr>
          <p:cNvPr id="6148" name="Picture 4" descr="http://media.vam.ac.uk/media/website/versions/uploads/new_images/2006AE5988_sandglass_in_ivory_frame_custom_290x378_64556064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3501008"/>
            <a:ext cx="1657327" cy="21602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78538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1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572000"/>
          </a:xfrm>
        </p:spPr>
        <p:txBody>
          <a:bodyPr>
            <a:normAutofit/>
          </a:bodyPr>
          <a:lstStyle/>
          <a:p>
            <a:r>
              <a:rPr lang="cs-CZ" dirty="0" smtClean="0"/>
              <a:t>Počítání pravidelných pohybů </a:t>
            </a:r>
          </a:p>
          <a:p>
            <a:r>
              <a:rPr lang="cs-CZ" dirty="0" smtClean="0"/>
              <a:t>Rozdělení</a:t>
            </a:r>
          </a:p>
          <a:p>
            <a:pPr lvl="1"/>
            <a:r>
              <a:rPr lang="cs-CZ" dirty="0" smtClean="0"/>
              <a:t>Mechanické</a:t>
            </a:r>
          </a:p>
          <a:p>
            <a:pPr lvl="1"/>
            <a:r>
              <a:rPr lang="cs-CZ" dirty="0" smtClean="0"/>
              <a:t>Elektronické</a:t>
            </a:r>
          </a:p>
          <a:p>
            <a:pPr lvl="1"/>
            <a:r>
              <a:rPr lang="cs-CZ" dirty="0" smtClean="0"/>
              <a:t>Atomové</a:t>
            </a:r>
          </a:p>
        </p:txBody>
      </p:sp>
      <p:sp>
        <p:nvSpPr>
          <p:cNvPr id="12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</p:spPr>
        <p:txBody>
          <a:bodyPr>
            <a:normAutofit/>
          </a:bodyPr>
          <a:lstStyle/>
          <a:p>
            <a:r>
              <a:rPr lang="cs-CZ" dirty="0" smtClean="0"/>
              <a:t>Hodiny – měření času počítáním</a:t>
            </a:r>
            <a:endParaRPr lang="cs-CZ" dirty="0"/>
          </a:p>
        </p:txBody>
      </p:sp>
      <p:sp>
        <p:nvSpPr>
          <p:cNvPr id="13" name="AutoShape 2" descr="data:image/jpeg;base64,/9j/4AAQSkZJRgABAQAAAQABAAD/2wCEAAkGBhQSDxQUEBQUFRUUFBUUFBQUEBQUFRYWFBUWFRcWHRUXHyYeFx0jHRUYHy8gIyc1LCwuGCoxNTAqNSYrLCkBCQoKDgwOGA8PFykcHh4sKikpKSkpKSwpKSkpKSwpLCkpKSkpKSkpKSkpKSkpKSkpKSksKSwpKSwpKSkpKSwsLP/AABEIAHgAeAMBIgACEQEDEQH/xAAcAAABBQEBAQAAAAAAAAAAAAAAAQQFBgcDAgj/xABBEAACAQMCBAMFBAcECwAAAAABAgMABBESIQUTMUEGIlEUIzJhcQeBkcEzQlJyc6GxJLKz8BUWF0RTYmOCksLh/8QAGAEAAwEBAAAAAAAAAAAAAAAAAAECAwT/xAAeEQEBAAIDAQEBAQAAAAAAAAAAAQIRAyExElETQf/aAAwDAQACEQMRAD8A1rjvE5IeVykVy7kEFiDpCljj1by7Z2qOk8Rz8sutuNLMugtJpATODzBjKMdsAZ+L5GpDxBaysI2gCs6PnDsVGkgqdwDvvXERXHLCmKDHo0znp/2f5xU3bWSaiNi8VXEwbkQABiViMrFSCOrSKO2c7Lv09du899dt5gYYVwRpZDKSVG7agwGCe2M4HrTHw9azSW0ToIhhmIJlfJw7Ag+XvUtNaXLEYS2AGf1pf1uvbuKStYyoabjd6DtLb/Cr7wY8pxqO8nbPrvVe8ReNbtbSR0mQe95YK2+lsZ65JIFXG64LcOTlbbGlVHmkz5STn4f+Y1n/ANo/Ap4o1LRqVZmZmh5hVcY+PPc9mpdtMfiuHgFDcTPNO7M4JkLBjrLKpAJAI6b4z+dStt4+uQzKrppErovMjy+lSPiYEZxn0qreCuJGJysUUzuw8xibBC752wc+lTfhfg8t3PKI1eOHzsZJ4tRMjEKy5Gn647YpdtNY+5Jqfxrdh9IePGWGrkgAlT2yT23zT2Djt3nUJVIUuSGRApVSNOcAEE/WnMngN2OedECAw2t2PxkEnd/l/Ou8Pg2Yf7ymMk49kXv9W3x86faLeNGXPii6JAR188p/Rx62UKmoRgkAEE9S2+xx1GOEPi26ltueZBCJNflEWvQsfVk76tiPNsc/Ledh8HtGAxuANLByfZ0GcAjzEk52JqK8JcEWe3JW46S3ClBEhGlpXwCD2I3H1o7LeHrp4N8SXFxxB1mcGP2ZXVFUhQeYi6sncscnPYE47VEyorMTnzLNNsU20+0NnfPX7qvHCfDvJm5hkZzyuUBoVQAXD523J2qrra6Y7huaAWuZcJjOQJDtkHbrmi+FhlPq6XfhI2kz/wAaT+oopeFrjm/xWP44orSOa+nhqmeP+PXEJjjtQoMgJZ2xgYOy+bbcBquhqhfaVw25ke3e3haZUJLopG5BBAI6469PWpy8Xx6+uzyzT2T2cREhZ5QjRkhkGdRyuBhT/KrcKy/g731zcWqyWfIit5clyWGFXqPMd+gFaiKIeYrhxC2EkMiN0dGU/RlIrvSE02b5+8McJkK3bwz8poYmJAXPMVTll67Datv8O8PENpDGDnSi5OMZJGSfvJNZJ4WcAcU235M2DqHQvjoe2cVstkfdp+4v90VMb8pwKKTNKKpgzr7YOMywxwJFIycwvq04GoKFxk/U9O9MeDcQdbGGZSxmYqXYdSBKinVgbgKx/Gp37TfCEt7HCbfSWiL5VjjIcL0PqNP86rfDPB3Ezyo5uWsUbKd2XOkMpIyu5+HvU104WfPbWMVnns6tJcEaVKXFxlsdcsG0nP4j6de1aIKpMAH9syVys02BuTgkaifyxTqOO6tW7hvxS9P0p6fNVoo4e3nm/if+i0VTLL08pKWigiGigUUAV5Jr1SE0B882skoe9EOkKVlEpY4IjEoJ0475AH31ZOI8dukDBZZYwoGkkknpkbkjYjoajvDre94in/RuDvj9sZ/pWmcZ4Xbi1UsIonIjVZGhV/OcYUjBznpWetuz7mPsU7gPj2eHUjxXFw7EH3kiJo05BA65GMHNWzwx44N1Lokt2hyWCkurBmQBmG3yPWmnC7YEBUwpjzGRIQGBOWwrMBrXB2x0G1eoYDFLaADrcylyDn4tSg5+tObRljjV0HzpaAaM1TmJmqI1mHN3k6ffXAJz2Ok6jnpjA6davZqq2wH9qBKledKSu+oHA7DrnalWnGnOFfHP394v+GlFHCl95P8AN1/w0oqojL1ImkNKaQ0EM0UUz4txJbeB5XDFUXJCjLHcDAHrvQDzNITVUh+0BXZVW3nJY6QCIxkjJ05LddjtXm8+0BY2KvbT5GCQOWTuQvQN6nFTuL/nl+M74REBdcTyQAIrgEnOBlwBv8ztWrcXnC2OWjaVdCa1U4YLgZcfu9dt9qySxug3+lW0lWdHwrYyPeglSPUVfL3xeYrMe8t1uIwpeNjkPHjbSCQQSOx7jFTK2zlunO0v5SjczluVbyyF4SWXAKnp8WOuNjiuc8hX/Rz6jgyoGy3XW7Ebd9zWeW/iNy0pQKqk6gm4VRu2hc9BkEgVceLheVw06wCvsrFSw2XAJcjqO+9LbSyRqeqjVUHdeMrSNGYzxbAsBrGTgZwPmaqvDvHVy6ai9sdWWAYOhQEZ0EYySOme9Xa5seO5NFNVm3sjK83bRNKQdO5O22T+P31FWnjmVpgj8hFVWkkfLHKJgEKDjBJPX5VN8A4ijicxYZDPIS6nIPlBJo9V83FN2YGp8ftDP/iKK52F0jM4UjIKkjIzgquDiimxp6aSlNJTAzUP4sbFnId8KYmbAyQqyozHA64AJqZryRQJ0xSC+SPy85HAZikhaRmRGbLOsYX9KckAn659G0vFImkYu+RpZVwsoJ1S5JwFyNt+tbjyF/ZH4CkMK+g/AVHy6JzafO9mM+3BMleXIwYeXowIyDvggVZbbwxcXiyXVhMFDBdUUsfn5ioMoCykY6Y7V24RYI/EeK5xsk+ARk/HuQPlj+dXfxHwiK44ciyuITpTlya9IWQoMdOx6YpSKyz0wG8SQyuJTpfJ1gjB1DqMAbH7q06e2uY47d7WeOPnW1qhR0DNnATIJ6gZyQN6zfiVq0czo5BZGILBtQJHcN37HNbRw3hgn4dYseqi2dQfVH3+8jP40HbpWPEf2a8QmiLz3MMnKVmVVRgTgZIG3XamfBb2UwhUknXpuJ7ZvK4yB5up6ddxW11FW3hS0jDBLeIamLHKBtz+9nH0p3Fnjy/rIOI8PmuLqNRcSaykgV5Wi2ZSp0e6J9epFXLwpazI0tvKyOImcO+nGtiuxx27dPSrl/q7balbkRBlIZWEaggjoQQKg7ThCtLdOcfpJwdhndVxuaNH/Teznwn4ZS2llZXkcnSo1tkKrBW0jbOMj+VFTPDYsFvmI8/cgFFVGGVtp8aSlpKZDNFLRQBSGlzXl3AGTsBuT9KAyPgHERFxbieerLclTjJyhL4z22B/Cr7fMj8NHOieeNoU1oigsRpBJCkjp123rPWtxGbi+SRSlxzcRlW6SmRVOQdzsTgCpJ/G80duY1RQIlEasJGWUlFXBC4ONt/uqNuq8dy1pl3FFjEziAsY8+QuulsehHqOlbJ4WuTJw3hgHeYA/SLmsf6VlPFLOaS5Z3VnyyFnSI4OVVv1QATgjt1rVPs2ybaJCr+5lmfLKVxq2TY9chj09KUGc6X2loFGa0coqv8ADGw94pGr3znTg7gxoSM9/wD7VhNVmxvQLu5jIwTKChGQCdCnff8AyKVVjN7Tlid22wMJgenl6UV54cSWcnusf93eimmntJmlNJQBmlzSUUAteHAIIPQ7EfI1V/FfiaSzlUyMEt2UAPyGlPMycocMMbYIOPX0qv8A+1RC4HtA0nv7GR2+cmKW4uYW+KtxciO8lsSyLDG7lJHBygKcwAEMPUqP3qsPBPs/knSG5FwgDoH0+znBLDGG83m9N6jeL8XsrucuwZ25ZLusEa5VSMkgncjbcHOKv/gfjiXNsBH0iwmAmgAYOldPYgAZxtUalrfLLLHFIcC4UYIirMrEszEqmhd8AAL2ACgVJgUopa0c1uxRmlzRQRDVUS0zfTtqGA+6YOSeUgGD61a8VXooV9quMkgmRVzk/rQr0pVeF1s+4HJkD+FCeueqkdfuorxwSPSwXOcQQj8DIv5UUROXqWJooopkWikooDxNArjDqGHXDAEZHyNcm4dGescZx0zGp/KkooDldcDgl08yGNtDalyi7EdxTxIgvwgD6ACiigbeqM0UUAtFJRQBUNb3AF5MmxYlGAyMjEa52/OkopVWP+nHCZSWwRjyDtv+llH5CiiinE5ev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AutoShape 4" descr="data:image/jpeg;base64,/9j/4AAQSkZJRgABAQAAAQABAAD/2wCEAAkGBhQSDxQUEBQUFRUUFBUUFBQUEBQUFRYWFBUWFRcWHRUXHyYeFx0jHRUYHy8gIyc1LCwuGCoxNTAqNSYrLCkBCQoKDgwOGA8PFykcHh4sKikpKSkpKSwpKSkpKSwpLCkpKSkpKSkpKSkpKSkpKSkpKSksKSwpKSwpKSkpKSwsLP/AABEIAHgAeAMBIgACEQEDEQH/xAAcAAABBQEBAQAAAAAAAAAAAAAAAQQFBgcDAgj/xABBEAACAQMCBAMFBAcECwAAAAABAgMABBESIQUTMUEGIlEUIzJhcQeBkcEzQlJyc6GxJLKz8BUWF0RTYmOCksLh/8QAGAEAAwEBAAAAAAAAAAAAAAAAAAECAwT/xAAeEQEBAAIDAQEBAQAAAAAAAAAAAQIRAyExElETQf/aAAwDAQACEQMRAD8A1rjvE5IeVykVy7kEFiDpCljj1by7Z2qOk8Rz8sutuNLMugtJpATODzBjKMdsAZ+L5GpDxBaysI2gCs6PnDsVGkgqdwDvvXERXHLCmKDHo0znp/2f5xU3bWSaiNi8VXEwbkQABiViMrFSCOrSKO2c7Lv09du899dt5gYYVwRpZDKSVG7agwGCe2M4HrTHw9azSW0ToIhhmIJlfJw7Ag+XvUtNaXLEYS2AGf1pf1uvbuKStYyoabjd6DtLb/Cr7wY8pxqO8nbPrvVe8ReNbtbSR0mQe95YK2+lsZ65JIFXG64LcOTlbbGlVHmkz5STn4f+Y1n/ANo/Ap4o1LRqVZmZmh5hVcY+PPc9mpdtMfiuHgFDcTPNO7M4JkLBjrLKpAJAI6b4z+dStt4+uQzKrppErovMjy+lSPiYEZxn0qreCuJGJysUUzuw8xibBC752wc+lTfhfg8t3PKI1eOHzsZJ4tRMjEKy5Gn647YpdtNY+5Jqfxrdh9IePGWGrkgAlT2yT23zT2Djt3nUJVIUuSGRApVSNOcAEE/WnMngN2OedECAw2t2PxkEnd/l/Ou8Pg2Yf7ymMk49kXv9W3x86faLeNGXPii6JAR188p/Rx62UKmoRgkAEE9S2+xx1GOEPi26ltueZBCJNflEWvQsfVk76tiPNsc/Ledh8HtGAxuANLByfZ0GcAjzEk52JqK8JcEWe3JW46S3ClBEhGlpXwCD2I3H1o7LeHrp4N8SXFxxB1mcGP2ZXVFUhQeYi6sncscnPYE47VEyorMTnzLNNsU20+0NnfPX7qvHCfDvJm5hkZzyuUBoVQAXD523J2qrra6Y7huaAWuZcJjOQJDtkHbrmi+FhlPq6XfhI2kz/wAaT+oopeFrjm/xWP44orSOa+nhqmeP+PXEJjjtQoMgJZ2xgYOy+bbcBquhqhfaVw25ke3e3haZUJLopG5BBAI6469PWpy8Xx6+uzyzT2T2cREhZ5QjRkhkGdRyuBhT/KrcKy/g731zcWqyWfIit5clyWGFXqPMd+gFaiKIeYrhxC2EkMiN0dGU/RlIrvSE02b5+8McJkK3bwz8poYmJAXPMVTll67Datv8O8PENpDGDnSi5OMZJGSfvJNZJ4WcAcU235M2DqHQvjoe2cVstkfdp+4v90VMb8pwKKTNKKpgzr7YOMywxwJFIycwvq04GoKFxk/U9O9MeDcQdbGGZSxmYqXYdSBKinVgbgKx/Gp37TfCEt7HCbfSWiL5VjjIcL0PqNP86rfDPB3Ezyo5uWsUbKd2XOkMpIyu5+HvU104WfPbWMVnns6tJcEaVKXFxlsdcsG0nP4j6de1aIKpMAH9syVys02BuTgkaifyxTqOO6tW7hvxS9P0p6fNVoo4e3nm/if+i0VTLL08pKWigiGigUUAV5Jr1SE0B882skoe9EOkKVlEpY4IjEoJ0475AH31ZOI8dukDBZZYwoGkkknpkbkjYjoajvDre94in/RuDvj9sZ/pWmcZ4Xbi1UsIonIjVZGhV/OcYUjBznpWetuz7mPsU7gPj2eHUjxXFw7EH3kiJo05BA65GMHNWzwx44N1Lokt2hyWCkurBmQBmG3yPWmnC7YEBUwpjzGRIQGBOWwrMBrXB2x0G1eoYDFLaADrcylyDn4tSg5+tObRljjV0HzpaAaM1TmJmqI1mHN3k6ffXAJz2Ok6jnpjA6davZqq2wH9qBKledKSu+oHA7DrnalWnGnOFfHP394v+GlFHCl95P8AN1/w0oqojL1ImkNKaQ0EM0UUz4txJbeB5XDFUXJCjLHcDAHrvQDzNITVUh+0BXZVW3nJY6QCIxkjJ05LddjtXm8+0BY2KvbT5GCQOWTuQvQN6nFTuL/nl+M74REBdcTyQAIrgEnOBlwBv8ztWrcXnC2OWjaVdCa1U4YLgZcfu9dt9qySxug3+lW0lWdHwrYyPeglSPUVfL3xeYrMe8t1uIwpeNjkPHjbSCQQSOx7jFTK2zlunO0v5SjczluVbyyF4SWXAKnp8WOuNjiuc8hX/Rz6jgyoGy3XW7Ebd9zWeW/iNy0pQKqk6gm4VRu2hc9BkEgVceLheVw06wCvsrFSw2XAJcjqO+9LbSyRqeqjVUHdeMrSNGYzxbAsBrGTgZwPmaqvDvHVy6ai9sdWWAYOhQEZ0EYySOme9Xa5seO5NFNVm3sjK83bRNKQdO5O22T+P31FWnjmVpgj8hFVWkkfLHKJgEKDjBJPX5VN8A4ijicxYZDPIS6nIPlBJo9V83FN2YGp8ftDP/iKK52F0jM4UjIKkjIzgquDiimxp6aSlNJTAzUP4sbFnId8KYmbAyQqyozHA64AJqZryRQJ0xSC+SPy85HAZikhaRmRGbLOsYX9KckAn659G0vFImkYu+RpZVwsoJ1S5JwFyNt+tbjyF/ZH4CkMK+g/AVHy6JzafO9mM+3BMleXIwYeXowIyDvggVZbbwxcXiyXVhMFDBdUUsfn5ioMoCykY6Y7V24RYI/EeK5xsk+ARk/HuQPlj+dXfxHwiK44ciyuITpTlya9IWQoMdOx6YpSKyz0wG8SQyuJTpfJ1gjB1DqMAbH7q06e2uY47d7WeOPnW1qhR0DNnATIJ6gZyQN6zfiVq0czo5BZGILBtQJHcN37HNbRw3hgn4dYseqi2dQfVH3+8jP40HbpWPEf2a8QmiLz3MMnKVmVVRgTgZIG3XamfBb2UwhUknXpuJ7ZvK4yB5up6ddxW11FW3hS0jDBLeIamLHKBtz+9nH0p3Fnjy/rIOI8PmuLqNRcSaykgV5Wi2ZSp0e6J9epFXLwpazI0tvKyOImcO+nGtiuxx27dPSrl/q7balbkRBlIZWEaggjoQQKg7ThCtLdOcfpJwdhndVxuaNH/Teznwn4ZS2llZXkcnSo1tkKrBW0jbOMj+VFTPDYsFvmI8/cgFFVGGVtp8aSlpKZDNFLRQBSGlzXl3AGTsBuT9KAyPgHERFxbieerLclTjJyhL4z22B/Cr7fMj8NHOieeNoU1oigsRpBJCkjp123rPWtxGbi+SRSlxzcRlW6SmRVOQdzsTgCpJ/G80duY1RQIlEasJGWUlFXBC4ONt/uqNuq8dy1pl3FFjEziAsY8+QuulsehHqOlbJ4WuTJw3hgHeYA/SLmsf6VlPFLOaS5Z3VnyyFnSI4OVVv1QATgjt1rVPs2ybaJCr+5lmfLKVxq2TY9chj09KUGc6X2loFGa0coqv8ADGw94pGr3znTg7gxoSM9/wD7VhNVmxvQLu5jIwTKChGQCdCnff8AyKVVjN7Tlid22wMJgenl6UV54cSWcnusf93eimmntJmlNJQBmlzSUUAteHAIIPQ7EfI1V/FfiaSzlUyMEt2UAPyGlPMycocMMbYIOPX0qv8A+1RC4HtA0nv7GR2+cmKW4uYW+KtxciO8lsSyLDG7lJHBygKcwAEMPUqP3qsPBPs/knSG5FwgDoH0+znBLDGG83m9N6jeL8XsrucuwZ25ZLusEa5VSMkgncjbcHOKv/gfjiXNsBH0iwmAmgAYOldPYgAZxtUalrfLLLHFIcC4UYIirMrEszEqmhd8AAL2ACgVJgUopa0c1uxRmlzRQRDVUS0zfTtqGA+6YOSeUgGD61a8VXooV9quMkgmRVzk/rQr0pVeF1s+4HJkD+FCeueqkdfuorxwSPSwXOcQQj8DIv5UUROXqWJooopkWikooDxNArjDqGHXDAEZHyNcm4dGescZx0zGp/KkooDldcDgl08yGNtDalyi7EdxTxIgvwgD6ACiigbeqM0UUAtFJRQBUNb3AF5MmxYlGAyMjEa52/OkopVWP+nHCZSWwRjyDtv+llH5CiiinE5ev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AutoShape 6" descr="data:image/jpeg;base64,/9j/4AAQSkZJRgABAQAAAQABAAD/2wCEAAkGBhQSDxQUEBQUFRUUFBUUFBQUEBQUFRYWFBUWFRcWHRUXHyYeFx0jHRUYHy8gIyc1LCwuGCoxNTAqNSYrLCkBCQoKDgwOGA8PFykcHh4sKikpKSkpKSwpKSkpKSwpLCkpKSkpKSkpKSkpKSkpKSkpKSksKSwpKSwpKSkpKSwsLP/AABEIAHgAeAMBIgACEQEDEQH/xAAcAAABBQEBAQAAAAAAAAAAAAAAAQQFBgcDAgj/xABBEAACAQMCBAMFBAcECwAAAAABAgMABBESIQUTMUEGIlEUIzJhcQeBkcEzQlJyc6GxJLKz8BUWF0RTYmOCksLh/8QAGAEAAwEBAAAAAAAAAAAAAAAAAAECAwT/xAAeEQEBAAIDAQEBAQAAAAAAAAAAAQIRAyExElETQf/aAAwDAQACEQMRAD8A1rjvE5IeVykVy7kEFiDpCljj1by7Z2qOk8Rz8sutuNLMugtJpATODzBjKMdsAZ+L5GpDxBaysI2gCs6PnDsVGkgqdwDvvXERXHLCmKDHo0znp/2f5xU3bWSaiNi8VXEwbkQABiViMrFSCOrSKO2c7Lv09du899dt5gYYVwRpZDKSVG7agwGCe2M4HrTHw9azSW0ToIhhmIJlfJw7Ag+XvUtNaXLEYS2AGf1pf1uvbuKStYyoabjd6DtLb/Cr7wY8pxqO8nbPrvVe8ReNbtbSR0mQe95YK2+lsZ65JIFXG64LcOTlbbGlVHmkz5STn4f+Y1n/ANo/Ap4o1LRqVZmZmh5hVcY+PPc9mpdtMfiuHgFDcTPNO7M4JkLBjrLKpAJAI6b4z+dStt4+uQzKrppErovMjy+lSPiYEZxn0qreCuJGJysUUzuw8xibBC752wc+lTfhfg8t3PKI1eOHzsZJ4tRMjEKy5Gn647YpdtNY+5Jqfxrdh9IePGWGrkgAlT2yT23zT2Djt3nUJVIUuSGRApVSNOcAEE/WnMngN2OedECAw2t2PxkEnd/l/Ou8Pg2Yf7ymMk49kXv9W3x86faLeNGXPii6JAR188p/Rx62UKmoRgkAEE9S2+xx1GOEPi26ltueZBCJNflEWvQsfVk76tiPNsc/Ledh8HtGAxuANLByfZ0GcAjzEk52JqK8JcEWe3JW46S3ClBEhGlpXwCD2I3H1o7LeHrp4N8SXFxxB1mcGP2ZXVFUhQeYi6sncscnPYE47VEyorMTnzLNNsU20+0NnfPX7qvHCfDvJm5hkZzyuUBoVQAXD523J2qrra6Y7huaAWuZcJjOQJDtkHbrmi+FhlPq6XfhI2kz/wAaT+oopeFrjm/xWP44orSOa+nhqmeP+PXEJjjtQoMgJZ2xgYOy+bbcBquhqhfaVw25ke3e3haZUJLopG5BBAI6469PWpy8Xx6+uzyzT2T2cREhZ5QjRkhkGdRyuBhT/KrcKy/g731zcWqyWfIit5clyWGFXqPMd+gFaiKIeYrhxC2EkMiN0dGU/RlIrvSE02b5+8McJkK3bwz8poYmJAXPMVTll67Datv8O8PENpDGDnSi5OMZJGSfvJNZJ4WcAcU235M2DqHQvjoe2cVstkfdp+4v90VMb8pwKKTNKKpgzr7YOMywxwJFIycwvq04GoKFxk/U9O9MeDcQdbGGZSxmYqXYdSBKinVgbgKx/Gp37TfCEt7HCbfSWiL5VjjIcL0PqNP86rfDPB3Ezyo5uWsUbKd2XOkMpIyu5+HvU104WfPbWMVnns6tJcEaVKXFxlsdcsG0nP4j6de1aIKpMAH9syVys02BuTgkaifyxTqOO6tW7hvxS9P0p6fNVoo4e3nm/if+i0VTLL08pKWigiGigUUAV5Jr1SE0B882skoe9EOkKVlEpY4IjEoJ0475AH31ZOI8dukDBZZYwoGkkknpkbkjYjoajvDre94in/RuDvj9sZ/pWmcZ4Xbi1UsIonIjVZGhV/OcYUjBznpWetuz7mPsU7gPj2eHUjxXFw7EH3kiJo05BA65GMHNWzwx44N1Lokt2hyWCkurBmQBmG3yPWmnC7YEBUwpjzGRIQGBOWwrMBrXB2x0G1eoYDFLaADrcylyDn4tSg5+tObRljjV0HzpaAaM1TmJmqI1mHN3k6ffXAJz2Ok6jnpjA6davZqq2wH9qBKledKSu+oHA7DrnalWnGnOFfHP394v+GlFHCl95P8AN1/w0oqojL1ImkNKaQ0EM0UUz4txJbeB5XDFUXJCjLHcDAHrvQDzNITVUh+0BXZVW3nJY6QCIxkjJ05LddjtXm8+0BY2KvbT5GCQOWTuQvQN6nFTuL/nl+M74REBdcTyQAIrgEnOBlwBv8ztWrcXnC2OWjaVdCa1U4YLgZcfu9dt9qySxug3+lW0lWdHwrYyPeglSPUVfL3xeYrMe8t1uIwpeNjkPHjbSCQQSOx7jFTK2zlunO0v5SjczluVbyyF4SWXAKnp8WOuNjiuc8hX/Rz6jgyoGy3XW7Ebd9zWeW/iNy0pQKqk6gm4VRu2hc9BkEgVceLheVw06wCvsrFSw2XAJcjqO+9LbSyRqeqjVUHdeMrSNGYzxbAsBrGTgZwPmaqvDvHVy6ai9sdWWAYOhQEZ0EYySOme9Xa5seO5NFNVm3sjK83bRNKQdO5O22T+P31FWnjmVpgj8hFVWkkfLHKJgEKDjBJPX5VN8A4ijicxYZDPIS6nIPlBJo9V83FN2YGp8ftDP/iKK52F0jM4UjIKkjIzgquDiimxp6aSlNJTAzUP4sbFnId8KYmbAyQqyozHA64AJqZryRQJ0xSC+SPy85HAZikhaRmRGbLOsYX9KckAn659G0vFImkYu+RpZVwsoJ1S5JwFyNt+tbjyF/ZH4CkMK+g/AVHy6JzafO9mM+3BMleXIwYeXowIyDvggVZbbwxcXiyXVhMFDBdUUsfn5ioMoCykY6Y7V24RYI/EeK5xsk+ARk/HuQPlj+dXfxHwiK44ciyuITpTlya9IWQoMdOx6YpSKyz0wG8SQyuJTpfJ1gjB1DqMAbH7q06e2uY47d7WeOPnW1qhR0DNnATIJ6gZyQN6zfiVq0czo5BZGILBtQJHcN37HNbRw3hgn4dYseqi2dQfVH3+8jP40HbpWPEf2a8QmiLz3MMnKVmVVRgTgZIG3XamfBb2UwhUknXpuJ7ZvK4yB5up6ddxW11FW3hS0jDBLeIamLHKBtz+9nH0p3Fnjy/rIOI8PmuLqNRcSaykgV5Wi2ZSp0e6J9epFXLwpazI0tvKyOImcO+nGtiuxx27dPSrl/q7balbkRBlIZWEaggjoQQKg7ThCtLdOcfpJwdhndVxuaNH/Teznwn4ZS2llZXkcnSo1tkKrBW0jbOMj+VFTPDYsFvmI8/cgFFVGGVtp8aSlpKZDNFLRQBSGlzXl3AGTsBuT9KAyPgHERFxbieerLclTjJyhL4z22B/Cr7fMj8NHOieeNoU1oigsRpBJCkjp123rPWtxGbi+SRSlxzcRlW6SmRVOQdzsTgCpJ/G80duY1RQIlEasJGWUlFXBC4ONt/uqNuq8dy1pl3FFjEziAsY8+QuulsehHqOlbJ4WuTJw3hgHeYA/SLmsf6VlPFLOaS5Z3VnyyFnSI4OVVv1QATgjt1rVPs2ybaJCr+5lmfLKVxq2TY9chj09KUGc6X2loFGa0coqv8ADGw94pGr3znTg7gxoSM9/wD7VhNVmxvQLu5jIwTKChGQCdCnff8AyKVVjN7Tlid22wMJgenl6UV54cSWcnusf93eimmntJmlNJQBmlzSUUAteHAIIPQ7EfI1V/FfiaSzlUyMEt2UAPyGlPMycocMMbYIOPX0qv8A+1RC4HtA0nv7GR2+cmKW4uYW+KtxciO8lsSyLDG7lJHBygKcwAEMPUqP3qsPBPs/knSG5FwgDoH0+znBLDGG83m9N6jeL8XsrucuwZ25ZLusEa5VSMkgncjbcHOKv/gfjiXNsBH0iwmAmgAYOldPYgAZxtUalrfLLLHFIcC4UYIirMrEszEqmhd8AAL2ACgVJgUopa0c1uxRmlzRQRDVUS0zfTtqGA+6YOSeUgGD61a8VXooV9quMkgmRVzk/rQr0pVeF1s+4HJkD+FCeueqkdfuorxwSPSwXOcQQj8DIv5UUROXqWJooopkWikooDxNArjDqGHXDAEZHyNcm4dGescZx0zGp/KkooDldcDgl08yGNtDalyi7EdxTxIgvwgD6ACiigbeqM0UUAtFJRQBUNb3AF5MmxYlGAyMjEa52/OkopVWP+nHCZSWwRjyDtv+llH5CiiinE5ev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572000"/>
          </a:xfrm>
        </p:spPr>
        <p:txBody>
          <a:bodyPr>
            <a:normAutofit/>
          </a:bodyPr>
          <a:lstStyle/>
          <a:p>
            <a:r>
              <a:rPr lang="cs-CZ" dirty="0" smtClean="0"/>
              <a:t>Pohon, oscilátor (pravidelně kmitající část), ozubená kola, ručičky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Mechanické hodiny</a:t>
            </a:r>
            <a:endParaRPr lang="cs-CZ" dirty="0"/>
          </a:p>
        </p:txBody>
      </p:sp>
      <p:sp>
        <p:nvSpPr>
          <p:cNvPr id="33794" name="AutoShape 2" descr="data:image/jpeg;base64,/9j/4AAQSkZJRgABAQAAAQABAAD/2wCEAAkGBhQSDxQUEBQUFRUUFBUUFBQUEBQUFRYWFBUWFRcWHRUXHyYeFx0jHRUYHy8gIyc1LCwuGCoxNTAqNSYrLCkBCQoKDgwOGA8PFykcHh4sKikpKSkpKSwpKSkpKSwpLCkpKSkpKSkpKSkpKSkpKSkpKSksKSwpKSwpKSkpKSwsLP/AABEIAHgAeAMBIgACEQEDEQH/xAAcAAABBQEBAQAAAAAAAAAAAAAAAQQFBgcDAgj/xABBEAACAQMCBAMFBAcECwAAAAABAgMABBESIQUTMUEGIlEUIzJhcQeBkcEzQlJyc6GxJLKz8BUWF0RTYmOCksLh/8QAGAEAAwEBAAAAAAAAAAAAAAAAAAECAwT/xAAeEQEBAAIDAQEBAQAAAAAAAAAAAQIRAyExElETQf/aAAwDAQACEQMRAD8A1rjvE5IeVykVy7kEFiDpCljj1by7Z2qOk8Rz8sutuNLMugtJpATODzBjKMdsAZ+L5GpDxBaysI2gCs6PnDsVGkgqdwDvvXERXHLCmKDHo0znp/2f5xU3bWSaiNi8VXEwbkQABiViMrFSCOrSKO2c7Lv09du899dt5gYYVwRpZDKSVG7agwGCe2M4HrTHw9azSW0ToIhhmIJlfJw7Ag+XvUtNaXLEYS2AGf1pf1uvbuKStYyoabjd6DtLb/Cr7wY8pxqO8nbPrvVe8ReNbtbSR0mQe95YK2+lsZ65JIFXG64LcOTlbbGlVHmkz5STn4f+Y1n/ANo/Ap4o1LRqVZmZmh5hVcY+PPc9mpdtMfiuHgFDcTPNO7M4JkLBjrLKpAJAI6b4z+dStt4+uQzKrppErovMjy+lSPiYEZxn0qreCuJGJysUUzuw8xibBC752wc+lTfhfg8t3PKI1eOHzsZJ4tRMjEKy5Gn647YpdtNY+5Jqfxrdh9IePGWGrkgAlT2yT23zT2Djt3nUJVIUuSGRApVSNOcAEE/WnMngN2OedECAw2t2PxkEnd/l/Ou8Pg2Yf7ymMk49kXv9W3x86faLeNGXPii6JAR188p/Rx62UKmoRgkAEE9S2+xx1GOEPi26ltueZBCJNflEWvQsfVk76tiPNsc/Ledh8HtGAxuANLByfZ0GcAjzEk52JqK8JcEWe3JW46S3ClBEhGlpXwCD2I3H1o7LeHrp4N8SXFxxB1mcGP2ZXVFUhQeYi6sncscnPYE47VEyorMTnzLNNsU20+0NnfPX7qvHCfDvJm5hkZzyuUBoVQAXD523J2qrra6Y7huaAWuZcJjOQJDtkHbrmi+FhlPq6XfhI2kz/wAaT+oopeFrjm/xWP44orSOa+nhqmeP+PXEJjjtQoMgJZ2xgYOy+bbcBquhqhfaVw25ke3e3haZUJLopG5BBAI6469PWpy8Xx6+uzyzT2T2cREhZ5QjRkhkGdRyuBhT/KrcKy/g731zcWqyWfIit5clyWGFXqPMd+gFaiKIeYrhxC2EkMiN0dGU/RlIrvSE02b5+8McJkK3bwz8poYmJAXPMVTll67Datv8O8PENpDGDnSi5OMZJGSfvJNZJ4WcAcU235M2DqHQvjoe2cVstkfdp+4v90VMb8pwKKTNKKpgzr7YOMywxwJFIycwvq04GoKFxk/U9O9MeDcQdbGGZSxmYqXYdSBKinVgbgKx/Gp37TfCEt7HCbfSWiL5VjjIcL0PqNP86rfDPB3Ezyo5uWsUbKd2XOkMpIyu5+HvU104WfPbWMVnns6tJcEaVKXFxlsdcsG0nP4j6de1aIKpMAH9syVys02BuTgkaifyxTqOO6tW7hvxS9P0p6fNVoo4e3nm/if+i0VTLL08pKWigiGigUUAV5Jr1SE0B882skoe9EOkKVlEpY4IjEoJ0475AH31ZOI8dukDBZZYwoGkkknpkbkjYjoajvDre94in/RuDvj9sZ/pWmcZ4Xbi1UsIonIjVZGhV/OcYUjBznpWetuz7mPsU7gPj2eHUjxXFw7EH3kiJo05BA65GMHNWzwx44N1Lokt2hyWCkurBmQBmG3yPWmnC7YEBUwpjzGRIQGBOWwrMBrXB2x0G1eoYDFLaADrcylyDn4tSg5+tObRljjV0HzpaAaM1TmJmqI1mHN3k6ffXAJz2Ok6jnpjA6davZqq2wH9qBKledKSu+oHA7DrnalWnGnOFfHP394v+GlFHCl95P8AN1/w0oqojL1ImkNKaQ0EM0UUz4txJbeB5XDFUXJCjLHcDAHrvQDzNITVUh+0BXZVW3nJY6QCIxkjJ05LddjtXm8+0BY2KvbT5GCQOWTuQvQN6nFTuL/nl+M74REBdcTyQAIrgEnOBlwBv8ztWrcXnC2OWjaVdCa1U4YLgZcfu9dt9qySxug3+lW0lWdHwrYyPeglSPUVfL3xeYrMe8t1uIwpeNjkPHjbSCQQSOx7jFTK2zlunO0v5SjczluVbyyF4SWXAKnp8WOuNjiuc8hX/Rz6jgyoGy3XW7Ebd9zWeW/iNy0pQKqk6gm4VRu2hc9BkEgVceLheVw06wCvsrFSw2XAJcjqO+9LbSyRqeqjVUHdeMrSNGYzxbAsBrGTgZwPmaqvDvHVy6ai9sdWWAYOhQEZ0EYySOme9Xa5seO5NFNVm3sjK83bRNKQdO5O22T+P31FWnjmVpgj8hFVWkkfLHKJgEKDjBJPX5VN8A4ijicxYZDPIS6nIPlBJo9V83FN2YGp8ftDP/iKK52F0jM4UjIKkjIzgquDiimxp6aSlNJTAzUP4sbFnId8KYmbAyQqyozHA64AJqZryRQJ0xSC+SPy85HAZikhaRmRGbLOsYX9KckAn659G0vFImkYu+RpZVwsoJ1S5JwFyNt+tbjyF/ZH4CkMK+g/AVHy6JzafO9mM+3BMleXIwYeXowIyDvggVZbbwxcXiyXVhMFDBdUUsfn5ioMoCykY6Y7V24RYI/EeK5xsk+ARk/HuQPlj+dXfxHwiK44ciyuITpTlya9IWQoMdOx6YpSKyz0wG8SQyuJTpfJ1gjB1DqMAbH7q06e2uY47d7WeOPnW1qhR0DNnATIJ6gZyQN6zfiVq0czo5BZGILBtQJHcN37HNbRw3hgn4dYseqi2dQfVH3+8jP40HbpWPEf2a8QmiLz3MMnKVmVVRgTgZIG3XamfBb2UwhUknXpuJ7ZvK4yB5up6ddxW11FW3hS0jDBLeIamLHKBtz+9nH0p3Fnjy/rIOI8PmuLqNRcSaykgV5Wi2ZSp0e6J9epFXLwpazI0tvKyOImcO+nGtiuxx27dPSrl/q7balbkRBlIZWEaggjoQQKg7ThCtLdOcfpJwdhndVxuaNH/Teznwn4ZS2llZXkcnSo1tkKrBW0jbOMj+VFTPDYsFvmI8/cgFFVGGVtp8aSlpKZDNFLRQBSGlzXl3AGTsBuT9KAyPgHERFxbieerLclTjJyhL4z22B/Cr7fMj8NHOieeNoU1oigsRpBJCkjp123rPWtxGbi+SRSlxzcRlW6SmRVOQdzsTgCpJ/G80duY1RQIlEasJGWUlFXBC4ONt/uqNuq8dy1pl3FFjEziAsY8+QuulsehHqOlbJ4WuTJw3hgHeYA/SLmsf6VlPFLOaS5Z3VnyyFnSI4OVVv1QATgjt1rVPs2ybaJCr+5lmfLKVxq2TY9chj09KUGc6X2loFGa0coqv8ADGw94pGr3znTg7gxoSM9/wD7VhNVmxvQLu5jIwTKChGQCdCnff8AyKVVjN7Tlid22wMJgenl6UV54cSWcnusf93eimmntJmlNJQBmlzSUUAteHAIIPQ7EfI1V/FfiaSzlUyMEt2UAPyGlPMycocMMbYIOPX0qv8A+1RC4HtA0nv7GR2+cmKW4uYW+KtxciO8lsSyLDG7lJHBygKcwAEMPUqP3qsPBPs/knSG5FwgDoH0+znBLDGG83m9N6jeL8XsrucuwZ25ZLusEa5VSMkgncjbcHOKv/gfjiXNsBH0iwmAmgAYOldPYgAZxtUalrfLLLHFIcC4UYIirMrEszEqmhd8AAL2ACgVJgUopa0c1uxRmlzRQRDVUS0zfTtqGA+6YOSeUgGD61a8VXooV9quMkgmRVzk/rQr0pVeF1s+4HJkD+FCeueqkdfuorxwSPSwXOcQQj8DIv5UUROXqWJooopkWikooDxNArjDqGHXDAEZHyNcm4dGescZx0zGp/KkooDldcDgl08yGNtDalyi7EdxTxIgvwgD6ACiigbeqM0UUAtFJRQBUNb3AF5MmxYlGAyMjEa52/OkopVWP+nHCZSWwRjyDtv+llH5CiiinE5ev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3796" name="AutoShape 4" descr="data:image/jpeg;base64,/9j/4AAQSkZJRgABAQAAAQABAAD/2wCEAAkGBhQSDxQUEBQUFRUUFBUUFBQUEBQUFRYWFBUWFRcWHRUXHyYeFx0jHRUYHy8gIyc1LCwuGCoxNTAqNSYrLCkBCQoKDgwOGA8PFykcHh4sKikpKSkpKSwpKSkpKSwpLCkpKSkpKSkpKSkpKSkpKSkpKSksKSwpKSwpKSkpKSwsLP/AABEIAHgAeAMBIgACEQEDEQH/xAAcAAABBQEBAQAAAAAAAAAAAAAAAQQFBgcDAgj/xABBEAACAQMCBAMFBAcECwAAAAABAgMABBESIQUTMUEGIlEUIzJhcQeBkcEzQlJyc6GxJLKz8BUWF0RTYmOCksLh/8QAGAEAAwEBAAAAAAAAAAAAAAAAAAECAwT/xAAeEQEBAAIDAQEBAQAAAAAAAAAAAQIRAyExElETQf/aAAwDAQACEQMRAD8A1rjvE5IeVykVy7kEFiDpCljj1by7Z2qOk8Rz8sutuNLMugtJpATODzBjKMdsAZ+L5GpDxBaysI2gCs6PnDsVGkgqdwDvvXERXHLCmKDHo0znp/2f5xU3bWSaiNi8VXEwbkQABiViMrFSCOrSKO2c7Lv09du899dt5gYYVwRpZDKSVG7agwGCe2M4HrTHw9azSW0ToIhhmIJlfJw7Ag+XvUtNaXLEYS2AGf1pf1uvbuKStYyoabjd6DtLb/Cr7wY8pxqO8nbPrvVe8ReNbtbSR0mQe95YK2+lsZ65JIFXG64LcOTlbbGlVHmkz5STn4f+Y1n/ANo/Ap4o1LRqVZmZmh5hVcY+PPc9mpdtMfiuHgFDcTPNO7M4JkLBjrLKpAJAI6b4z+dStt4+uQzKrppErovMjy+lSPiYEZxn0qreCuJGJysUUzuw8xibBC752wc+lTfhfg8t3PKI1eOHzsZJ4tRMjEKy5Gn647YpdtNY+5Jqfxrdh9IePGWGrkgAlT2yT23zT2Djt3nUJVIUuSGRApVSNOcAEE/WnMngN2OedECAw2t2PxkEnd/l/Ou8Pg2Yf7ymMk49kXv9W3x86faLeNGXPii6JAR188p/Rx62UKmoRgkAEE9S2+xx1GOEPi26ltueZBCJNflEWvQsfVk76tiPNsc/Ledh8HtGAxuANLByfZ0GcAjzEk52JqK8JcEWe3JW46S3ClBEhGlpXwCD2I3H1o7LeHrp4N8SXFxxB1mcGP2ZXVFUhQeYi6sncscnPYE47VEyorMTnzLNNsU20+0NnfPX7qvHCfDvJm5hkZzyuUBoVQAXD523J2qrra6Y7huaAWuZcJjOQJDtkHbrmi+FhlPq6XfhI2kz/wAaT+oopeFrjm/xWP44orSOa+nhqmeP+PXEJjjtQoMgJZ2xgYOy+bbcBquhqhfaVw25ke3e3haZUJLopG5BBAI6469PWpy8Xx6+uzyzT2T2cREhZ5QjRkhkGdRyuBhT/KrcKy/g731zcWqyWfIit5clyWGFXqPMd+gFaiKIeYrhxC2EkMiN0dGU/RlIrvSE02b5+8McJkK3bwz8poYmJAXPMVTll67Datv8O8PENpDGDnSi5OMZJGSfvJNZJ4WcAcU235M2DqHQvjoe2cVstkfdp+4v90VMb8pwKKTNKKpgzr7YOMywxwJFIycwvq04GoKFxk/U9O9MeDcQdbGGZSxmYqXYdSBKinVgbgKx/Gp37TfCEt7HCbfSWiL5VjjIcL0PqNP86rfDPB3Ezyo5uWsUbKd2XOkMpIyu5+HvU104WfPbWMVnns6tJcEaVKXFxlsdcsG0nP4j6de1aIKpMAH9syVys02BuTgkaifyxTqOO6tW7hvxS9P0p6fNVoo4e3nm/if+i0VTLL08pKWigiGigUUAV5Jr1SE0B882skoe9EOkKVlEpY4IjEoJ0475AH31ZOI8dukDBZZYwoGkkknpkbkjYjoajvDre94in/RuDvj9sZ/pWmcZ4Xbi1UsIonIjVZGhV/OcYUjBznpWetuz7mPsU7gPj2eHUjxXFw7EH3kiJo05BA65GMHNWzwx44N1Lokt2hyWCkurBmQBmG3yPWmnC7YEBUwpjzGRIQGBOWwrMBrXB2x0G1eoYDFLaADrcylyDn4tSg5+tObRljjV0HzpaAaM1TmJmqI1mHN3k6ffXAJz2Ok6jnpjA6davZqq2wH9qBKledKSu+oHA7DrnalWnGnOFfHP394v+GlFHCl95P8AN1/w0oqojL1ImkNKaQ0EM0UUz4txJbeB5XDFUXJCjLHcDAHrvQDzNITVUh+0BXZVW3nJY6QCIxkjJ05LddjtXm8+0BY2KvbT5GCQOWTuQvQN6nFTuL/nl+M74REBdcTyQAIrgEnOBlwBv8ztWrcXnC2OWjaVdCa1U4YLgZcfu9dt9qySxug3+lW0lWdHwrYyPeglSPUVfL3xeYrMe8t1uIwpeNjkPHjbSCQQSOx7jFTK2zlunO0v5SjczluVbyyF4SWXAKnp8WOuNjiuc8hX/Rz6jgyoGy3XW7Ebd9zWeW/iNy0pQKqk6gm4VRu2hc9BkEgVceLheVw06wCvsrFSw2XAJcjqO+9LbSyRqeqjVUHdeMrSNGYzxbAsBrGTgZwPmaqvDvHVy6ai9sdWWAYOhQEZ0EYySOme9Xa5seO5NFNVm3sjK83bRNKQdO5O22T+P31FWnjmVpgj8hFVWkkfLHKJgEKDjBJPX5VN8A4ijicxYZDPIS6nIPlBJo9V83FN2YGp8ftDP/iKK52F0jM4UjIKkjIzgquDiimxp6aSlNJTAzUP4sbFnId8KYmbAyQqyozHA64AJqZryRQJ0xSC+SPy85HAZikhaRmRGbLOsYX9KckAn659G0vFImkYu+RpZVwsoJ1S5JwFyNt+tbjyF/ZH4CkMK+g/AVHy6JzafO9mM+3BMleXIwYeXowIyDvggVZbbwxcXiyXVhMFDBdUUsfn5ioMoCykY6Y7V24RYI/EeK5xsk+ARk/HuQPlj+dXfxHwiK44ciyuITpTlya9IWQoMdOx6YpSKyz0wG8SQyuJTpfJ1gjB1DqMAbH7q06e2uY47d7WeOPnW1qhR0DNnATIJ6gZyQN6zfiVq0czo5BZGILBtQJHcN37HNbRw3hgn4dYseqi2dQfVH3+8jP40HbpWPEf2a8QmiLz3MMnKVmVVRgTgZIG3XamfBb2UwhUknXpuJ7ZvK4yB5up6ddxW11FW3hS0jDBLeIamLHKBtz+9nH0p3Fnjy/rIOI8PmuLqNRcSaykgV5Wi2ZSp0e6J9epFXLwpazI0tvKyOImcO+nGtiuxx27dPSrl/q7balbkRBlIZWEaggjoQQKg7ThCtLdOcfpJwdhndVxuaNH/Teznwn4ZS2llZXkcnSo1tkKrBW0jbOMj+VFTPDYsFvmI8/cgFFVGGVtp8aSlpKZDNFLRQBSGlzXl3AGTsBuT9KAyPgHERFxbieerLclTjJyhL4z22B/Cr7fMj8NHOieeNoU1oigsRpBJCkjp123rPWtxGbi+SRSlxzcRlW6SmRVOQdzsTgCpJ/G80duY1RQIlEasJGWUlFXBC4ONt/uqNuq8dy1pl3FFjEziAsY8+QuulsehHqOlbJ4WuTJw3hgHeYA/SLmsf6VlPFLOaS5Z3VnyyFnSI4OVVv1QATgjt1rVPs2ybaJCr+5lmfLKVxq2TY9chj09KUGc6X2loFGa0coqv8ADGw94pGr3znTg7gxoSM9/wD7VhNVmxvQLu5jIwTKChGQCdCnff8AyKVVjN7Tlid22wMJgenl6UV54cSWcnusf93eimmntJmlNJQBmlzSUUAteHAIIPQ7EfI1V/FfiaSzlUyMEt2UAPyGlPMycocMMbYIOPX0qv8A+1RC4HtA0nv7GR2+cmKW4uYW+KtxciO8lsSyLDG7lJHBygKcwAEMPUqP3qsPBPs/knSG5FwgDoH0+znBLDGG83m9N6jeL8XsrucuwZ25ZLusEa5VSMkgncjbcHOKv/gfjiXNsBH0iwmAmgAYOldPYgAZxtUalrfLLLHFIcC4UYIirMrEszEqmhd8AAL2ACgVJgUopa0c1uxRmlzRQRDVUS0zfTtqGA+6YOSeUgGD61a8VXooV9quMkgmRVzk/rQr0pVeF1s+4HJkD+FCeueqkdfuorxwSPSwXOcQQj8DIv5UUROXqWJooopkWikooDxNArjDqGHXDAEZHyNcm4dGescZx0zGp/KkooDldcDgl08yGNtDalyi7EdxTxIgvwgD6ACiigbeqM0UUAtFJRQBUNb3AF5MmxYlGAyMjEa52/OkopVWP+nHCZSWwRjyDtv+llH5CiiinE5ev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3798" name="AutoShape 6" descr="data:image/jpeg;base64,/9j/4AAQSkZJRgABAQAAAQABAAD/2wCEAAkGBhQSDxQUEBQUFRUUFBUUFBQUEBQUFRYWFBUWFRcWHRUXHyYeFx0jHRUYHy8gIyc1LCwuGCoxNTAqNSYrLCkBCQoKDgwOGA8PFykcHh4sKikpKSkpKSwpKSkpKSwpLCkpKSkpKSkpKSkpKSkpKSkpKSksKSwpKSwpKSkpKSwsLP/AABEIAHgAeAMBIgACEQEDEQH/xAAcAAABBQEBAQAAAAAAAAAAAAAAAQQFBgcDAgj/xABBEAACAQMCBAMFBAcECwAAAAABAgMABBESIQUTMUEGIlEUIzJhcQeBkcEzQlJyc6GxJLKz8BUWF0RTYmOCksLh/8QAGAEAAwEBAAAAAAAAAAAAAAAAAAECAwT/xAAeEQEBAAIDAQEBAQAAAAAAAAAAAQIRAyExElETQf/aAAwDAQACEQMRAD8A1rjvE5IeVykVy7kEFiDpCljj1by7Z2qOk8Rz8sutuNLMugtJpATODzBjKMdsAZ+L5GpDxBaysI2gCs6PnDsVGkgqdwDvvXERXHLCmKDHo0znp/2f5xU3bWSaiNi8VXEwbkQABiViMrFSCOrSKO2c7Lv09du899dt5gYYVwRpZDKSVG7agwGCe2M4HrTHw9azSW0ToIhhmIJlfJw7Ag+XvUtNaXLEYS2AGf1pf1uvbuKStYyoabjd6DtLb/Cr7wY8pxqO8nbPrvVe8ReNbtbSR0mQe95YK2+lsZ65JIFXG64LcOTlbbGlVHmkz5STn4f+Y1n/ANo/Ap4o1LRqVZmZmh5hVcY+PPc9mpdtMfiuHgFDcTPNO7M4JkLBjrLKpAJAI6b4z+dStt4+uQzKrppErovMjy+lSPiYEZxn0qreCuJGJysUUzuw8xibBC752wc+lTfhfg8t3PKI1eOHzsZJ4tRMjEKy5Gn647YpdtNY+5Jqfxrdh9IePGWGrkgAlT2yT23zT2Djt3nUJVIUuSGRApVSNOcAEE/WnMngN2OedECAw2t2PxkEnd/l/Ou8Pg2Yf7ymMk49kXv9W3x86faLeNGXPii6JAR188p/Rx62UKmoRgkAEE9S2+xx1GOEPi26ltueZBCJNflEWvQsfVk76tiPNsc/Ledh8HtGAxuANLByfZ0GcAjzEk52JqK8JcEWe3JW46S3ClBEhGlpXwCD2I3H1o7LeHrp4N8SXFxxB1mcGP2ZXVFUhQeYi6sncscnPYE47VEyorMTnzLNNsU20+0NnfPX7qvHCfDvJm5hkZzyuUBoVQAXD523J2qrra6Y7huaAWuZcJjOQJDtkHbrmi+FhlPq6XfhI2kz/wAaT+oopeFrjm/xWP44orSOa+nhqmeP+PXEJjjtQoMgJZ2xgYOy+bbcBquhqhfaVw25ke3e3haZUJLopG5BBAI6469PWpy8Xx6+uzyzT2T2cREhZ5QjRkhkGdRyuBhT/KrcKy/g731zcWqyWfIit5clyWGFXqPMd+gFaiKIeYrhxC2EkMiN0dGU/RlIrvSE02b5+8McJkK3bwz8poYmJAXPMVTll67Datv8O8PENpDGDnSi5OMZJGSfvJNZJ4WcAcU235M2DqHQvjoe2cVstkfdp+4v90VMb8pwKKTNKKpgzr7YOMywxwJFIycwvq04GoKFxk/U9O9MeDcQdbGGZSxmYqXYdSBKinVgbgKx/Gp37TfCEt7HCbfSWiL5VjjIcL0PqNP86rfDPB3Ezyo5uWsUbKd2XOkMpIyu5+HvU104WfPbWMVnns6tJcEaVKXFxlsdcsG0nP4j6de1aIKpMAH9syVys02BuTgkaifyxTqOO6tW7hvxS9P0p6fNVoo4e3nm/if+i0VTLL08pKWigiGigUUAV5Jr1SE0B882skoe9EOkKVlEpY4IjEoJ0475AH31ZOI8dukDBZZYwoGkkknpkbkjYjoajvDre94in/RuDvj9sZ/pWmcZ4Xbi1UsIonIjVZGhV/OcYUjBznpWetuz7mPsU7gPj2eHUjxXFw7EH3kiJo05BA65GMHNWzwx44N1Lokt2hyWCkurBmQBmG3yPWmnC7YEBUwpjzGRIQGBOWwrMBrXB2x0G1eoYDFLaADrcylyDn4tSg5+tObRljjV0HzpaAaM1TmJmqI1mHN3k6ffXAJz2Ok6jnpjA6davZqq2wH9qBKledKSu+oHA7DrnalWnGnOFfHP394v+GlFHCl95P8AN1/w0oqojL1ImkNKaQ0EM0UUz4txJbeB5XDFUXJCjLHcDAHrvQDzNITVUh+0BXZVW3nJY6QCIxkjJ05LddjtXm8+0BY2KvbT5GCQOWTuQvQN6nFTuL/nl+M74REBdcTyQAIrgEnOBlwBv8ztWrcXnC2OWjaVdCa1U4YLgZcfu9dt9qySxug3+lW0lWdHwrYyPeglSPUVfL3xeYrMe8t1uIwpeNjkPHjbSCQQSOx7jFTK2zlunO0v5SjczluVbyyF4SWXAKnp8WOuNjiuc8hX/Rz6jgyoGy3XW7Ebd9zWeW/iNy0pQKqk6gm4VRu2hc9BkEgVceLheVw06wCvsrFSw2XAJcjqO+9LbSyRqeqjVUHdeMrSNGYzxbAsBrGTgZwPmaqvDvHVy6ai9sdWWAYOhQEZ0EYySOme9Xa5seO5NFNVm3sjK83bRNKQdO5O22T+P31FWnjmVpgj8hFVWkkfLHKJgEKDjBJPX5VN8A4ijicxYZDPIS6nIPlBJo9V83FN2YGp8ftDP/iKK52F0jM4UjIKkjIzgquDiimxp6aSlNJTAzUP4sbFnId8KYmbAyQqyozHA64AJqZryRQJ0xSC+SPy85HAZikhaRmRGbLOsYX9KckAn659G0vFImkYu+RpZVwsoJ1S5JwFyNt+tbjyF/ZH4CkMK+g/AVHy6JzafO9mM+3BMleXIwYeXowIyDvggVZbbwxcXiyXVhMFDBdUUsfn5ioMoCykY6Y7V24RYI/EeK5xsk+ARk/HuQPlj+dXfxHwiK44ciyuITpTlya9IWQoMdOx6YpSKyz0wG8SQyuJTpfJ1gjB1DqMAbH7q06e2uY47d7WeOPnW1qhR0DNnATIJ6gZyQN6zfiVq0czo5BZGILBtQJHcN37HNbRw3hgn4dYseqi2dQfVH3+8jP40HbpWPEf2a8QmiLz3MMnKVmVVRgTgZIG3XamfBb2UwhUknXpuJ7ZvK4yB5up6ddxW11FW3hS0jDBLeIamLHKBtz+9nH0p3Fnjy/rIOI8PmuLqNRcSaykgV5Wi2ZSp0e6J9epFXLwpazI0tvKyOImcO+nGtiuxx27dPSrl/q7balbkRBlIZWEaggjoQQKg7ThCtLdOcfpJwdhndVxuaNH/Teznwn4ZS2llZXkcnSo1tkKrBW0jbOMj+VFTPDYsFvmI8/cgFFVGGVtp8aSlpKZDNFLRQBSGlzXl3AGTsBuT9KAyPgHERFxbieerLclTjJyhL4z22B/Cr7fMj8NHOieeNoU1oigsRpBJCkjp123rPWtxGbi+SRSlxzcRlW6SmRVOQdzsTgCpJ/G80duY1RQIlEasJGWUlFXBC4ONt/uqNuq8dy1pl3FFjEziAsY8+QuulsehHqOlbJ4WuTJw3hgHeYA/SLmsf6VlPFLOaS5Z3VnyyFnSI4OVVv1QATgjt1rVPs2ybaJCr+5lmfLKVxq2TY9chj09KUGc6X2loFGa0coqv8ADGw94pGr3znTg7gxoSM9/wD7VhNVmxvQLu5jIwTKChGQCdCnff8AyKVVjN7Tlid22wMJgenl6UV54cSWcnusf93eimmntJmlNJQBmlzSUUAteHAIIPQ7EfI1V/FfiaSzlUyMEt2UAPyGlPMycocMMbYIOPX0qv8A+1RC4HtA0nv7GR2+cmKW4uYW+KtxciO8lsSyLDG7lJHBygKcwAEMPUqP3qsPBPs/knSG5FwgDoH0+znBLDGG83m9N6jeL8XsrucuwZ25ZLusEa5VSMkgncjbcHOKv/gfjiXNsBH0iwmAmgAYOldPYgAZxtUalrfLLLHFIcC4UYIirMrEszEqmhd8AAL2ACgVJgUopa0c1uxRmlzRQRDVUS0zfTtqGA+6YOSeUgGD61a8VXooV9quMkgmRVzk/rQr0pVeF1s+4HJkD+FCeueqkdfuorxwSPSwXOcQQj8DIv5UUROXqWJooopkWikooDxNArjDqGHXDAEZHyNcm4dGescZx0zGp/KkooDldcDgl08yGNtDalyi7EdxTxIgvwgD6ACiigbeqM0UUAtFJRQBUNb3AF5MmxYlGAyMjEa52/OkopVWP+nHCZSWwRjyDtv+llH5CiiinE5ev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3800" name="Picture 8" descr="http://www.veznihodiny.cz/obrazky/lihy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1988840"/>
            <a:ext cx="3298359" cy="3888432"/>
          </a:xfrm>
          <a:prstGeom prst="rect">
            <a:avLst/>
          </a:prstGeom>
          <a:noFill/>
        </p:spPr>
      </p:pic>
      <p:pic>
        <p:nvPicPr>
          <p:cNvPr id="33802" name="Picture 10" descr="http://nd03.jxs.cz/216/160/6516c4ae87_61220693_o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84753" y="2489873"/>
            <a:ext cx="2088232" cy="3387399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263490" y="5877272"/>
            <a:ext cx="25307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Kyvadlové hodiny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66102" y="5877366"/>
            <a:ext cx="23269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Lihýřové hodiny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78538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572000"/>
          </a:xfrm>
        </p:spPr>
        <p:txBody>
          <a:bodyPr>
            <a:normAutofit/>
          </a:bodyPr>
          <a:lstStyle/>
          <a:p>
            <a:r>
              <a:rPr lang="cs-CZ" dirty="0" smtClean="0"/>
              <a:t>Elektronické hodiny jsou přesné přístroje na měření času, využívající elektronický oscilátor, nejčastěji řízený křemenným výbrusem (krystalem). </a:t>
            </a:r>
            <a:endParaRPr lang="en-US" dirty="0" smtClean="0"/>
          </a:p>
          <a:p>
            <a:pPr lvl="1"/>
            <a:r>
              <a:rPr lang="cs-CZ" dirty="0" smtClean="0"/>
              <a:t>Odtud název křemenné hodiny, obchodní označení quartz.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Elektronické hodiny</a:t>
            </a:r>
            <a:endParaRPr lang="cs-CZ" dirty="0"/>
          </a:p>
        </p:txBody>
      </p:sp>
      <p:pic>
        <p:nvPicPr>
          <p:cNvPr id="35842" name="Picture 2" descr="http://upload.wikimedia.org/wikipedia/commons/thumb/3/37/Casio.jpg/180px-Casi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3873598"/>
            <a:ext cx="1714500" cy="1571626"/>
          </a:xfrm>
          <a:prstGeom prst="rect">
            <a:avLst/>
          </a:prstGeom>
          <a:noFill/>
        </p:spPr>
      </p:pic>
      <p:pic>
        <p:nvPicPr>
          <p:cNvPr id="35844" name="Picture 4" descr="http://upload.wikimedia.org/wikipedia/commons/thumb/f/fd/Analog_watch_2.jpg/180px-Analog_watch_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3501008"/>
            <a:ext cx="1714500" cy="232410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78538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572000"/>
          </a:xfrm>
        </p:spPr>
        <p:txBody>
          <a:bodyPr>
            <a:normAutofit/>
          </a:bodyPr>
          <a:lstStyle/>
          <a:p>
            <a:r>
              <a:rPr lang="cs-CZ" dirty="0" smtClean="0"/>
              <a:t>Velmi přesné hodiny, měřící čas na základě kmitání atomů, které kmitají stále stejně rychle.</a:t>
            </a:r>
          </a:p>
          <a:p>
            <a:r>
              <a:rPr lang="cs-CZ" dirty="0" smtClean="0"/>
              <a:t>Jejich přesnost je taková, že může dojít k odchylce maximálně jedné sekundy za 150 milionů let. </a:t>
            </a:r>
          </a:p>
          <a:p>
            <a:r>
              <a:rPr lang="cs-CZ" dirty="0" smtClean="0"/>
              <a:t>První přesné atomové hodiny byly postaveny Louisem Essenem v roce 1955.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Atomové hodiny</a:t>
            </a:r>
            <a:endParaRPr lang="cs-CZ" dirty="0"/>
          </a:p>
        </p:txBody>
      </p:sp>
      <p:pic>
        <p:nvPicPr>
          <p:cNvPr id="34818" name="Picture 2" descr="nis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4616921"/>
            <a:ext cx="1905000" cy="14763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78538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5720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Starověký Egypt</a:t>
            </a:r>
          </a:p>
          <a:p>
            <a:pPr lvl="1"/>
            <a:r>
              <a:rPr lang="cs-CZ" dirty="0" smtClean="0"/>
              <a:t>Hodina</a:t>
            </a:r>
            <a:r>
              <a:rPr lang="en-US" dirty="0" smtClean="0"/>
              <a:t> = </a:t>
            </a:r>
            <a:r>
              <a:rPr lang="cs-CZ" dirty="0" smtClean="0"/>
              <a:t>1/12 trvání dne nebo noci</a:t>
            </a:r>
          </a:p>
          <a:p>
            <a:r>
              <a:rPr lang="cs-CZ" dirty="0" smtClean="0"/>
              <a:t>Starověké Řecko</a:t>
            </a:r>
          </a:p>
          <a:p>
            <a:pPr lvl="1"/>
            <a:r>
              <a:rPr lang="cs-CZ" dirty="0" smtClean="0"/>
              <a:t>Den má 24 hodin</a:t>
            </a:r>
            <a:endParaRPr lang="en-US" dirty="0" smtClean="0"/>
          </a:p>
          <a:p>
            <a:r>
              <a:rPr lang="cs-CZ" dirty="0" smtClean="0"/>
              <a:t>Později používané rozdělení (až kolem roku 1600)</a:t>
            </a:r>
          </a:p>
          <a:p>
            <a:r>
              <a:rPr lang="cs-CZ" dirty="0" smtClean="0"/>
              <a:t>Minuta</a:t>
            </a:r>
          </a:p>
          <a:p>
            <a:pPr lvl="1"/>
            <a:r>
              <a:rPr lang="cs-CZ" dirty="0" smtClean="0"/>
              <a:t>Hodina má 60 minut (</a:t>
            </a:r>
            <a:r>
              <a:rPr lang="it-IT" dirty="0" smtClean="0"/>
              <a:t>pars </a:t>
            </a:r>
            <a:r>
              <a:rPr lang="it-IT" b="1" dirty="0" smtClean="0"/>
              <a:t>minuta</a:t>
            </a:r>
            <a:r>
              <a:rPr lang="it-IT" dirty="0" smtClean="0"/>
              <a:t> prima – „první malá část“</a:t>
            </a:r>
            <a:r>
              <a:rPr lang="cs-CZ" dirty="0" smtClean="0"/>
              <a:t>)</a:t>
            </a:r>
          </a:p>
          <a:p>
            <a:r>
              <a:rPr lang="cs-CZ" dirty="0" smtClean="0"/>
              <a:t>Sekunda</a:t>
            </a:r>
          </a:p>
          <a:p>
            <a:pPr lvl="1"/>
            <a:r>
              <a:rPr lang="cs-CZ" dirty="0" smtClean="0"/>
              <a:t>Minuta má 60 sekund (pars minuta </a:t>
            </a:r>
            <a:r>
              <a:rPr lang="cs-CZ" b="1" dirty="0" smtClean="0"/>
              <a:t>secunda</a:t>
            </a:r>
            <a:r>
              <a:rPr lang="cs-CZ" dirty="0" smtClean="0"/>
              <a:t>)</a:t>
            </a:r>
          </a:p>
          <a:p>
            <a:pPr lvl="1"/>
            <a:r>
              <a:rPr lang="cs-CZ" dirty="0" smtClean="0"/>
              <a:t>Nyní je základní jednotkou času</a:t>
            </a:r>
          </a:p>
          <a:p>
            <a:pPr lvl="1"/>
            <a:r>
              <a:rPr lang="cs-CZ" dirty="0" smtClean="0"/>
              <a:t>Určuje se pomocí fyzikálního měření za pomoci atomu cesia</a:t>
            </a:r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Jednotky času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8538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5770984" cy="507335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Svíčkové hodiny</a:t>
            </a:r>
          </a:p>
          <a:p>
            <a:pPr lvl="1"/>
            <a:r>
              <a:rPr lang="cs-CZ" dirty="0" smtClean="0"/>
              <a:t>Kup si několik stejných svíček. Jednu z nich zapal (nenechávej ji bez dozoru) a stopuj na hodinkách dobu hoření. Po uplynutí určité doby (např. půl hodiny) přilož k hořící svíčce druhou novou svíčku a udělej na ní čárku ve výšce horního okraje uhořelé svíčky. Postup několikrát opakuj. Vzniklé rysky můžeš přenést na další stejné svíčky a shora je očíslovat.</a:t>
            </a:r>
          </a:p>
          <a:p>
            <a:pPr lvl="1"/>
            <a:r>
              <a:rPr lang="cs-CZ" dirty="0" smtClean="0"/>
              <a:t>Při zapálení takto označených svíček již podle rysek odhadneš uplynulý čas.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Vyrobte si hodiny</a:t>
            </a:r>
            <a:endParaRPr lang="cs-CZ" dirty="0"/>
          </a:p>
        </p:txBody>
      </p:sp>
      <p:sp>
        <p:nvSpPr>
          <p:cNvPr id="6" name="AutoShape 2" descr="data:image/jpeg;base64,/9j/4AAQSkZJRgABAQAAAQABAAD/2wCEAAkGBhAQEBMUExQTFBUVFhcYFRQUFxcVFRoVFxcaFhcZHRgjHCcqFxkkHBoUHy8hKScpLC4sFSQ1NTAqNScrLCkBCQoKDgwOGg8PGDUlHCAsNS0sKTIpMCkpKjQqLykpLCksKSwpLCwpKi4pNTQpKTUpMSksKSwsKSkpKSwpLCksLP/AABEIAKAAUAMBIgACEQEDEQH/xAAbAAEAAgMBAQAAAAAAAAAAAAAAAQYDBAcFAv/EADcQAAEEAAUCBAMGBAcAAAAAAAEAAgMRBAUSITEGQRMiUWEycYEUcpGhsdFCYuHwFTNDUlOCkv/EABkBAQEAAwEAAAAAAAAAAAAAAAAEAQMFAv/EACYRAAICAgIABAcAAAAAAAAAAAABAhEDBCExEhQigTJBQlFSYXH/2gAMAwEAAhEDEQA/AO4oiIAiKLQEqAUJVc6HzCWeCV8jtY+0ztjd6xtkLW/hRH0QzXFlkRQFKGAiIgCIiALHLJpBPoCa+QWRYcUaY/7p/QrD6B5zM+DuGOqrNkAg86SL5VByLql+FfDgYBcbJzDrkovI+0SMfVADsau9vVW/DOYbabaCwDUDRsgN+hvutCLofBiRkoZKJGyCQOMjr1a9ZJF72XOP1XLhsSb9TKnCK6RdGqVDVK6iJQiIsgIiIAtfHNuOQXVtdv8AQ7rYWHFDyP8Aun9CsPoyuylZPk4dpd4uJ+AbmU77D0A/Vedl+azuzBsDnv0mWdjHNllsnDPjLrBeRux1nblWTIXWBx8A2Nk3+y18q6UdHP4sjmOcJ55m6GuFDEMDHts+haDa5euk4tv7lOR8luavpQ1SuqShERAEREAWOYW13yP6LIvh42KBFQ6cylrgAZMQfK3/AFXCvKDtXFrKdYx5w2t+kRxSsJkfqLdUrZRz5qLY6Ho83e1bnTLtgKNhrfl8I/NejJlgdimT7WyKSM7bnW+Nw39tDh/2UOtHxQ9zfnfrN9qlQFKuNAREQBERAFBUqCsMFZyLKgACJZ9wBvLY49KXn47qWWGeWJ4JLJsNG2pXNuPEkASbg2Q4ubXsvbyZ41139uOPkvO6h6RdiMSJ2hl6sHZcSDow+IfM/tzRZX3eyj1XeP3N2X4i2NUqApVppCIiAIiIAoKlQVhgp2RQz7OM+9DyeE1oBr67VQXziOuTGZA6N5LMS7DkNMezhF4zXC6trhYHuvSyqPZt0TQ3B/r/AHSr/UHSE7p5ZYmhwlxGHkcLAIEWGlicd+SXOaoNeTp/035ezoLVK+IuBtXt6ey+10DQEREAREQBQVKgowVLLcqlaGH7ROdvhqEcj18MUvJxPVb4zMD9pd4WJZh3gPw5Ie8MLXBpYLafEaPVWLLSdLKN+UC+22x/JVDqrKMQJ8Q+OOR4lmy+RoY3VvGSJjt6NZF+K5eDIlaKprk6Tl+KEsUcgFB7GuAPNOaHD9VsLQyCIswuHa4EFsMQIPIIY0ELfXUJQiIgCIocdkAtCqHmvW+Nhk0OwzWGvhMw35oh2jcccBajuv8AGj4sIR7ibb5f5e35LRLMk6NqxSatHoZccSSzScN8DSNpiKr2dRtauddZPwjnxv0Nc1jZC4QyOj0Of4TX34w21loXh5FnuLh0NGH8UaQ0EyOvYnf4f7paPUsOLxssrjCIzLhxAQXOcQGzCZr9QbXLQKXOhHn1VRTNP5HZ4CdLb5oX23r8lktcth6txzW2WR20AOL5ZOQBZ4HuaXs5Pm+azm2th0n+KnFo+pPm+ivjnT4oneJovSLHBq0jVWqt9IIF+1rIqTSEUWloDFicOyQFr2tcPRwDh+BVYzbpDDsHiRu8EC/KZHMivseaBB+i9HqPqNmGbpBuVwtre9f7iPTn8FR8ThmYp7fHe9+kHd8jQd9/hugPpak2M0I8NWUYcUpcpnxj81hjOgYm3NFeIwiQuO9G9Ox3o7rFDrncYxiTvXxzCNoO3/v5BZcX09hmAOjs/wAp81k96vytrsojySN/lkDGg7gijW44N88rnLJHstWN12W/IuiMPDUjyZ3/AMJe4va37oPPfdWdq55gsM7C19mlcG6rLSQ9hPoW1waG/IV3yrMBPE1/cjcDse66Wvnhk4iQ5cco8tm8ii1KqNBhxOIEbC42a7NBcTfYAclU3NepsY95bFBiI21yYvMT377K70mla5xclSdHuLUXbRynEQNe/ViGTmRwADnseduOwPuviLLsJsBMWHYm9TNq3rU0LrJaF8HDsPLR+AUUtNt34itbdfScykdh2bmclw7mQcci/NuFrvdAbud9nk+LY3477bLqTsBEeWMPzaP2Xx/hcH/HHv8Ayt/ZY8k/yM+c/RzqGaFoB8d2w3a2U9/ruvg5u2qZPiAdrpz3N2G+zbXSmZfEOI2D5NH7LKyBo4AHyFLC0WnfiMPaT7iUrIerGxnTLJK9vYujlcRXvoVzw2IbI0OabaRYI7rJpCBoCtxQlBU3ZJOSk7So/9k="/>
          <p:cNvSpPr>
            <a:spLocks noChangeAspect="1" noChangeArrowheads="1"/>
          </p:cNvSpPr>
          <p:nvPr/>
        </p:nvSpPr>
        <p:spPr bwMode="auto">
          <a:xfrm>
            <a:off x="63500" y="-744538"/>
            <a:ext cx="762000" cy="152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4" descr="data:image/jpeg;base64,/9j/4AAQSkZJRgABAQAAAQABAAD/2wCEAAkGBhAQEBMUExQTFBUVFhcYFRQUFxcVFRoVFxcaFhcZHRgjHCcqFxkkHBoUHy8hKScpLC4sFSQ1NTAqNScrLCkBCQoKDgwOGg8PGDUlHCAsNS0sKTIpMCkpKjQqLykpLCksKSwpLCwpKi4pNTQpKTUpMSksKSwsKSkpKSwpLCksLP/AABEIAKAAUAMBIgACEQEDEQH/xAAbAAEAAgMBAQAAAAAAAAAAAAAAAQYDBAcFAv/EADcQAAEEAAUCBAMGBAcAAAAAAAEAAgMRBAUSITEGQRMiUWEycYEUcpGhsdFCYuHwFTNDUlOCkv/EABkBAQEAAwEAAAAAAAAAAAAAAAAEAQMFAv/EACYRAAICAgIABAcAAAAAAAAAAAABAhEDBCExEhQigTJBQlFSYXH/2gAMAwEAAhEDEQA/AO4oiIAiKLQEqAUJVc6HzCWeCV8jtY+0ztjd6xtkLW/hRH0QzXFlkRQFKGAiIgCIiALHLJpBPoCa+QWRYcUaY/7p/QrD6B5zM+DuGOqrNkAg86SL5VByLql+FfDgYBcbJzDrkovI+0SMfVADsau9vVW/DOYbabaCwDUDRsgN+hvutCLofBiRkoZKJGyCQOMjr1a9ZJF72XOP1XLhsSb9TKnCK6RdGqVDVK6iJQiIsgIiIAtfHNuOQXVtdv8AQ7rYWHFDyP8Aun9CsPoyuylZPk4dpd4uJ+AbmU77D0A/Vedl+azuzBsDnv0mWdjHNllsnDPjLrBeRux1nblWTIXWBx8A2Nk3+y18q6UdHP4sjmOcJ55m6GuFDEMDHts+haDa5euk4tv7lOR8luavpQ1SuqShERAEREAWOYW13yP6LIvh42KBFQ6cylrgAZMQfK3/AFXCvKDtXFrKdYx5w2t+kRxSsJkfqLdUrZRz5qLY6Ho83e1bnTLtgKNhrfl8I/NejJlgdimT7WyKSM7bnW+Nw39tDh/2UOtHxQ9zfnfrN9qlQFKuNAREQBERAFBUqCsMFZyLKgACJZ9wBvLY49KXn47qWWGeWJ4JLJsNG2pXNuPEkASbg2Q4ubXsvbyZ41139uOPkvO6h6RdiMSJ2hl6sHZcSDow+IfM/tzRZX3eyj1XeP3N2X4i2NUqApVppCIiAIiIAoKlQVhgp2RQz7OM+9DyeE1oBr67VQXziOuTGZA6N5LMS7DkNMezhF4zXC6trhYHuvSyqPZt0TQ3B/r/AHSr/UHSE7p5ZYmhwlxGHkcLAIEWGlicd+SXOaoNeTp/035ezoLVK+IuBtXt6ey+10DQEREAREQBQVKgowVLLcqlaGH7ROdvhqEcj18MUvJxPVb4zMD9pd4WJZh3gPw5Ie8MLXBpYLafEaPVWLLSdLKN+UC+22x/JVDqrKMQJ8Q+OOR4lmy+RoY3VvGSJjt6NZF+K5eDIlaKprk6Tl+KEsUcgFB7GuAPNOaHD9VsLQyCIswuHa4EFsMQIPIIY0ELfXUJQiIgCIocdkAtCqHmvW+Nhk0OwzWGvhMw35oh2jcccBajuv8AGj4sIR7ibb5f5e35LRLMk6NqxSatHoZccSSzScN8DSNpiKr2dRtauddZPwjnxv0Nc1jZC4QyOj0Of4TX34w21loXh5FnuLh0NGH8UaQ0EyOvYnf4f7paPUsOLxssrjCIzLhxAQXOcQGzCZr9QbXLQKXOhHn1VRTNP5HZ4CdLb5oX23r8lktcth6txzW2WR20AOL5ZOQBZ4HuaXs5Pm+azm2th0n+KnFo+pPm+ivjnT4oneJovSLHBq0jVWqt9IIF+1rIqTSEUWloDFicOyQFr2tcPRwDh+BVYzbpDDsHiRu8EC/KZHMivseaBB+i9HqPqNmGbpBuVwtre9f7iPTn8FR8ThmYp7fHe9+kHd8jQd9/hugPpak2M0I8NWUYcUpcpnxj81hjOgYm3NFeIwiQuO9G9Ox3o7rFDrncYxiTvXxzCNoO3/v5BZcX09hmAOjs/wAp81k96vytrsojySN/lkDGg7gijW44N88rnLJHstWN12W/IuiMPDUjyZ3/AMJe4va37oPPfdWdq55gsM7C19mlcG6rLSQ9hPoW1waG/IV3yrMBPE1/cjcDse66Wvnhk4iQ5cco8tm8ii1KqNBhxOIEbC42a7NBcTfYAclU3NepsY95bFBiI21yYvMT377K70mla5xclSdHuLUXbRynEQNe/ViGTmRwADnseduOwPuviLLsJsBMWHYm9TNq3rU0LrJaF8HDsPLR+AUUtNt34itbdfScykdh2bmclw7mQcci/NuFrvdAbud9nk+LY3477bLqTsBEeWMPzaP2Xx/hcH/HHv8Ayt/ZY8k/yM+c/RzqGaFoB8d2w3a2U9/ruvg5u2qZPiAdrpz3N2G+zbXSmZfEOI2D5NH7LKyBo4AHyFLC0WnfiMPaT7iUrIerGxnTLJK9vYujlcRXvoVzw2IbI0OabaRYI7rJpCBoCtxQlBU3ZJOSk7So/9k="/>
          <p:cNvSpPr>
            <a:spLocks noChangeAspect="1" noChangeArrowheads="1"/>
          </p:cNvSpPr>
          <p:nvPr/>
        </p:nvSpPr>
        <p:spPr bwMode="auto">
          <a:xfrm>
            <a:off x="215900" y="-592138"/>
            <a:ext cx="762000" cy="152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30" name="Picture 6" descr="http://www.kalendar.info/pictures/time/hodsvic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204864"/>
            <a:ext cx="1728192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4116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620688"/>
            <a:ext cx="5770984" cy="6624736"/>
          </a:xfrm>
        </p:spPr>
        <p:txBody>
          <a:bodyPr>
            <a:normAutofit/>
          </a:bodyPr>
          <a:lstStyle/>
          <a:p>
            <a:r>
              <a:rPr lang="cs-CZ" dirty="0" smtClean="0"/>
              <a:t>Vodní hodiny</a:t>
            </a:r>
          </a:p>
          <a:p>
            <a:pPr lvl="1"/>
            <a:r>
              <a:rPr lang="cs-CZ" dirty="0" smtClean="0"/>
              <a:t>Najdi si starý kbelík nebo prázdnou plastovou láhev</a:t>
            </a:r>
          </a:p>
          <a:p>
            <a:pPr lvl="1"/>
            <a:r>
              <a:rPr lang="cs-CZ" dirty="0" smtClean="0"/>
              <a:t>Do dna (s pomocí rodičů) udělej dírku (k měření minut větší, k měření hodin malou – aby voda pouze kapala)</a:t>
            </a:r>
          </a:p>
          <a:p>
            <a:pPr lvl="1"/>
            <a:r>
              <a:rPr lang="cs-CZ" dirty="0" smtClean="0"/>
              <a:t>Nádobu naplň vodou a zavěs ji (například na strom nebo na sprchu v koupelně). Pod ni postav další nádobu tak, aby do ní voda odtékala.</a:t>
            </a:r>
          </a:p>
          <a:p>
            <a:pPr lvl="1"/>
            <a:r>
              <a:rPr lang="cs-CZ" dirty="0" smtClean="0"/>
              <a:t>Teď už jen stopuj čas a dělej si na spodní nádobě rysky v místech kam po uplynutí zvolené doby sahala hladina.</a:t>
            </a:r>
            <a:endParaRPr lang="cs-CZ" dirty="0"/>
          </a:p>
        </p:txBody>
      </p:sp>
      <p:pic>
        <p:nvPicPr>
          <p:cNvPr id="2050" name="Picture 2" descr="http://babylon.acad.cai.cam.ac.uk/people/dmh/engineering/engineer03l/images/WaterClock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340768"/>
            <a:ext cx="2476500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1612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V. Koval: Kamarádi čísla. Státní pedagogické nakladatelství, Praha 1969</a:t>
            </a:r>
          </a:p>
          <a:p>
            <a:r>
              <a:rPr lang="cs-CZ" dirty="0"/>
              <a:t>www. Fyzmatik.pise.cz</a:t>
            </a:r>
          </a:p>
          <a:p>
            <a:r>
              <a:rPr lang="cs-CZ" dirty="0" smtClean="0">
                <a:hlinkClick r:id="rId2"/>
              </a:rPr>
              <a:t>www.conwerter.cz</a:t>
            </a:r>
            <a:endParaRPr lang="cs-CZ" dirty="0" smtClean="0"/>
          </a:p>
          <a:p>
            <a:r>
              <a:rPr lang="cs-CZ" dirty="0">
                <a:hlinkClick r:id="rId3"/>
              </a:rPr>
              <a:t>http://www.kalendar.info/datacs/time/timehr03.php?session</a:t>
            </a:r>
            <a:r>
              <a:rPr lang="cs-CZ" dirty="0" smtClean="0"/>
              <a:t>=</a:t>
            </a:r>
          </a:p>
          <a:p>
            <a:r>
              <a:rPr lang="cs-CZ" dirty="0"/>
              <a:t>TERASOFT. 320 000 x obrázky </a:t>
            </a:r>
            <a:r>
              <a:rPr lang="en-US" dirty="0"/>
              <a:t>[DVD</a:t>
            </a:r>
            <a:r>
              <a:rPr lang="cs-CZ" dirty="0"/>
              <a:t>-</a:t>
            </a:r>
            <a:r>
              <a:rPr lang="en-US" dirty="0"/>
              <a:t>rom]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0114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Pape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e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679</TotalTime>
  <Words>604</Words>
  <Application>Microsoft Office PowerPoint</Application>
  <PresentationFormat>Předvádění na obrazovce (4:3)</PresentationFormat>
  <Paragraphs>107</Paragraphs>
  <Slides>17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Papír</vt:lpstr>
      <vt:lpstr>Prezentace aplikace PowerPoint</vt:lpstr>
      <vt:lpstr>Anotace:</vt:lpstr>
      <vt:lpstr>Jednotky času</vt:lpstr>
      <vt:lpstr>Jednotky času – delší intervaly</vt:lpstr>
      <vt:lpstr>Měsíc jako měřič času</vt:lpstr>
      <vt:lpstr>Solární (sluneční) kalendář</vt:lpstr>
      <vt:lpstr>Jednotky času – kratší intervaly</vt:lpstr>
      <vt:lpstr>Hodiny – měření času sledováním</vt:lpstr>
      <vt:lpstr>Hodiny – měření času sledováním</vt:lpstr>
      <vt:lpstr>Hodiny – měření času počítáním</vt:lpstr>
      <vt:lpstr>Mechanické hodiny</vt:lpstr>
      <vt:lpstr>Elektronické hodiny</vt:lpstr>
      <vt:lpstr>Atomové hodiny</vt:lpstr>
      <vt:lpstr>Jednotky času</vt:lpstr>
      <vt:lpstr>Vyrobte si hodiny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Jednotky délky</dc:title>
  <dc:creator>Ucebna 101</dc:creator>
  <cp:lastModifiedBy>Josefíková Jitka</cp:lastModifiedBy>
  <cp:revision>59</cp:revision>
  <dcterms:created xsi:type="dcterms:W3CDTF">2012-03-11T20:19:48Z</dcterms:created>
  <dcterms:modified xsi:type="dcterms:W3CDTF">2013-05-21T11:35:20Z</dcterms:modified>
</cp:coreProperties>
</file>