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handoutMasterIdLst>
    <p:handoutMasterId r:id="rId12"/>
  </p:handoutMasterIdLst>
  <p:sldIdLst>
    <p:sldId id="271" r:id="rId2"/>
    <p:sldId id="272" r:id="rId3"/>
    <p:sldId id="266" r:id="rId4"/>
    <p:sldId id="267" r:id="rId5"/>
    <p:sldId id="268" r:id="rId6"/>
    <p:sldId id="269" r:id="rId7"/>
    <p:sldId id="270" r:id="rId8"/>
    <p:sldId id="265" r:id="rId9"/>
    <p:sldId id="258" r:id="rId10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22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6.wmf"/><Relationship Id="rId7" Type="http://schemas.openxmlformats.org/officeDocument/2006/relationships/image" Target="../media/image9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Moje vlast, moje bydliště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Jaroslav Seifert, Hora Říp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VY_32_INOVACE_13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gr. Zlatuše Petříková,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9775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1052736"/>
            <a:ext cx="7128792" cy="1708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Předmět: Já a svět. 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rámci mezipředmětových vztahů lze zařadit materiál do hodin českého jazyka.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3.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vlastenectví, podnět k četbě 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Forma 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výuky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Prezentace v </a:t>
            </a:r>
            <a:r>
              <a:rPr lang="cs-CZ" sz="150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PowerPointu s rozhovorem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učitele s dětmi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617565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ctrTitle" idx="4294967295"/>
          </p:nvPr>
        </p:nvSpPr>
        <p:spPr>
          <a:xfrm>
            <a:off x="588641" y="980728"/>
            <a:ext cx="7772400" cy="1470025"/>
          </a:xfrm>
        </p:spPr>
        <p:txBody>
          <a:bodyPr/>
          <a:lstStyle/>
          <a:p>
            <a:r>
              <a:rPr lang="cs-CZ" dirty="0" smtClean="0"/>
              <a:t>Jaroslav Seifert</a:t>
            </a:r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4294967295"/>
          </p:nvPr>
        </p:nvSpPr>
        <p:spPr>
          <a:xfrm>
            <a:off x="1259632" y="2348880"/>
            <a:ext cx="6400800" cy="17526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000" b="1" dirty="0" smtClean="0">
                <a:solidFill>
                  <a:srgbClr val="002060"/>
                </a:solidFill>
              </a:rPr>
              <a:t>Hora Říp</a:t>
            </a:r>
            <a:endParaRPr lang="cs-CZ" sz="8000" b="1" dirty="0">
              <a:solidFill>
                <a:srgbClr val="00206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Vývojový diagram: zpoždění 10"/>
          <p:cNvSpPr/>
          <p:nvPr/>
        </p:nvSpPr>
        <p:spPr>
          <a:xfrm rot="16200000">
            <a:off x="3638581" y="3387941"/>
            <a:ext cx="1584176" cy="2664296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325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043608" y="1268760"/>
            <a:ext cx="568863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Viděl jsem hory plné ledu,</a:t>
            </a:r>
          </a:p>
          <a:p>
            <a:r>
              <a:rPr lang="cs-CZ" sz="2400" b="1" dirty="0"/>
              <a:t>v</a:t>
            </a:r>
            <a:r>
              <a:rPr lang="cs-CZ" sz="2400" b="1" dirty="0" smtClean="0"/>
              <a:t>šak zpívat o nich nedovedu.</a:t>
            </a:r>
          </a:p>
          <a:p>
            <a:endParaRPr lang="cs-CZ" sz="2400" b="1" dirty="0"/>
          </a:p>
          <a:p>
            <a:r>
              <a:rPr lang="cs-CZ" sz="2400" b="1" dirty="0" smtClean="0"/>
              <a:t>Jiskřily dálky nad hlavami</a:t>
            </a:r>
          </a:p>
          <a:p>
            <a:r>
              <a:rPr lang="cs-CZ" sz="2400" b="1" dirty="0"/>
              <a:t>j</a:t>
            </a:r>
            <a:r>
              <a:rPr lang="cs-CZ" sz="2400" b="1" dirty="0" smtClean="0"/>
              <a:t>ak bledě modré drahokamy.</a:t>
            </a:r>
          </a:p>
          <a:p>
            <a:endParaRPr lang="cs-CZ" sz="2400" b="1" dirty="0"/>
          </a:p>
          <a:p>
            <a:r>
              <a:rPr lang="cs-CZ" sz="2400" b="1" dirty="0" smtClean="0"/>
              <a:t>Jímala závrať při pohledu,</a:t>
            </a:r>
          </a:p>
          <a:p>
            <a:r>
              <a:rPr lang="cs-CZ" sz="2400" b="1" dirty="0"/>
              <a:t>z</a:t>
            </a:r>
            <a:r>
              <a:rPr lang="cs-CZ" sz="2400" b="1" dirty="0" smtClean="0"/>
              <a:t>pívat však o nich nedovedu.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4869160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Zkus pochopit, co tento text znamená. Řekni druhým, jak mu rozumíš.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101" name="Picture 5" descr="C:\Users\oem\AppData\Local\Microsoft\Windows\Temporary Internet Files\Content.IE5\O4TQCB6E\MC9002290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0307" y="1700808"/>
            <a:ext cx="3718823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8373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83568" y="980728"/>
            <a:ext cx="741682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Když ale vidím na obzoru</a:t>
            </a:r>
          </a:p>
          <a:p>
            <a:r>
              <a:rPr lang="cs-CZ" sz="2400" b="1" dirty="0"/>
              <a:t>u</a:t>
            </a:r>
            <a:r>
              <a:rPr lang="cs-CZ" sz="2400" b="1" dirty="0" smtClean="0"/>
              <a:t>prostřed kraje nízkou horu,</a:t>
            </a:r>
          </a:p>
          <a:p>
            <a:endParaRPr lang="cs-CZ" sz="2400" b="1" dirty="0"/>
          </a:p>
          <a:p>
            <a:r>
              <a:rPr lang="cs-CZ" sz="2400" b="1" dirty="0"/>
              <a:t>n</a:t>
            </a:r>
            <a:r>
              <a:rPr lang="cs-CZ" sz="2400" b="1" dirty="0" smtClean="0"/>
              <a:t>a nebi mráček běloskvoucí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přestane srdce chvíli tlouci.</a:t>
            </a:r>
          </a:p>
          <a:p>
            <a:endParaRPr lang="cs-CZ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4941168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Co cítí autor při pohledu na horu Říp? Proč asi?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47328"/>
            <a:ext cx="4297719" cy="34938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3053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87889">
            <a:off x="5223670" y="4297799"/>
            <a:ext cx="517525" cy="1030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 descr="C:\Users\oem\AppData\Local\Microsoft\Windows\Temporary Internet Files\Content.IE5\O4TQCB6E\MC900435566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4869" y="279794"/>
            <a:ext cx="3949132" cy="6078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334702" y="764704"/>
            <a:ext cx="6829585" cy="51090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Oblaka letí v klasech zralých</a:t>
            </a:r>
          </a:p>
          <a:p>
            <a:r>
              <a:rPr lang="cs-CZ" sz="2800" b="1" dirty="0" smtClean="0"/>
              <a:t>a </a:t>
            </a:r>
            <a:r>
              <a:rPr lang="cs-CZ" sz="2800" b="1" dirty="0"/>
              <a:t>koně dupou po </a:t>
            </a:r>
            <a:r>
              <a:rPr lang="cs-CZ" sz="2800" b="1" dirty="0" smtClean="0"/>
              <a:t>maštalích.</a:t>
            </a:r>
          </a:p>
          <a:p>
            <a:endParaRPr lang="cs-CZ" sz="2800" b="1" dirty="0"/>
          </a:p>
          <a:p>
            <a:r>
              <a:rPr lang="cs-CZ" sz="2800" b="1" dirty="0" smtClean="0"/>
              <a:t>V panácích už jsou všude snopy</a:t>
            </a:r>
          </a:p>
          <a:p>
            <a:r>
              <a:rPr lang="cs-CZ" sz="2800" b="1" dirty="0"/>
              <a:t>a</a:t>
            </a:r>
            <a:r>
              <a:rPr lang="cs-CZ" sz="2800" b="1" dirty="0" smtClean="0"/>
              <a:t> svatý Jiří zvedá kopí,</a:t>
            </a:r>
          </a:p>
          <a:p>
            <a:endParaRPr lang="cs-CZ" sz="2800" b="1" dirty="0"/>
          </a:p>
          <a:p>
            <a:r>
              <a:rPr lang="cs-CZ" sz="2800" b="1" dirty="0"/>
              <a:t>a</a:t>
            </a:r>
            <a:r>
              <a:rPr lang="cs-CZ" sz="2800" b="1" dirty="0" smtClean="0"/>
              <a:t>by je vrazil ve chřtán dračí,</a:t>
            </a:r>
          </a:p>
          <a:p>
            <a:r>
              <a:rPr lang="cs-CZ" sz="2800" b="1" dirty="0"/>
              <a:t>a</a:t>
            </a:r>
            <a:r>
              <a:rPr lang="cs-CZ" sz="2800" b="1" dirty="0" smtClean="0"/>
              <a:t> motýl spěchá po bodláčí;</a:t>
            </a:r>
          </a:p>
          <a:p>
            <a:endParaRPr lang="cs-CZ" sz="2800" b="1" dirty="0"/>
          </a:p>
          <a:p>
            <a:r>
              <a:rPr lang="cs-CZ" sz="2800" b="1" dirty="0"/>
              <a:t>a</a:t>
            </a:r>
            <a:r>
              <a:rPr lang="cs-CZ" sz="2800" b="1" dirty="0" smtClean="0"/>
              <a:t> jako krůpěj na prstenu</a:t>
            </a:r>
          </a:p>
          <a:p>
            <a:r>
              <a:rPr lang="cs-CZ" sz="2800" b="1" dirty="0"/>
              <a:t>t</a:t>
            </a:r>
            <a:r>
              <a:rPr lang="cs-CZ" sz="2800" b="1" dirty="0" smtClean="0"/>
              <a:t>řpytí se drobná kvítka rmenu.</a:t>
            </a:r>
            <a:endParaRPr lang="cs-CZ" sz="2800" b="1" dirty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pic>
        <p:nvPicPr>
          <p:cNvPr id="2050" name="Picture 2" descr="C:\Users\oem\AppData\Local\Microsoft\Windows\Temporary Internet Files\Content.IE5\O4TQCB6E\MC90035357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0384" y="5499212"/>
            <a:ext cx="1753801" cy="88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AppData\Local\Microsoft\Windows\Temporary Internet Files\Content.IE5\M6EVS6JC\MC9001493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214068"/>
            <a:ext cx="2147716" cy="2308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oem\AppData\Local\Microsoft\Windows\Temporary Internet Files\Content.IE5\6EZVUUNV\MC90033611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09316">
            <a:off x="6104409" y="1700808"/>
            <a:ext cx="1191364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oem\AppData\Local\Microsoft\Windows\Temporary Internet Files\Content.IE5\OAGI6XV4\MC900391554[1].wmf"/>
          <p:cNvPicPr>
            <a:picLocks noChangeAspect="1" noChangeArrowheads="1"/>
          </p:cNvPicPr>
          <p:nvPr/>
        </p:nvPicPr>
        <p:blipFill>
          <a:blip r:embed="rId8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3836" y="2420888"/>
            <a:ext cx="1196020" cy="1192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80199">
            <a:off x="5546764" y="4645836"/>
            <a:ext cx="524634" cy="1044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00885">
            <a:off x="5089451" y="4618193"/>
            <a:ext cx="517525" cy="1030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9607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323529" y="296596"/>
            <a:ext cx="81003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Tu nemohu se vynadívat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a</a:t>
            </a:r>
            <a:r>
              <a:rPr lang="cs-CZ" sz="2400" b="1" dirty="0" smtClean="0">
                <a:solidFill>
                  <a:srgbClr val="FF0000"/>
                </a:solidFill>
              </a:rPr>
              <a:t> všechno ve mně začne zpívat,</a:t>
            </a:r>
          </a:p>
          <a:p>
            <a:endParaRPr lang="cs-CZ" sz="2400" b="1" dirty="0">
              <a:solidFill>
                <a:srgbClr val="FF0000"/>
              </a:solidFill>
            </a:endParaRPr>
          </a:p>
          <a:p>
            <a:r>
              <a:rPr lang="cs-CZ" sz="2400" b="1" dirty="0">
                <a:solidFill>
                  <a:srgbClr val="FF0000"/>
                </a:solidFill>
              </a:rPr>
              <a:t>z</a:t>
            </a:r>
            <a:r>
              <a:rPr lang="cs-CZ" sz="2400" b="1" dirty="0" smtClean="0">
                <a:solidFill>
                  <a:srgbClr val="FF0000"/>
                </a:solidFill>
              </a:rPr>
              <a:t>pívat i plakat. Maminko má,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j</a:t>
            </a:r>
            <a:r>
              <a:rPr lang="cs-CZ" sz="2400" b="1" dirty="0" smtClean="0">
                <a:solidFill>
                  <a:srgbClr val="FF0000"/>
                </a:solidFill>
              </a:rPr>
              <a:t>ak je to hezké u nás doma!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oem\AppData\Local\Microsoft\Windows\Temporary Internet Files\Content.IE5\6A9B631Z\MP90018267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92896"/>
            <a:ext cx="5375463" cy="360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8114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588641" y="764704"/>
            <a:ext cx="8087815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Na jakou krajinu se chceš dívat?</a:t>
            </a:r>
          </a:p>
          <a:p>
            <a:endParaRPr lang="cs-CZ" sz="3200" dirty="0">
              <a:solidFill>
                <a:srgbClr val="FF0000"/>
              </a:solidFill>
            </a:endParaRPr>
          </a:p>
          <a:p>
            <a:r>
              <a:rPr lang="cs-CZ" sz="3200" dirty="0" smtClean="0">
                <a:solidFill>
                  <a:srgbClr val="FF0000"/>
                </a:solidFill>
              </a:rPr>
              <a:t>Kde ti je moc dobře?</a:t>
            </a:r>
          </a:p>
          <a:p>
            <a:endParaRPr lang="cs-CZ" sz="3200" dirty="0">
              <a:solidFill>
                <a:srgbClr val="FF0000"/>
              </a:solidFill>
            </a:endParaRPr>
          </a:p>
          <a:p>
            <a:r>
              <a:rPr lang="cs-CZ" sz="3200" dirty="0" smtClean="0">
                <a:solidFill>
                  <a:srgbClr val="FF0000"/>
                </a:solidFill>
              </a:rPr>
              <a:t>Kde jsi doma?</a:t>
            </a:r>
          </a:p>
          <a:p>
            <a:endParaRPr lang="cs-CZ" sz="3200" dirty="0">
              <a:solidFill>
                <a:srgbClr val="FF0000"/>
              </a:solidFill>
            </a:endParaRPr>
          </a:p>
          <a:p>
            <a:r>
              <a:rPr lang="cs-CZ" sz="3200" dirty="0" smtClean="0">
                <a:solidFill>
                  <a:srgbClr val="FF0000"/>
                </a:solidFill>
              </a:rPr>
              <a:t>Zkus taky něco napsat o domově jako pan Jaroslav Seifert.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492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 smtClean="0">
                <a:latin typeface="Tahoma" pitchFamily="34" charset="0"/>
                <a:cs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Foto: archiv autora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402</TotalTime>
  <Words>334</Words>
  <Application>Microsoft Office PowerPoint</Application>
  <PresentationFormat>Předvádění na obrazovce (4:3)</PresentationFormat>
  <Paragraphs>76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Jaroslav Seifert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48</cp:revision>
  <dcterms:created xsi:type="dcterms:W3CDTF">2011-05-26T14:17:08Z</dcterms:created>
  <dcterms:modified xsi:type="dcterms:W3CDTF">2011-12-11T17:11:57Z</dcterms:modified>
</cp:coreProperties>
</file>