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63" r:id="rId5"/>
    <p:sldId id="259" r:id="rId6"/>
    <p:sldId id="264" r:id="rId7"/>
    <p:sldId id="260" r:id="rId8"/>
    <p:sldId id="261" r:id="rId9"/>
    <p:sldId id="265" r:id="rId10"/>
    <p:sldId id="270" r:id="rId11"/>
    <p:sldId id="266" r:id="rId12"/>
    <p:sldId id="279" r:id="rId13"/>
    <p:sldId id="267" r:id="rId14"/>
    <p:sldId id="271" r:id="rId15"/>
    <p:sldId id="272" r:id="rId16"/>
    <p:sldId id="273" r:id="rId17"/>
    <p:sldId id="275" r:id="rId18"/>
    <p:sldId id="280" r:id="rId19"/>
    <p:sldId id="276" r:id="rId20"/>
    <p:sldId id="290" r:id="rId21"/>
    <p:sldId id="291" r:id="rId22"/>
    <p:sldId id="281" r:id="rId23"/>
    <p:sldId id="282" r:id="rId24"/>
    <p:sldId id="283" r:id="rId25"/>
    <p:sldId id="288" r:id="rId26"/>
    <p:sldId id="289" r:id="rId27"/>
    <p:sldId id="285" r:id="rId28"/>
    <p:sldId id="278" r:id="rId29"/>
    <p:sldId id="284" r:id="rId30"/>
    <p:sldId id="286" r:id="rId31"/>
    <p:sldId id="287" r:id="rId32"/>
    <p:sldId id="262" r:id="rId3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90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7B6D8C-03E3-4251-9A4F-F9A7510B01F2}" type="datetimeFigureOut">
              <a:rPr lang="cs-CZ"/>
              <a:pPr>
                <a:defRPr/>
              </a:pPr>
              <a:t>21.5.2013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1A525D-54B0-405E-AC2A-346F0142A9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816F35-0F41-437C-91EF-5E45FE81CC56}" type="datetimeFigureOut">
              <a:rPr lang="cs-CZ"/>
              <a:pPr>
                <a:defRPr/>
              </a:pPr>
              <a:t>21.5.2013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3A9722-74BE-4AB0-89BB-BCACADFAD3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9A750D-8529-4FB9-AFA8-CA25643C5E85}" type="datetimeFigureOut">
              <a:rPr lang="cs-CZ"/>
              <a:pPr>
                <a:defRPr/>
              </a:pPr>
              <a:t>21.5.2013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936474-EDC0-4B7D-A531-C3D01FB94A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D96B3C-A7C3-4D31-8BBC-304CEA807403}" type="datetimeFigureOut">
              <a:rPr lang="cs-CZ"/>
              <a:pPr>
                <a:defRPr/>
              </a:pPr>
              <a:t>21.5.2013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FBE7DD-1499-48D2-ACD2-085BCA248E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E8E7F2-0929-4225-B070-F21A6FDC989D}" type="datetimeFigureOut">
              <a:rPr lang="cs-CZ"/>
              <a:pPr>
                <a:defRPr/>
              </a:pPr>
              <a:t>21.5.2013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DA3E9D-048C-4117-9EE8-BCC59A5086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5DF59A-FE2A-4E31-8491-1ED7BFCE4634}" type="datetimeFigureOut">
              <a:rPr lang="cs-CZ"/>
              <a:pPr>
                <a:defRPr/>
              </a:pPr>
              <a:t>21.5.2013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3F393C-3223-4A0B-B15E-2F6BE2C81C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341E1D-71D3-4546-97B2-A96B02C00513}" type="datetimeFigureOut">
              <a:rPr lang="cs-CZ"/>
              <a:pPr>
                <a:defRPr/>
              </a:pPr>
              <a:t>21.5.2013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97D307-2D3C-41EB-8F0D-F1F212348F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021A4E-9897-44FB-80F2-70AFCF2CFA76}" type="datetimeFigureOut">
              <a:rPr lang="cs-CZ"/>
              <a:pPr>
                <a:defRPr/>
              </a:pPr>
              <a:t>21.5.2013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D70791-5A1D-4622-8FA8-1E0B478BB8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16"/>
          <p:cNvGrpSpPr>
            <a:grpSpLocks/>
          </p:cNvGrpSpPr>
          <p:nvPr/>
        </p:nvGrpSpPr>
        <p:grpSpPr bwMode="auto">
          <a:xfrm>
            <a:off x="4718050" y="993775"/>
            <a:ext cx="1847850" cy="1530350"/>
            <a:chOff x="4718762" y="993075"/>
            <a:chExt cx="1847138" cy="1530439"/>
          </a:xfrm>
        </p:grpSpPr>
        <p:sp>
          <p:nvSpPr>
            <p:cNvPr id="6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7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8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0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1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2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3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 rtlCol="0">
            <a:normAutofit/>
          </a:bodyPr>
          <a:lstStyle>
            <a:lvl1pPr marL="0" indent="0" algn="ctr">
              <a:buFontTx/>
              <a:buNone/>
              <a:defRPr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/>
          </a:p>
        </p:txBody>
      </p:sp>
      <p:sp>
        <p:nvSpPr>
          <p:cNvPr id="14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DE22DD-3876-446E-BF0B-9DF827092CF1}" type="datetimeFigureOut">
              <a:rPr lang="cs-CZ"/>
              <a:pPr>
                <a:defRPr/>
              </a:pPr>
              <a:t>21.5.2013</a:t>
            </a:fld>
            <a:endParaRPr lang="cs-CZ"/>
          </a:p>
        </p:txBody>
      </p:sp>
      <p:sp>
        <p:nvSpPr>
          <p:cNvPr id="15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0ED2DC-A87C-49DF-A844-2C19A2C65C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98052E-2137-40B1-8352-58B5DA725DDA}" type="datetimeFigureOut">
              <a:rPr lang="cs-CZ"/>
              <a:pPr>
                <a:defRPr/>
              </a:pPr>
              <a:t>21.5.2013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D03870-89BF-4459-A09B-467C7C2D5A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AE63CA-4BD3-4FD3-A8F2-BA92C5ED245E}" type="datetimeFigureOut">
              <a:rPr lang="cs-CZ"/>
              <a:pPr>
                <a:defRPr/>
              </a:pPr>
              <a:t>21.5.2013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C8E65B-4140-4B15-A91A-A0636ABC53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134"/>
          <p:cNvGrpSpPr>
            <a:grpSpLocks/>
          </p:cNvGrpSpPr>
          <p:nvPr/>
        </p:nvGrpSpPr>
        <p:grpSpPr bwMode="auto">
          <a:xfrm>
            <a:off x="0" y="0"/>
            <a:ext cx="9251950" cy="6858000"/>
            <a:chOff x="-9" y="-16"/>
            <a:chExt cx="9252346" cy="6858038"/>
          </a:xfrm>
        </p:grpSpPr>
        <p:grpSp>
          <p:nvGrpSpPr>
            <p:cNvPr id="1032" name="Group 638"/>
            <p:cNvGrpSpPr>
              <a:grpSpLocks/>
            </p:cNvGrpSpPr>
            <p:nvPr/>
          </p:nvGrpSpPr>
          <p:grpSpPr bwMode="auto"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</p:grpSp>
        </p:grpSp>
        <p:grpSp>
          <p:nvGrpSpPr>
            <p:cNvPr id="1033" name="Group 669"/>
            <p:cNvGrpSpPr>
              <a:grpSpLocks/>
            </p:cNvGrpSpPr>
            <p:nvPr/>
          </p:nvGrpSpPr>
          <p:grpSpPr bwMode="auto"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318" y="3703642"/>
                <a:ext cx="1588" cy="158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>
                  <a:latin typeface="+mn-lt"/>
                </a:endParaRPr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/>
                <a:lstStyle/>
                <a:p>
                  <a:pPr defTabSz="457200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/>
                <a:lstStyle/>
                <a:p>
                  <a:pPr defTabSz="457200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/>
                <a:lstStyle/>
                <a:p>
                  <a:pPr defTabSz="457200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/>
                <a:lstStyle/>
                <a:p>
                  <a:pPr defTabSz="457200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defTabSz="457200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</p:grpSp>
        </p:grpSp>
        <p:grpSp>
          <p:nvGrpSpPr>
            <p:cNvPr id="1034" name="Group 715"/>
            <p:cNvGrpSpPr>
              <a:grpSpLocks/>
            </p:cNvGrpSpPr>
            <p:nvPr/>
          </p:nvGrpSpPr>
          <p:grpSpPr bwMode="auto"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/>
                <a:lstStyle/>
                <a:p>
                  <a:pPr defTabSz="457200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/>
                <a:lstStyle/>
                <a:p>
                  <a:pPr defTabSz="457200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defTabSz="457200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defTabSz="457200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defTabSz="457200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</p:grpSp>
        </p:grpSp>
      </p:grpSp>
      <p:sp>
        <p:nvSpPr>
          <p:cNvPr id="1027" name="Title Placeholder 1"/>
          <p:cNvSpPr>
            <a:spLocks noGrp="1"/>
          </p:cNvSpPr>
          <p:nvPr>
            <p:ph type="title"/>
          </p:nvPr>
        </p:nvSpPr>
        <p:spPr bwMode="auto">
          <a:xfrm>
            <a:off x="1009650" y="676275"/>
            <a:ext cx="71247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28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09650" y="1806575"/>
            <a:ext cx="7124700" cy="4052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13" y="59515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9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9DCEC23E-C1C6-46BB-8B69-4C99721EC227}" type="datetimeFigureOut">
              <a:rPr lang="cs-CZ"/>
              <a:pPr>
                <a:defRPr/>
              </a:pPr>
              <a:t>21.5.2013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1100" y="5951538"/>
            <a:ext cx="5256213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9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3088" y="5951538"/>
            <a:ext cx="608012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8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8FCE83B-836F-4F58-BECC-925190DECC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94" r:id="rId2"/>
    <p:sldLayoutId id="2147483693" r:id="rId3"/>
    <p:sldLayoutId id="2147483692" r:id="rId4"/>
    <p:sldLayoutId id="2147483691" r:id="rId5"/>
    <p:sldLayoutId id="2147483690" r:id="rId6"/>
    <p:sldLayoutId id="2147483689" r:id="rId7"/>
    <p:sldLayoutId id="2147483688" r:id="rId8"/>
    <p:sldLayoutId id="2147483696" r:id="rId9"/>
    <p:sldLayoutId id="2147483687" r:id="rId10"/>
    <p:sldLayoutId id="2147483686" r:id="rId11"/>
  </p:sldLayoutIdLst>
  <p:txStyles>
    <p:titleStyle>
      <a:lvl1pPr algn="l" defTabSz="457200" rtl="0" fontAlgn="base">
        <a:spcBef>
          <a:spcPct val="0"/>
        </a:spcBef>
        <a:spcAft>
          <a:spcPct val="0"/>
        </a:spcAft>
        <a:defRPr sz="3200" kern="1200">
          <a:solidFill>
            <a:srgbClr val="404040"/>
          </a:solidFill>
          <a:latin typeface="+mj-lt"/>
          <a:ea typeface="+mj-ea"/>
          <a:cs typeface="Trebuchet MS"/>
        </a:defRPr>
      </a:lvl1pPr>
      <a:lvl2pPr algn="l" defTabSz="457200" rtl="0" fontAlgn="base">
        <a:spcBef>
          <a:spcPct val="0"/>
        </a:spcBef>
        <a:spcAft>
          <a:spcPct val="0"/>
        </a:spcAft>
        <a:defRPr sz="3200">
          <a:solidFill>
            <a:srgbClr val="404040"/>
          </a:solidFill>
          <a:latin typeface="Verdana" pitchFamily="34" charset="0"/>
        </a:defRPr>
      </a:lvl2pPr>
      <a:lvl3pPr algn="l" defTabSz="457200" rtl="0" fontAlgn="base">
        <a:spcBef>
          <a:spcPct val="0"/>
        </a:spcBef>
        <a:spcAft>
          <a:spcPct val="0"/>
        </a:spcAft>
        <a:defRPr sz="3200">
          <a:solidFill>
            <a:srgbClr val="404040"/>
          </a:solidFill>
          <a:latin typeface="Verdana" pitchFamily="34" charset="0"/>
        </a:defRPr>
      </a:lvl3pPr>
      <a:lvl4pPr algn="l" defTabSz="457200" rtl="0" fontAlgn="base">
        <a:spcBef>
          <a:spcPct val="0"/>
        </a:spcBef>
        <a:spcAft>
          <a:spcPct val="0"/>
        </a:spcAft>
        <a:defRPr sz="3200">
          <a:solidFill>
            <a:srgbClr val="404040"/>
          </a:solidFill>
          <a:latin typeface="Verdana" pitchFamily="34" charset="0"/>
        </a:defRPr>
      </a:lvl4pPr>
      <a:lvl5pPr algn="l" defTabSz="457200" rtl="0" fontAlgn="base">
        <a:spcBef>
          <a:spcPct val="0"/>
        </a:spcBef>
        <a:spcAft>
          <a:spcPct val="0"/>
        </a:spcAft>
        <a:defRPr sz="3200">
          <a:solidFill>
            <a:srgbClr val="404040"/>
          </a:solidFill>
          <a:latin typeface="Verdan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fontAlgn="base">
        <a:spcBef>
          <a:spcPct val="20000"/>
        </a:spcBef>
        <a:spcAft>
          <a:spcPts val="600"/>
        </a:spcAft>
        <a:buClr>
          <a:srgbClr val="404040"/>
        </a:buClr>
        <a:buFont typeface="Wingdings 2" pitchFamily="18" charset="2"/>
        <a:buChar char=""/>
        <a:defRPr kern="1200">
          <a:solidFill>
            <a:srgbClr val="404040"/>
          </a:solidFill>
          <a:latin typeface="+mn-lt"/>
          <a:ea typeface="+mn-ea"/>
          <a:cs typeface="+mn-cs"/>
        </a:defRPr>
      </a:lvl1pPr>
      <a:lvl2pPr marL="742950" indent="-285750" algn="l" defTabSz="457200" rtl="0" fontAlgn="base">
        <a:spcBef>
          <a:spcPct val="20000"/>
        </a:spcBef>
        <a:spcAft>
          <a:spcPts val="600"/>
        </a:spcAft>
        <a:buClr>
          <a:srgbClr val="404040"/>
        </a:buClr>
        <a:buFont typeface="Wingdings 2" pitchFamily="18" charset="2"/>
        <a:buChar char=""/>
        <a:defRPr sz="1600" kern="1200">
          <a:solidFill>
            <a:srgbClr val="404040"/>
          </a:solidFill>
          <a:latin typeface="+mn-lt"/>
          <a:ea typeface="+mn-ea"/>
          <a:cs typeface="+mn-cs"/>
        </a:defRPr>
      </a:lvl2pPr>
      <a:lvl3pPr marL="1143000" indent="-228600" algn="l" defTabSz="457200" rtl="0" fontAlgn="base">
        <a:spcBef>
          <a:spcPct val="20000"/>
        </a:spcBef>
        <a:spcAft>
          <a:spcPts val="600"/>
        </a:spcAft>
        <a:buClr>
          <a:srgbClr val="404040"/>
        </a:buClr>
        <a:buFont typeface="Wingdings 2" pitchFamily="18" charset="2"/>
        <a:buChar char=""/>
        <a:defRPr sz="1400" kern="1200">
          <a:solidFill>
            <a:srgbClr val="404040"/>
          </a:solidFill>
          <a:latin typeface="+mn-lt"/>
          <a:ea typeface="+mn-ea"/>
          <a:cs typeface="+mn-cs"/>
        </a:defRPr>
      </a:lvl3pPr>
      <a:lvl4pPr marL="1600200" indent="-228600" algn="l" defTabSz="457200" rtl="0" fontAlgn="base">
        <a:spcBef>
          <a:spcPct val="20000"/>
        </a:spcBef>
        <a:spcAft>
          <a:spcPts val="600"/>
        </a:spcAft>
        <a:buClr>
          <a:srgbClr val="404040"/>
        </a:buClr>
        <a:buFont typeface="Wingdings 2" pitchFamily="18" charset="2"/>
        <a:buChar char=""/>
        <a:defRPr sz="1200" kern="1200">
          <a:solidFill>
            <a:srgbClr val="404040"/>
          </a:solidFill>
          <a:latin typeface="+mn-lt"/>
          <a:ea typeface="+mn-ea"/>
          <a:cs typeface="+mn-cs"/>
        </a:defRPr>
      </a:lvl4pPr>
      <a:lvl5pPr marL="2057400" indent="-228600" algn="l" defTabSz="457200" rtl="0" fontAlgn="base">
        <a:spcBef>
          <a:spcPct val="20000"/>
        </a:spcBef>
        <a:spcAft>
          <a:spcPts val="600"/>
        </a:spcAft>
        <a:buClr>
          <a:srgbClr val="404040"/>
        </a:buClr>
        <a:buFont typeface="Wingdings 2" pitchFamily="18" charset="2"/>
        <a:buChar char=""/>
        <a:defRPr sz="1200" kern="1200">
          <a:solidFill>
            <a:srgbClr val="404040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Root-tip-tag.png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Sunflower_seedlings.jpg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Tropismus" TargetMode="External"/><Relationship Id="rId2" Type="http://schemas.openxmlformats.org/officeDocument/2006/relationships/hyperlink" Target="http://cs.wikipedia.org/wiki/Fototropismu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Osm%C3%B3za" TargetMode="External"/><Relationship Id="rId5" Type="http://schemas.openxmlformats.org/officeDocument/2006/relationships/hyperlink" Target="http://cs.wikipedia.org/wiki/Kl%C3%AD%C4%8Den%C3%AD_semene" TargetMode="External"/><Relationship Id="rId4" Type="http://schemas.openxmlformats.org/officeDocument/2006/relationships/hyperlink" Target="http://cs.wikipedia.org/wiki/Geotropismu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827088" y="1052513"/>
            <a:ext cx="7118350" cy="2262187"/>
          </a:xfrm>
        </p:spPr>
        <p:txBody>
          <a:bodyPr/>
          <a:lstStyle/>
          <a:p>
            <a:pPr algn="ctr"/>
            <a:r>
              <a:rPr lang="cs-CZ" b="1" smtClean="0"/>
              <a:t>POKUSY S KLÍČÍCÍMI ROSTLINAMI</a:t>
            </a:r>
            <a:endParaRPr lang="cs-CZ" sz="4400" b="1" smtClean="0"/>
          </a:p>
        </p:txBody>
      </p:sp>
      <p:sp>
        <p:nvSpPr>
          <p:cNvPr id="13314" name="Podnadpis 2"/>
          <p:cNvSpPr>
            <a:spLocks noGrp="1"/>
          </p:cNvSpPr>
          <p:nvPr>
            <p:ph type="subTitle" idx="1"/>
          </p:nvPr>
        </p:nvSpPr>
        <p:spPr>
          <a:xfrm>
            <a:off x="539750" y="4776788"/>
            <a:ext cx="8280400" cy="1747837"/>
          </a:xfrm>
        </p:spPr>
        <p:txBody>
          <a:bodyPr/>
          <a:lstStyle/>
          <a:p>
            <a:pPr algn="ctr"/>
            <a:r>
              <a:rPr lang="cs-CZ" sz="2400" b="1" smtClean="0">
                <a:solidFill>
                  <a:srgbClr val="404040"/>
                </a:solidFill>
              </a:rPr>
              <a:t>Výuková prezentace pro Seminář z přírodopisu</a:t>
            </a:r>
          </a:p>
          <a:p>
            <a:pPr algn="ctr"/>
            <a:r>
              <a:rPr lang="cs-CZ" sz="2400" b="1" smtClean="0">
                <a:solidFill>
                  <a:srgbClr val="404040"/>
                </a:solidFill>
              </a:rPr>
              <a:t>dokončeno 12. 1. 2013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755650" y="1484313"/>
            <a:ext cx="7956550" cy="5184775"/>
          </a:xfrm>
        </p:spPr>
        <p:txBody>
          <a:bodyPr rtlCol="0">
            <a:noAutofit/>
          </a:bodyPr>
          <a:lstStyle/>
          <a:p>
            <a:pPr fontAlgn="auto">
              <a:lnSpc>
                <a:spcPct val="90000"/>
              </a:lnSpc>
              <a:buClr>
                <a:schemeClr val="tx1">
                  <a:lumMod val="75000"/>
                  <a:lumOff val="25000"/>
                </a:schemeClr>
              </a:buClr>
              <a:buFontTx/>
              <a:buNone/>
              <a:tabLst>
                <a:tab pos="2332038" algn="l"/>
              </a:tabLst>
              <a:defRPr/>
            </a:pPr>
            <a:endParaRPr lang="cs-CZ" sz="1400" dirty="0">
              <a:solidFill>
                <a:schemeClr val="tx1"/>
              </a:solidFill>
              <a:latin typeface="+mj-lt"/>
            </a:endParaRPr>
          </a:p>
          <a:p>
            <a:pPr fontAlgn="auto">
              <a:lnSpc>
                <a:spcPct val="90000"/>
              </a:lnSpc>
              <a:buClr>
                <a:schemeClr val="tx1">
                  <a:lumMod val="75000"/>
                  <a:lumOff val="25000"/>
                </a:schemeClr>
              </a:buClr>
              <a:buFontTx/>
              <a:buNone/>
              <a:tabLst>
                <a:tab pos="2332038" algn="l"/>
              </a:tabLst>
              <a:defRPr/>
            </a:pPr>
            <a:r>
              <a:rPr lang="cs-CZ" sz="1400" dirty="0">
                <a:solidFill>
                  <a:schemeClr val="tx1"/>
                </a:solidFill>
                <a:latin typeface="+mj-lt"/>
              </a:rPr>
              <a:t>Název školy:	Základní škola Městec Králové</a:t>
            </a:r>
          </a:p>
          <a:p>
            <a:pPr fontAlgn="auto">
              <a:lnSpc>
                <a:spcPct val="90000"/>
              </a:lnSpc>
              <a:buClr>
                <a:schemeClr val="tx1">
                  <a:lumMod val="75000"/>
                  <a:lumOff val="25000"/>
                </a:schemeClr>
              </a:buClr>
              <a:buFontTx/>
              <a:buNone/>
              <a:tabLst>
                <a:tab pos="2332038" algn="l"/>
              </a:tabLst>
              <a:defRPr/>
            </a:pPr>
            <a:endParaRPr lang="cs-CZ" sz="1400" dirty="0">
              <a:solidFill>
                <a:schemeClr val="tx1"/>
              </a:solidFill>
              <a:latin typeface="+mj-lt"/>
            </a:endParaRPr>
          </a:p>
          <a:p>
            <a:pPr fontAlgn="auto">
              <a:lnSpc>
                <a:spcPct val="90000"/>
              </a:lnSpc>
              <a:buClr>
                <a:schemeClr val="tx1">
                  <a:lumMod val="75000"/>
                  <a:lumOff val="25000"/>
                </a:schemeClr>
              </a:buClr>
              <a:buFontTx/>
              <a:buNone/>
              <a:tabLst>
                <a:tab pos="2332038" algn="l"/>
              </a:tabLst>
              <a:defRPr/>
            </a:pPr>
            <a:r>
              <a:rPr lang="cs-CZ" sz="1400" dirty="0">
                <a:solidFill>
                  <a:schemeClr val="tx1"/>
                </a:solidFill>
                <a:latin typeface="+mj-lt"/>
              </a:rPr>
              <a:t>Autor:	</a:t>
            </a:r>
            <a:r>
              <a:rPr lang="cs-CZ" sz="1400" dirty="0" smtClean="0">
                <a:solidFill>
                  <a:schemeClr val="tx1"/>
                </a:solidFill>
                <a:latin typeface="+mj-lt"/>
              </a:rPr>
              <a:t>Ing. Eva </a:t>
            </a:r>
            <a:r>
              <a:rPr lang="cs-CZ" sz="1400" dirty="0" err="1" smtClean="0">
                <a:solidFill>
                  <a:schemeClr val="tx1"/>
                </a:solidFill>
                <a:latin typeface="+mj-lt"/>
              </a:rPr>
              <a:t>Khorelová</a:t>
            </a:r>
            <a:endParaRPr lang="cs-CZ" sz="1400" dirty="0" smtClean="0">
              <a:solidFill>
                <a:schemeClr val="tx1"/>
              </a:solidFill>
              <a:latin typeface="+mj-lt"/>
            </a:endParaRPr>
          </a:p>
          <a:p>
            <a:pPr fontAlgn="auto">
              <a:lnSpc>
                <a:spcPct val="90000"/>
              </a:lnSpc>
              <a:buClr>
                <a:schemeClr val="tx1">
                  <a:lumMod val="75000"/>
                  <a:lumOff val="25000"/>
                </a:schemeClr>
              </a:buClr>
              <a:buFontTx/>
              <a:buNone/>
              <a:tabLst>
                <a:tab pos="2332038" algn="l"/>
              </a:tabLst>
              <a:defRPr/>
            </a:pPr>
            <a:endParaRPr lang="cs-CZ" sz="1400" dirty="0">
              <a:solidFill>
                <a:schemeClr val="tx1"/>
              </a:solidFill>
              <a:latin typeface="+mj-lt"/>
            </a:endParaRPr>
          </a:p>
          <a:p>
            <a:pPr fontAlgn="auto">
              <a:lnSpc>
                <a:spcPct val="90000"/>
              </a:lnSpc>
              <a:buClr>
                <a:schemeClr val="tx1">
                  <a:lumMod val="75000"/>
                  <a:lumOff val="25000"/>
                </a:schemeClr>
              </a:buClr>
              <a:buFontTx/>
              <a:buNone/>
              <a:tabLst>
                <a:tab pos="2332038" algn="l"/>
              </a:tabLst>
              <a:defRPr/>
            </a:pPr>
            <a:r>
              <a:rPr lang="cs-CZ" sz="1400" dirty="0">
                <a:solidFill>
                  <a:schemeClr val="tx1"/>
                </a:solidFill>
                <a:latin typeface="+mj-lt"/>
              </a:rPr>
              <a:t>Název:</a:t>
            </a:r>
            <a:r>
              <a:rPr lang="cs-CZ" sz="1400">
                <a:solidFill>
                  <a:schemeClr val="tx1"/>
                </a:solidFill>
                <a:latin typeface="+mj-lt"/>
              </a:rPr>
              <a:t>	</a:t>
            </a:r>
            <a:r>
              <a:rPr lang="cs-CZ" sz="1400" smtClean="0">
                <a:solidFill>
                  <a:schemeClr val="tx1"/>
                </a:solidFill>
                <a:latin typeface="+mj-lt"/>
              </a:rPr>
              <a:t>VY_32_INOVACE_26_SPř</a:t>
            </a:r>
            <a:endParaRPr lang="cs-CZ" sz="1400" dirty="0">
              <a:solidFill>
                <a:schemeClr val="tx1"/>
              </a:solidFill>
              <a:latin typeface="+mj-lt"/>
            </a:endParaRPr>
          </a:p>
          <a:p>
            <a:pPr fontAlgn="auto">
              <a:lnSpc>
                <a:spcPct val="90000"/>
              </a:lnSpc>
              <a:buClr>
                <a:schemeClr val="tx1">
                  <a:lumMod val="75000"/>
                  <a:lumOff val="25000"/>
                </a:schemeClr>
              </a:buClr>
              <a:buFontTx/>
              <a:buNone/>
              <a:tabLst>
                <a:tab pos="2332038" algn="l"/>
              </a:tabLst>
              <a:defRPr/>
            </a:pPr>
            <a:endParaRPr lang="cs-CZ" sz="1400" dirty="0">
              <a:solidFill>
                <a:schemeClr val="tx1"/>
              </a:solidFill>
              <a:latin typeface="+mj-lt"/>
            </a:endParaRPr>
          </a:p>
          <a:p>
            <a:pPr fontAlgn="auto">
              <a:lnSpc>
                <a:spcPct val="90000"/>
              </a:lnSpc>
              <a:buClr>
                <a:schemeClr val="tx1">
                  <a:lumMod val="75000"/>
                  <a:lumOff val="25000"/>
                </a:schemeClr>
              </a:buClr>
              <a:buFontTx/>
              <a:buNone/>
              <a:tabLst>
                <a:tab pos="2332038" algn="l"/>
              </a:tabLst>
              <a:defRPr/>
            </a:pPr>
            <a:r>
              <a:rPr lang="cs-CZ" sz="1400" dirty="0">
                <a:solidFill>
                  <a:schemeClr val="tx1"/>
                </a:solidFill>
                <a:latin typeface="+mj-lt"/>
              </a:rPr>
              <a:t>Číslo projektu:	CZ.1.07/1.4.00/21.2313</a:t>
            </a:r>
          </a:p>
          <a:p>
            <a:pPr fontAlgn="auto">
              <a:lnSpc>
                <a:spcPct val="90000"/>
              </a:lnSpc>
              <a:buClr>
                <a:schemeClr val="tx1">
                  <a:lumMod val="75000"/>
                  <a:lumOff val="25000"/>
                </a:schemeClr>
              </a:buClr>
              <a:buFontTx/>
              <a:buNone/>
              <a:tabLst>
                <a:tab pos="2332038" algn="l"/>
              </a:tabLst>
              <a:defRPr/>
            </a:pPr>
            <a:endParaRPr lang="cs-CZ" sz="1400" dirty="0">
              <a:solidFill>
                <a:schemeClr val="tx1"/>
              </a:solidFill>
              <a:latin typeface="+mj-lt"/>
            </a:endParaRPr>
          </a:p>
          <a:p>
            <a:pPr fontAlgn="auto">
              <a:lnSpc>
                <a:spcPct val="90000"/>
              </a:lnSpc>
              <a:buClr>
                <a:schemeClr val="tx1">
                  <a:lumMod val="75000"/>
                  <a:lumOff val="25000"/>
                </a:schemeClr>
              </a:buClr>
              <a:buFontTx/>
              <a:buNone/>
              <a:tabLst>
                <a:tab pos="2332038" algn="l"/>
              </a:tabLst>
              <a:defRPr/>
            </a:pPr>
            <a:r>
              <a:rPr lang="cs-CZ" sz="1400" dirty="0">
                <a:solidFill>
                  <a:schemeClr val="tx1"/>
                </a:solidFill>
                <a:latin typeface="+mj-lt"/>
              </a:rPr>
              <a:t>Téma:	</a:t>
            </a:r>
            <a:r>
              <a:rPr lang="cs-CZ" sz="1400" dirty="0" smtClean="0">
                <a:solidFill>
                  <a:schemeClr val="tx1"/>
                </a:solidFill>
                <a:latin typeface="+mj-lt"/>
              </a:rPr>
              <a:t>Pokusy  s klíčícími rostlinami</a:t>
            </a:r>
            <a:endParaRPr lang="cs-CZ" sz="1400" dirty="0">
              <a:solidFill>
                <a:schemeClr val="tx1"/>
              </a:solidFill>
              <a:latin typeface="+mj-lt"/>
            </a:endParaRPr>
          </a:p>
          <a:p>
            <a:pPr fontAlgn="auto">
              <a:lnSpc>
                <a:spcPct val="90000"/>
              </a:lnSpc>
              <a:buClr>
                <a:schemeClr val="tx1">
                  <a:lumMod val="75000"/>
                  <a:lumOff val="25000"/>
                </a:schemeClr>
              </a:buClr>
              <a:buFontTx/>
              <a:buNone/>
              <a:tabLst>
                <a:tab pos="2332038" algn="l"/>
              </a:tabLst>
              <a:defRPr/>
            </a:pPr>
            <a:endParaRPr lang="cs-CZ" sz="1400" dirty="0">
              <a:solidFill>
                <a:schemeClr val="tx1"/>
              </a:solidFill>
              <a:latin typeface="+mj-lt"/>
            </a:endParaRPr>
          </a:p>
          <a:p>
            <a:pPr marL="2330450" indent="-2330450" fontAlgn="auto">
              <a:lnSpc>
                <a:spcPct val="90000"/>
              </a:lnSpc>
              <a:buClr>
                <a:schemeClr val="tx1">
                  <a:lumMod val="75000"/>
                  <a:lumOff val="25000"/>
                </a:schemeClr>
              </a:buClr>
              <a:buFontTx/>
              <a:buNone/>
              <a:defRPr/>
            </a:pPr>
            <a:r>
              <a:rPr lang="cs-CZ" sz="1400" dirty="0">
                <a:solidFill>
                  <a:schemeClr val="tx1"/>
                </a:solidFill>
                <a:latin typeface="+mj-lt"/>
              </a:rPr>
              <a:t>Anotace:	</a:t>
            </a:r>
            <a:r>
              <a:rPr lang="cs-CZ" sz="1400" dirty="0" smtClean="0">
                <a:solidFill>
                  <a:schemeClr val="tx1"/>
                </a:solidFill>
                <a:latin typeface="+mj-lt"/>
              </a:rPr>
              <a:t>Výuková prezentace</a:t>
            </a:r>
            <a:r>
              <a:rPr lang="cs-CZ" sz="1400" dirty="0">
                <a:solidFill>
                  <a:schemeClr val="tx1"/>
                </a:solidFill>
                <a:latin typeface="+mj-lt"/>
              </a:rPr>
              <a:t>, </a:t>
            </a:r>
            <a:r>
              <a:rPr lang="cs-CZ" sz="1400" dirty="0" smtClean="0">
                <a:solidFill>
                  <a:schemeClr val="tx1"/>
                </a:solidFill>
                <a:latin typeface="+mj-lt"/>
              </a:rPr>
              <a:t>sloužící  jako návod pro  založení pokusů s klíčícími rostlinami,  zaměřených na ověření bobtnavosti semen, geotropismu a fototropismu. Obsahuje zadání pro samostatnou práci žáků a řešení.</a:t>
            </a:r>
          </a:p>
          <a:p>
            <a:pPr fontAlgn="auto">
              <a:lnSpc>
                <a:spcPct val="90000"/>
              </a:lnSpc>
              <a:buClr>
                <a:schemeClr val="tx1">
                  <a:lumMod val="75000"/>
                  <a:lumOff val="25000"/>
                </a:schemeClr>
              </a:buClr>
              <a:buFontTx/>
              <a:buNone/>
              <a:tabLst>
                <a:tab pos="2330450" algn="l"/>
              </a:tabLst>
              <a:defRPr/>
            </a:pPr>
            <a:r>
              <a:rPr lang="cs-CZ" sz="1400" dirty="0" smtClean="0">
                <a:solidFill>
                  <a:schemeClr val="tx1"/>
                </a:solidFill>
                <a:latin typeface="+mj-lt"/>
              </a:rPr>
              <a:t>Datum dokončení:</a:t>
            </a:r>
            <a:r>
              <a:rPr lang="cs-CZ" sz="1400" dirty="0">
                <a:solidFill>
                  <a:schemeClr val="tx1"/>
                </a:solidFill>
                <a:latin typeface="+mj-lt"/>
              </a:rPr>
              <a:t>	</a:t>
            </a:r>
            <a:r>
              <a:rPr lang="cs-CZ" sz="1400" dirty="0" smtClean="0">
                <a:solidFill>
                  <a:schemeClr val="tx1"/>
                </a:solidFill>
                <a:latin typeface="+mj-lt"/>
              </a:rPr>
              <a:t>12. 3. 2013</a:t>
            </a:r>
            <a:endParaRPr lang="cs-CZ" sz="1400" dirty="0">
              <a:solidFill>
                <a:schemeClr val="tx1"/>
              </a:solidFill>
              <a:latin typeface="+mj-lt"/>
            </a:endParaRPr>
          </a:p>
        </p:txBody>
      </p:sp>
      <p:pic>
        <p:nvPicPr>
          <p:cNvPr id="14338" name="Picture 4"/>
          <p:cNvPicPr>
            <a:picLocks noGrp="1" noChangeAspect="1" noChangeArrowheads="1"/>
          </p:cNvPicPr>
          <p:nvPr>
            <p:ph type="title" idx="4294967295"/>
          </p:nvPr>
        </p:nvPicPr>
        <p:blipFill>
          <a:blip r:embed="rId2"/>
          <a:srcRect/>
          <a:stretch>
            <a:fillRect/>
          </a:stretch>
        </p:blipFill>
        <p:spPr>
          <a:xfrm>
            <a:off x="539750" y="188913"/>
            <a:ext cx="8280400" cy="11430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31800" y="260350"/>
            <a:ext cx="8229600" cy="1143000"/>
          </a:xfrm>
          <a:solidFill>
            <a:schemeClr val="bg1">
              <a:lumMod val="50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cs-CZ" sz="2800" b="1" smtClean="0">
                <a:solidFill>
                  <a:schemeClr val="bg1"/>
                </a:solidFill>
              </a:rPr>
              <a:t>Vysvětlivky k pomocným symbolům:</a:t>
            </a:r>
          </a:p>
        </p:txBody>
      </p:sp>
      <p:pic>
        <p:nvPicPr>
          <p:cNvPr id="15362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642938" y="3638550"/>
            <a:ext cx="762000" cy="762000"/>
          </a:xfrm>
        </p:spPr>
      </p:pic>
      <p:pic>
        <p:nvPicPr>
          <p:cNvPr id="15363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39750" y="2103438"/>
            <a:ext cx="968375" cy="968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908175" y="3789363"/>
            <a:ext cx="5616575" cy="4619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atin typeface="+mj-lt"/>
              </a:rPr>
              <a:t>Přemýšlejte, řešte problém.</a:t>
            </a:r>
            <a:endParaRPr lang="cs-CZ" sz="2400" b="1" dirty="0">
              <a:latin typeface="+mj-lt"/>
            </a:endParaRPr>
          </a:p>
        </p:txBody>
      </p:sp>
      <p:sp>
        <p:nvSpPr>
          <p:cNvPr id="15365" name="Obdélník 2"/>
          <p:cNvSpPr>
            <a:spLocks noChangeArrowheads="1"/>
          </p:cNvSpPr>
          <p:nvPr/>
        </p:nvSpPr>
        <p:spPr bwMode="auto">
          <a:xfrm>
            <a:off x="1908175" y="2400300"/>
            <a:ext cx="629443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Verdana" pitchFamily="34" charset="0"/>
              </a:rPr>
              <a:t>Určeno k zápisu do protokolů</a:t>
            </a:r>
            <a:r>
              <a:rPr lang="cs-CZ" sz="2400">
                <a:latin typeface="Verdana" pitchFamily="34" charset="0"/>
              </a:rPr>
              <a:t>.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>
          <a:xfrm>
            <a:off x="1042988" y="620713"/>
            <a:ext cx="7126287" cy="923925"/>
          </a:xfrm>
          <a:solidFill>
            <a:schemeClr val="accent1"/>
          </a:solidFill>
        </p:spPr>
        <p:txBody>
          <a:bodyPr/>
          <a:lstStyle/>
          <a:p>
            <a:pPr algn="ctr"/>
            <a:r>
              <a:rPr lang="cs-CZ" b="1" smtClean="0"/>
              <a:t>TEORETICKÝ ÚVOD</a:t>
            </a: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>
          <a:xfrm>
            <a:off x="468313" y="1806575"/>
            <a:ext cx="8351837" cy="4791075"/>
          </a:xfrm>
        </p:spPr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sz="2800" b="1" smtClean="0"/>
              <a:t>Tropismus</a:t>
            </a:r>
            <a:r>
              <a:rPr lang="cs-CZ" sz="2800" smtClean="0"/>
              <a:t> (</a:t>
            </a:r>
            <a:r>
              <a:rPr lang="cs-CZ" sz="2800" i="1" smtClean="0"/>
              <a:t>z řeckého tropos, obrat)</a:t>
            </a:r>
            <a:r>
              <a:rPr lang="cs-CZ" sz="2800" smtClean="0"/>
              <a:t> je pohyb živých organismů podle nějakého podnětu bez pohybu z místa. Je rozšířený mezi rostlinami a nepohyblivými živočichy, jako nejjednodušší projev dráždivosti.</a:t>
            </a:r>
          </a:p>
          <a:p>
            <a:pPr>
              <a:buFont typeface="Wingdings" pitchFamily="2" charset="2"/>
              <a:buChar char="§"/>
            </a:pPr>
            <a:r>
              <a:rPr lang="cs-CZ" sz="2800" smtClean="0"/>
              <a:t>Organismus se naklání nebo obrací k podnětu nebo od něho.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>
          <a:xfrm>
            <a:off x="2987675" y="333375"/>
            <a:ext cx="3529013" cy="923925"/>
          </a:xfrm>
          <a:solidFill>
            <a:schemeClr val="accent1"/>
          </a:solidFill>
        </p:spPr>
        <p:txBody>
          <a:bodyPr/>
          <a:lstStyle/>
          <a:p>
            <a:pPr algn="ctr"/>
            <a:r>
              <a:rPr lang="cs-CZ" b="1" smtClean="0">
                <a:solidFill>
                  <a:schemeClr val="tx1"/>
                </a:solidFill>
              </a:rPr>
              <a:t>Fototropismus</a:t>
            </a:r>
            <a:endParaRPr lang="cs-CZ" smtClean="0">
              <a:solidFill>
                <a:schemeClr val="tx1"/>
              </a:solidFill>
            </a:endParaRP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>
          <a:xfrm>
            <a:off x="179388" y="1268413"/>
            <a:ext cx="8713787" cy="5113337"/>
          </a:xfrm>
        </p:spPr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sz="2400" smtClean="0"/>
              <a:t>Botanický termín pro pohyb rostlin nebo jejich částí směrem ke světlu změnou směru svého růstu. </a:t>
            </a:r>
          </a:p>
          <a:p>
            <a:pPr>
              <a:buFont typeface="Wingdings" pitchFamily="2" charset="2"/>
              <a:buChar char="§"/>
            </a:pPr>
            <a:r>
              <a:rPr lang="cs-CZ" sz="2400" b="1" smtClean="0"/>
              <a:t>Pozitivní fototropismus </a:t>
            </a:r>
            <a:r>
              <a:rPr lang="cs-CZ" sz="2400" smtClean="0"/>
              <a:t>- rostlina či její část se ohýbá směrem ke světlu.</a:t>
            </a:r>
          </a:p>
          <a:p>
            <a:pPr>
              <a:buFont typeface="Wingdings" pitchFamily="2" charset="2"/>
              <a:buChar char="§"/>
            </a:pPr>
            <a:r>
              <a:rPr lang="cs-CZ" sz="2400" b="1" smtClean="0"/>
              <a:t>Negativní fototropismus </a:t>
            </a:r>
            <a:r>
              <a:rPr lang="cs-CZ" sz="2400" smtClean="0"/>
              <a:t>- na světlo reagující část se ohýbá směrem od světla. </a:t>
            </a:r>
          </a:p>
          <a:p>
            <a:pPr>
              <a:buFont typeface="Wingdings" pitchFamily="2" charset="2"/>
              <a:buChar char="§"/>
            </a:pPr>
            <a:r>
              <a:rPr lang="cs-CZ" sz="2400" smtClean="0"/>
              <a:t>Rostlina si tímto způsobem reguluje míru osvětlení svých částí v závislosti na dostupnosti světla. Listy ve kterých probíhá fotosyntéza a potřebují světlo, projevují pozitivní fototropismus a ohýbají se tak aby byly osvětleny co nejvíce.</a:t>
            </a:r>
          </a:p>
        </p:txBody>
      </p:sp>
      <p:pic>
        <p:nvPicPr>
          <p:cNvPr id="1741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164388" y="333375"/>
            <a:ext cx="963612" cy="969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bdélník 3"/>
          <p:cNvSpPr/>
          <p:nvPr/>
        </p:nvSpPr>
        <p:spPr>
          <a:xfrm>
            <a:off x="179388" y="2420938"/>
            <a:ext cx="8640762" cy="1728787"/>
          </a:xfrm>
          <a:prstGeom prst="rect">
            <a:avLst/>
          </a:prstGeom>
          <a:noFill/>
          <a:ln w="38100"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pPr algn="ctr"/>
            <a:r>
              <a:rPr lang="cs-CZ" b="1" smtClean="0"/>
              <a:t>Čím je to způsobeno?</a:t>
            </a:r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>
          <a:xfrm>
            <a:off x="323850" y="1806575"/>
            <a:ext cx="8424863" cy="4646613"/>
          </a:xfrm>
        </p:spPr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sz="2800" b="1" smtClean="0"/>
              <a:t>Rostlinný hormon auxin </a:t>
            </a:r>
            <a:r>
              <a:rPr lang="cs-CZ" sz="2800" smtClean="0"/>
              <a:t>je zodpovědný za to, že rostlinné pletivo rychleji roste. </a:t>
            </a:r>
          </a:p>
          <a:p>
            <a:pPr>
              <a:buFont typeface="Wingdings" pitchFamily="2" charset="2"/>
              <a:buChar char="§"/>
            </a:pPr>
            <a:r>
              <a:rPr lang="cs-CZ" sz="2800" smtClean="0"/>
              <a:t>Je uvolňován růstovým vrcholem a přesouván z osvětlených částí orgánu do zastíněnějších a způsobuje v nich přednostně rychlejší růst.</a:t>
            </a:r>
          </a:p>
          <a:p>
            <a:pPr>
              <a:buFont typeface="Wingdings" pitchFamily="2" charset="2"/>
              <a:buChar char="§"/>
            </a:pPr>
            <a:r>
              <a:rPr lang="cs-CZ" sz="2800" b="1" smtClean="0"/>
              <a:t>Zastíněná část tak roste rychleji </a:t>
            </a:r>
            <a:r>
              <a:rPr lang="cs-CZ" sz="2800" smtClean="0"/>
              <a:t>a rozpíná se. Tím rostlinu přetáčí.</a:t>
            </a:r>
            <a:endParaRPr lang="cs-CZ" sz="24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sah 2"/>
          <p:cNvSpPr>
            <a:spLocks noGrp="1"/>
          </p:cNvSpPr>
          <p:nvPr>
            <p:ph idx="4294967295"/>
          </p:nvPr>
        </p:nvSpPr>
        <p:spPr>
          <a:xfrm>
            <a:off x="395288" y="260350"/>
            <a:ext cx="3097212" cy="6408738"/>
          </a:xfrm>
          <a:solidFill>
            <a:schemeClr val="accent1"/>
          </a:solidFill>
        </p:spPr>
        <p:txBody>
          <a:bodyPr/>
          <a:lstStyle/>
          <a:p>
            <a:pPr marL="0" indent="0">
              <a:buFont typeface="Wingdings 2" pitchFamily="18" charset="2"/>
              <a:buNone/>
            </a:pPr>
            <a:r>
              <a:rPr lang="cs-CZ" sz="2800" smtClean="0"/>
              <a:t>Na této </a:t>
            </a:r>
            <a:r>
              <a:rPr lang="cs-CZ" sz="2800" b="1" smtClean="0"/>
              <a:t>orchideji rodu Phalaenopsis </a:t>
            </a:r>
            <a:r>
              <a:rPr lang="cs-CZ" sz="2800" smtClean="0"/>
              <a:t>je dobře patrné, jak se listy natáčejí směrem ke světlu, zatímco kořeny rostou opačným směrem.</a:t>
            </a:r>
          </a:p>
        </p:txBody>
      </p:sp>
      <p:pic>
        <p:nvPicPr>
          <p:cNvPr id="19458" name="Picture 2" descr="C:\Users\Ucitel\Desktop\Vlastní fotografie prezentace\geotropismus a fototropismus\DSCN2775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851275" y="31750"/>
            <a:ext cx="51435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33338"/>
            <a:ext cx="9144000" cy="1368425"/>
          </a:xfrm>
          <a:solidFill>
            <a:schemeClr val="accent1"/>
          </a:solidFill>
        </p:spPr>
        <p:txBody>
          <a:bodyPr/>
          <a:lstStyle/>
          <a:p>
            <a:pPr marL="0" indent="0" algn="ctr">
              <a:buFont typeface="Wingdings 2" pitchFamily="18" charset="2"/>
              <a:buNone/>
            </a:pPr>
            <a:r>
              <a:rPr lang="cs-CZ" sz="2800" smtClean="0"/>
              <a:t>Všimněte si, jak tato rostlinka </a:t>
            </a:r>
            <a:r>
              <a:rPr lang="cs-CZ" sz="2800" b="1" smtClean="0"/>
              <a:t>oleandru</a:t>
            </a:r>
            <a:r>
              <a:rPr lang="cs-CZ" sz="2800" smtClean="0"/>
              <a:t> natáčí listy a vzrostný vrchol ke zdroji světla</a:t>
            </a:r>
          </a:p>
        </p:txBody>
      </p:sp>
      <p:pic>
        <p:nvPicPr>
          <p:cNvPr id="20482" name="Picture 2" descr="C:\Users\Ucitel\Desktop\Vlastní fotografie prezentace\geotropismus a fototropismus\DSCN2778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42988" y="1341438"/>
            <a:ext cx="7367587" cy="552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>
          <a:xfrm>
            <a:off x="539750" y="676275"/>
            <a:ext cx="7993063" cy="923925"/>
          </a:xfrm>
          <a:solidFill>
            <a:schemeClr val="accent1"/>
          </a:solidFill>
        </p:spPr>
        <p:txBody>
          <a:bodyPr/>
          <a:lstStyle/>
          <a:p>
            <a:pPr algn="ctr"/>
            <a:r>
              <a:rPr lang="cs-CZ" b="1" smtClean="0"/>
              <a:t>Geotropismus - gravitropismus</a:t>
            </a:r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>
          <a:xfrm>
            <a:off x="395288" y="1806575"/>
            <a:ext cx="8208962" cy="4052888"/>
          </a:xfrm>
        </p:spPr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sz="2800" smtClean="0"/>
              <a:t>Pohyb rostliny vlivem </a:t>
            </a:r>
            <a:r>
              <a:rPr lang="cs-CZ" sz="2800" b="1" smtClean="0"/>
              <a:t>gravitace</a:t>
            </a:r>
            <a:r>
              <a:rPr lang="cs-CZ" sz="2800" smtClean="0"/>
              <a:t>. </a:t>
            </a:r>
          </a:p>
          <a:p>
            <a:pPr>
              <a:buFont typeface="Wingdings" pitchFamily="2" charset="2"/>
              <a:buChar char="§"/>
            </a:pPr>
            <a:r>
              <a:rPr lang="cs-CZ" sz="2800" b="1" smtClean="0"/>
              <a:t>Kořeny</a:t>
            </a:r>
            <a:r>
              <a:rPr lang="cs-CZ" sz="2800" smtClean="0"/>
              <a:t> rostoucí směrem dolů jsou pozitivně gravitropické. </a:t>
            </a:r>
          </a:p>
          <a:p>
            <a:pPr>
              <a:buFont typeface="Wingdings" pitchFamily="2" charset="2"/>
              <a:buChar char="§"/>
            </a:pPr>
            <a:r>
              <a:rPr lang="cs-CZ" sz="2800" b="1" smtClean="0"/>
              <a:t>Stonek</a:t>
            </a:r>
            <a:r>
              <a:rPr lang="cs-CZ" sz="2800" smtClean="0"/>
              <a:t> rostoucí směrem nahoru je negativně gravitropický.</a:t>
            </a:r>
          </a:p>
        </p:txBody>
      </p:sp>
      <p:pic>
        <p:nvPicPr>
          <p:cNvPr id="2150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24300" y="1557338"/>
            <a:ext cx="963613" cy="969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222250" y="3068638"/>
            <a:ext cx="8640763" cy="2160587"/>
          </a:xfrm>
          <a:prstGeom prst="rect">
            <a:avLst/>
          </a:prstGeom>
          <a:noFill/>
          <a:ln w="38100"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Zástupný symbol pro obsah 2"/>
          <p:cNvSpPr>
            <a:spLocks noGrp="1"/>
          </p:cNvSpPr>
          <p:nvPr>
            <p:ph idx="1"/>
          </p:nvPr>
        </p:nvSpPr>
        <p:spPr>
          <a:xfrm>
            <a:off x="468313" y="1806575"/>
            <a:ext cx="8207375" cy="4052888"/>
          </a:xfrm>
        </p:spPr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sz="2800" smtClean="0"/>
              <a:t>V kořenové čepičce se nacházejí </a:t>
            </a:r>
            <a:r>
              <a:rPr lang="cs-CZ" sz="2800" b="1" smtClean="0"/>
              <a:t>statocyty</a:t>
            </a:r>
            <a:r>
              <a:rPr lang="cs-CZ" sz="2800" smtClean="0"/>
              <a:t> se škrobovými zrny – </a:t>
            </a:r>
            <a:r>
              <a:rPr lang="cs-CZ" sz="2800" b="1" smtClean="0"/>
              <a:t>statolity</a:t>
            </a:r>
            <a:r>
              <a:rPr lang="cs-CZ" sz="2800" smtClean="0"/>
              <a:t>. Ty svým pohybem informují rostlinu o směru gravitace. </a:t>
            </a:r>
          </a:p>
          <a:p>
            <a:pPr>
              <a:buFont typeface="Wingdings" pitchFamily="2" charset="2"/>
              <a:buChar char="§"/>
            </a:pPr>
            <a:r>
              <a:rPr lang="cs-CZ" sz="2800" smtClean="0"/>
              <a:t>Rostlinný </a:t>
            </a:r>
            <a:r>
              <a:rPr lang="cs-CZ" sz="2800" b="1" smtClean="0"/>
              <a:t>hormon auxin</a:t>
            </a:r>
            <a:r>
              <a:rPr lang="cs-CZ" sz="2800" smtClean="0"/>
              <a:t> se hromadí tam, kde se má kořen prodlužovat, zde se buňky prodlužují a to vyvolá ohyb kořene směrem k nitru Země. </a:t>
            </a:r>
          </a:p>
          <a:p>
            <a:pPr>
              <a:buFont typeface="Wingdings" pitchFamily="2" charset="2"/>
              <a:buChar char="§"/>
            </a:pPr>
            <a:endParaRPr lang="cs-CZ" sz="2800" smtClean="0"/>
          </a:p>
        </p:txBody>
      </p:sp>
      <p:sp>
        <p:nvSpPr>
          <p:cNvPr id="22530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pPr algn="ctr"/>
            <a:r>
              <a:rPr lang="cs-CZ" b="1" smtClean="0"/>
              <a:t>Čím je to způsobeno?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3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24000" y="1052513"/>
            <a:ext cx="76200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554" name="Obdélník 3"/>
          <p:cNvSpPr>
            <a:spLocks noChangeArrowheads="1"/>
          </p:cNvSpPr>
          <p:nvPr/>
        </p:nvSpPr>
        <p:spPr bwMode="auto">
          <a:xfrm>
            <a:off x="-3175" y="6427788"/>
            <a:ext cx="9147175" cy="430212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100">
                <a:solidFill>
                  <a:srgbClr val="FFFFFF"/>
                </a:solidFill>
                <a:latin typeface="Verdana" pitchFamily="34" charset="0"/>
              </a:rPr>
              <a:t>SuperManu, [cit. 2013-03-12], dostupné pod licencí Creative Commons na www:</a:t>
            </a:r>
          </a:p>
          <a:p>
            <a:r>
              <a:rPr lang="cs-CZ" sz="1100">
                <a:solidFill>
                  <a:srgbClr val="FFFFFF"/>
                </a:solidFill>
                <a:latin typeface="Verdana" pitchFamily="34" charset="0"/>
                <a:hlinkClick r:id="rId3"/>
              </a:rPr>
              <a:t>http://cs.wikipedia.org/wiki/Soubor:Root-tip-tag.png</a:t>
            </a:r>
            <a:r>
              <a:rPr lang="cs-CZ" sz="1100">
                <a:solidFill>
                  <a:srgbClr val="FFFFFF"/>
                </a:solidFill>
                <a:latin typeface="Verdana" pitchFamily="34" charset="0"/>
              </a:rPr>
              <a:t> </a:t>
            </a:r>
          </a:p>
        </p:txBody>
      </p:sp>
      <p:sp>
        <p:nvSpPr>
          <p:cNvPr id="23555" name="Zástupný symbol pro obsah 2"/>
          <p:cNvSpPr txBox="1">
            <a:spLocks/>
          </p:cNvSpPr>
          <p:nvPr/>
        </p:nvSpPr>
        <p:spPr bwMode="auto">
          <a:xfrm>
            <a:off x="0" y="33338"/>
            <a:ext cx="9144000" cy="1368425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 defTabSz="457200">
              <a:spcBef>
                <a:spcPct val="20000"/>
              </a:spcBef>
              <a:spcAft>
                <a:spcPts val="600"/>
              </a:spcAft>
              <a:buClr>
                <a:srgbClr val="404040"/>
              </a:buClr>
              <a:buFont typeface="Wingdings 2" pitchFamily="18" charset="2"/>
              <a:buNone/>
            </a:pPr>
            <a:r>
              <a:rPr lang="cs-CZ" sz="2400">
                <a:solidFill>
                  <a:srgbClr val="404040"/>
                </a:solidFill>
                <a:latin typeface="Verdana" pitchFamily="34" charset="0"/>
              </a:rPr>
              <a:t>V buňkách </a:t>
            </a:r>
            <a:r>
              <a:rPr lang="cs-CZ" sz="2400" b="1">
                <a:solidFill>
                  <a:srgbClr val="404040"/>
                </a:solidFill>
                <a:latin typeface="Verdana" pitchFamily="34" charset="0"/>
              </a:rPr>
              <a:t>kořenové čepičky </a:t>
            </a:r>
            <a:r>
              <a:rPr lang="cs-CZ" sz="2400">
                <a:solidFill>
                  <a:srgbClr val="404040"/>
                </a:solidFill>
                <a:latin typeface="Verdana" pitchFamily="34" charset="0"/>
              </a:rPr>
              <a:t>se nacházejí </a:t>
            </a:r>
            <a:r>
              <a:rPr lang="cs-CZ" sz="2400" b="1">
                <a:solidFill>
                  <a:srgbClr val="404040"/>
                </a:solidFill>
                <a:latin typeface="Verdana" pitchFamily="34" charset="0"/>
              </a:rPr>
              <a:t>škrobová</a:t>
            </a:r>
            <a:r>
              <a:rPr lang="cs-CZ" sz="2400">
                <a:solidFill>
                  <a:srgbClr val="404040"/>
                </a:solidFill>
                <a:latin typeface="Verdana" pitchFamily="34" charset="0"/>
              </a:rPr>
              <a:t> </a:t>
            </a:r>
            <a:r>
              <a:rPr lang="cs-CZ" sz="2400" b="1">
                <a:solidFill>
                  <a:srgbClr val="404040"/>
                </a:solidFill>
                <a:latin typeface="Verdana" pitchFamily="34" charset="0"/>
              </a:rPr>
              <a:t>zrna</a:t>
            </a:r>
            <a:r>
              <a:rPr lang="cs-CZ" sz="2400">
                <a:solidFill>
                  <a:srgbClr val="404040"/>
                </a:solidFill>
                <a:latin typeface="Verdana" pitchFamily="34" charset="0"/>
              </a:rPr>
              <a:t> zvaná </a:t>
            </a:r>
            <a:r>
              <a:rPr lang="cs-CZ" sz="2400" b="1">
                <a:solidFill>
                  <a:srgbClr val="404040"/>
                </a:solidFill>
                <a:latin typeface="Verdana" pitchFamily="34" charset="0"/>
              </a:rPr>
              <a:t>statolity</a:t>
            </a:r>
            <a:r>
              <a:rPr lang="cs-CZ" sz="2400">
                <a:solidFill>
                  <a:srgbClr val="404040"/>
                </a:solidFill>
                <a:latin typeface="Verdana" pitchFamily="34" charset="0"/>
              </a:rPr>
              <a:t>, která rostlinu informují o působení </a:t>
            </a:r>
            <a:r>
              <a:rPr lang="cs-CZ" sz="2400" b="1">
                <a:solidFill>
                  <a:srgbClr val="404040"/>
                </a:solidFill>
                <a:latin typeface="Verdana" pitchFamily="34" charset="0"/>
              </a:rPr>
              <a:t>zemské gravitace</a:t>
            </a:r>
          </a:p>
        </p:txBody>
      </p:sp>
      <p:sp>
        <p:nvSpPr>
          <p:cNvPr id="23556" name="TextovéPole 5"/>
          <p:cNvSpPr txBox="1">
            <a:spLocks noChangeArrowheads="1"/>
          </p:cNvSpPr>
          <p:nvPr/>
        </p:nvSpPr>
        <p:spPr bwMode="auto">
          <a:xfrm>
            <a:off x="431800" y="2060575"/>
            <a:ext cx="2411413" cy="923925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Verdana" pitchFamily="34" charset="0"/>
              </a:rPr>
              <a:t>kořenová špička s rychle se dělícími buňkami</a:t>
            </a:r>
          </a:p>
        </p:txBody>
      </p:sp>
      <p:sp>
        <p:nvSpPr>
          <p:cNvPr id="23557" name="TextovéPole 8"/>
          <p:cNvSpPr txBox="1">
            <a:spLocks noChangeArrowheads="1"/>
          </p:cNvSpPr>
          <p:nvPr/>
        </p:nvSpPr>
        <p:spPr bwMode="auto">
          <a:xfrm>
            <a:off x="420688" y="3683000"/>
            <a:ext cx="2016125" cy="368300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Verdana" pitchFamily="34" charset="0"/>
              </a:rPr>
              <a:t>škrobová zrna</a:t>
            </a:r>
          </a:p>
        </p:txBody>
      </p:sp>
      <p:sp>
        <p:nvSpPr>
          <p:cNvPr id="23558" name="TextovéPole 9"/>
          <p:cNvSpPr txBox="1">
            <a:spLocks noChangeArrowheads="1"/>
          </p:cNvSpPr>
          <p:nvPr/>
        </p:nvSpPr>
        <p:spPr bwMode="auto">
          <a:xfrm>
            <a:off x="452438" y="4941888"/>
            <a:ext cx="2535237" cy="368300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Verdana" pitchFamily="34" charset="0"/>
              </a:rPr>
              <a:t>kořenová čepička</a:t>
            </a:r>
          </a:p>
        </p:txBody>
      </p:sp>
      <p:cxnSp>
        <p:nvCxnSpPr>
          <p:cNvPr id="8" name="Přímá spojnice 7"/>
          <p:cNvCxnSpPr/>
          <p:nvPr/>
        </p:nvCxnSpPr>
        <p:spPr>
          <a:xfrm>
            <a:off x="2843213" y="2522538"/>
            <a:ext cx="2233612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2436813" y="3911600"/>
            <a:ext cx="2640012" cy="38100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2843213" y="5126038"/>
            <a:ext cx="187325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>
          <a:xfrm>
            <a:off x="1042988" y="260350"/>
            <a:ext cx="7126287" cy="925513"/>
          </a:xfrm>
          <a:solidFill>
            <a:schemeClr val="accent1"/>
          </a:solidFill>
        </p:spPr>
        <p:txBody>
          <a:bodyPr/>
          <a:lstStyle/>
          <a:p>
            <a:pPr algn="ctr"/>
            <a:r>
              <a:rPr lang="cs-CZ" b="1" smtClean="0"/>
              <a:t>Bobtnání semen</a:t>
            </a:r>
          </a:p>
        </p:txBody>
      </p:sp>
      <p:sp>
        <p:nvSpPr>
          <p:cNvPr id="24578" name="Zástupný symbol pro obsah 2"/>
          <p:cNvSpPr>
            <a:spLocks noGrp="1"/>
          </p:cNvSpPr>
          <p:nvPr>
            <p:ph idx="1"/>
          </p:nvPr>
        </p:nvSpPr>
        <p:spPr>
          <a:xfrm>
            <a:off x="323850" y="1341438"/>
            <a:ext cx="8424863" cy="5256212"/>
          </a:xfrm>
        </p:spPr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sz="2800" smtClean="0"/>
              <a:t>Zralá semena bývají extrémně suchá a proto před klíčením musí přijmout velké množství </a:t>
            </a:r>
            <a:r>
              <a:rPr lang="cs-CZ" sz="2800" b="1" smtClean="0"/>
              <a:t>vody</a:t>
            </a:r>
            <a:r>
              <a:rPr lang="cs-CZ" sz="2800" smtClean="0"/>
              <a:t>. </a:t>
            </a:r>
          </a:p>
          <a:p>
            <a:pPr>
              <a:buFont typeface="Wingdings" pitchFamily="2" charset="2"/>
              <a:buChar char="§"/>
            </a:pPr>
            <a:r>
              <a:rPr lang="cs-CZ" sz="2800" b="1" smtClean="0"/>
              <a:t>Absorpce</a:t>
            </a:r>
            <a:r>
              <a:rPr lang="cs-CZ" sz="2800" smtClean="0"/>
              <a:t> vody semenem vede k jeho </a:t>
            </a:r>
            <a:r>
              <a:rPr lang="cs-CZ" sz="2800" b="1" smtClean="0"/>
              <a:t>bobtnání</a:t>
            </a:r>
            <a:r>
              <a:rPr lang="cs-CZ" sz="2800" smtClean="0"/>
              <a:t>, tedy zvětšení objemu semene.</a:t>
            </a:r>
          </a:p>
          <a:p>
            <a:pPr>
              <a:buFont typeface="Wingdings" pitchFamily="2" charset="2"/>
              <a:buChar char="§"/>
            </a:pPr>
            <a:r>
              <a:rPr lang="cs-CZ" sz="2800" smtClean="0"/>
              <a:t>Dochází k němu na základě </a:t>
            </a:r>
            <a:r>
              <a:rPr lang="cs-CZ" sz="2800" b="1" smtClean="0"/>
              <a:t>osmózy</a:t>
            </a:r>
            <a:r>
              <a:rPr lang="cs-CZ" sz="2800" smtClean="0"/>
              <a:t>, kdy voda proniká do látek s vyšší koncentrací iontů.</a:t>
            </a:r>
          </a:p>
          <a:p>
            <a:pPr>
              <a:buFont typeface="Wingdings" pitchFamily="2" charset="2"/>
              <a:buChar char="§"/>
            </a:pPr>
            <a:r>
              <a:rPr lang="cs-CZ" sz="2800" smtClean="0"/>
              <a:t>Bobtnající semena mohou vyvinout velký </a:t>
            </a:r>
            <a:r>
              <a:rPr lang="cs-CZ" sz="2800" b="1" smtClean="0"/>
              <a:t>tlak</a:t>
            </a:r>
            <a:r>
              <a:rPr lang="cs-CZ" sz="2800" smtClean="0"/>
              <a:t> na své okolí.</a:t>
            </a:r>
          </a:p>
          <a:p>
            <a:pPr>
              <a:buFont typeface="Wingdings" pitchFamily="2" charset="2"/>
              <a:buChar char="§"/>
            </a:pPr>
            <a:endParaRPr lang="cs-CZ" smtClean="0"/>
          </a:p>
        </p:txBody>
      </p:sp>
      <p:sp>
        <p:nvSpPr>
          <p:cNvPr id="4" name="Obdélník 3"/>
          <p:cNvSpPr/>
          <p:nvPr/>
        </p:nvSpPr>
        <p:spPr>
          <a:xfrm>
            <a:off x="179388" y="2708275"/>
            <a:ext cx="8640762" cy="2520950"/>
          </a:xfrm>
          <a:prstGeom prst="rect">
            <a:avLst/>
          </a:prstGeom>
          <a:noFill/>
          <a:ln w="38100"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2458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75463" y="333375"/>
            <a:ext cx="965200" cy="969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19250" y="1143000"/>
            <a:ext cx="6524625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602" name="Obdélník 3"/>
          <p:cNvSpPr>
            <a:spLocks noChangeArrowheads="1"/>
          </p:cNvSpPr>
          <p:nvPr/>
        </p:nvSpPr>
        <p:spPr bwMode="auto">
          <a:xfrm>
            <a:off x="-3175" y="6427788"/>
            <a:ext cx="9147175" cy="430212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100">
                <a:solidFill>
                  <a:srgbClr val="FFFFFF"/>
                </a:solidFill>
                <a:latin typeface="Verdana" pitchFamily="34" charset="0"/>
              </a:rPr>
              <a:t>[cit. 2013-03-12], dostupné pod licencí Creative Commons na www:</a:t>
            </a:r>
          </a:p>
          <a:p>
            <a:r>
              <a:rPr lang="cs-CZ" sz="1100">
                <a:solidFill>
                  <a:srgbClr val="FFFFFF"/>
                </a:solidFill>
                <a:latin typeface="Verdana" pitchFamily="34" charset="0"/>
                <a:hlinkClick r:id="rId3"/>
              </a:rPr>
              <a:t>http://cs.wikipedia.org/wiki/Soubor:Sunflower_seedlings.jpg</a:t>
            </a:r>
            <a:r>
              <a:rPr lang="cs-CZ" sz="1100">
                <a:solidFill>
                  <a:srgbClr val="FFFFFF"/>
                </a:solidFill>
                <a:latin typeface="Verdana" pitchFamily="34" charset="0"/>
              </a:rPr>
              <a:t> </a:t>
            </a:r>
          </a:p>
        </p:txBody>
      </p:sp>
      <p:sp>
        <p:nvSpPr>
          <p:cNvPr id="25603" name="Zástupný symbol pro obsah 2"/>
          <p:cNvSpPr txBox="1">
            <a:spLocks/>
          </p:cNvSpPr>
          <p:nvPr/>
        </p:nvSpPr>
        <p:spPr bwMode="auto">
          <a:xfrm>
            <a:off x="-11113" y="-38100"/>
            <a:ext cx="9144001" cy="1181100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 defTabSz="457200">
              <a:spcBef>
                <a:spcPct val="20000"/>
              </a:spcBef>
              <a:spcAft>
                <a:spcPts val="600"/>
              </a:spcAft>
              <a:buClr>
                <a:srgbClr val="404040"/>
              </a:buClr>
              <a:buFont typeface="Wingdings 2" pitchFamily="18" charset="2"/>
              <a:buNone/>
            </a:pPr>
            <a:r>
              <a:rPr lang="cs-CZ" sz="2400">
                <a:solidFill>
                  <a:srgbClr val="404040"/>
                </a:solidFill>
                <a:latin typeface="Verdana" pitchFamily="34" charset="0"/>
              </a:rPr>
              <a:t>K našim pokusům budeme potřebovat i naklíčené rostlinky, jako jsou tyto tři dny staré rostlinky </a:t>
            </a:r>
            <a:r>
              <a:rPr lang="cs-CZ" sz="2400" b="1">
                <a:solidFill>
                  <a:srgbClr val="404040"/>
                </a:solidFill>
                <a:latin typeface="Verdana" pitchFamily="34" charset="0"/>
              </a:rPr>
              <a:t>slunečnice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smtClean="0"/>
              <a:t>Úkol č. 1</a:t>
            </a:r>
            <a:endParaRPr lang="cs-CZ" smtClean="0"/>
          </a:p>
        </p:txBody>
      </p:sp>
      <p:sp>
        <p:nvSpPr>
          <p:cNvPr id="26626" name="Zástupný symbol pro obsah 2"/>
          <p:cNvSpPr>
            <a:spLocks noGrp="1"/>
          </p:cNvSpPr>
          <p:nvPr>
            <p:ph idx="1"/>
          </p:nvPr>
        </p:nvSpPr>
        <p:spPr>
          <a:xfrm>
            <a:off x="468313" y="2997200"/>
            <a:ext cx="8207375" cy="1368425"/>
          </a:xfrm>
          <a:solidFill>
            <a:schemeClr val="accent1"/>
          </a:solidFill>
        </p:spPr>
        <p:txBody>
          <a:bodyPr/>
          <a:lstStyle/>
          <a:p>
            <a:pPr marL="0" indent="0" algn="ctr">
              <a:buFont typeface="Wingdings 2" pitchFamily="18" charset="2"/>
              <a:buNone/>
            </a:pPr>
            <a:r>
              <a:rPr lang="cs-CZ" sz="3200" b="1" smtClean="0"/>
              <a:t>Tlak bobtnajících semen</a:t>
            </a:r>
          </a:p>
        </p:txBody>
      </p:sp>
      <p:pic>
        <p:nvPicPr>
          <p:cNvPr id="2662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157663" y="1773238"/>
            <a:ext cx="963612" cy="969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Nadpis 3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pPr algn="ctr"/>
            <a:r>
              <a:rPr lang="cs-CZ" b="1" smtClean="0">
                <a:solidFill>
                  <a:schemeClr val="tx1"/>
                </a:solidFill>
              </a:rPr>
              <a:t>Pomůcky:</a:t>
            </a:r>
          </a:p>
        </p:txBody>
      </p:sp>
      <p:sp>
        <p:nvSpPr>
          <p:cNvPr id="27650" name="Zástupný symbol pro obsah 4"/>
          <p:cNvSpPr>
            <a:spLocks noGrp="1"/>
          </p:cNvSpPr>
          <p:nvPr>
            <p:ph idx="1"/>
          </p:nvPr>
        </p:nvSpPr>
        <p:spPr>
          <a:xfrm>
            <a:off x="1042988" y="2324100"/>
            <a:ext cx="6985000" cy="3508375"/>
          </a:xfrm>
        </p:spPr>
        <p:txBody>
          <a:bodyPr/>
          <a:lstStyle/>
          <a:p>
            <a:pPr marL="68263" indent="0">
              <a:buFont typeface="Wingdings 2" pitchFamily="18" charset="2"/>
              <a:buNone/>
            </a:pPr>
            <a:r>
              <a:rPr lang="cs-CZ" sz="2800" smtClean="0"/>
              <a:t>papírová krabička (od sýrů), kelímek od jogurtu, voda, sádra, tyčinka na míchání, velká Petriho miska, semena hrachu, nebo fazolu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Nadpis 1"/>
          <p:cNvSpPr>
            <a:spLocks noGrp="1"/>
          </p:cNvSpPr>
          <p:nvPr>
            <p:ph type="title"/>
          </p:nvPr>
        </p:nvSpPr>
        <p:spPr>
          <a:xfrm>
            <a:off x="323850" y="22225"/>
            <a:ext cx="8535988" cy="923925"/>
          </a:xfrm>
          <a:solidFill>
            <a:schemeClr val="accent1"/>
          </a:solidFill>
        </p:spPr>
        <p:txBody>
          <a:bodyPr/>
          <a:lstStyle/>
          <a:p>
            <a:pPr algn="ctr"/>
            <a:r>
              <a:rPr lang="cs-CZ" b="1" smtClean="0">
                <a:solidFill>
                  <a:schemeClr val="tx1"/>
                </a:solidFill>
              </a:rPr>
              <a:t>Postup:</a:t>
            </a:r>
          </a:p>
        </p:txBody>
      </p:sp>
      <p:sp>
        <p:nvSpPr>
          <p:cNvPr id="28674" name="Zástupný symbol pro obsah 2"/>
          <p:cNvSpPr>
            <a:spLocks noGrp="1"/>
          </p:cNvSpPr>
          <p:nvPr>
            <p:ph idx="1"/>
          </p:nvPr>
        </p:nvSpPr>
        <p:spPr>
          <a:xfrm>
            <a:off x="323850" y="1052513"/>
            <a:ext cx="8569325" cy="5805487"/>
          </a:xfrm>
        </p:spPr>
        <p:txBody>
          <a:bodyPr/>
          <a:lstStyle/>
          <a:p>
            <a:pPr marL="514350" indent="-514350">
              <a:buFont typeface="Verdana" pitchFamily="34" charset="0"/>
              <a:buAutoNum type="arabicPeriod"/>
            </a:pPr>
            <a:r>
              <a:rPr lang="cs-CZ" sz="2800" smtClean="0"/>
              <a:t>V kelímku od jogurtu rozmíchejte kašovitou sádru (přidáváme sádru do vody, ne naopak!!!).</a:t>
            </a:r>
          </a:p>
          <a:p>
            <a:pPr marL="514350" indent="-514350">
              <a:buFont typeface="Verdana" pitchFamily="34" charset="0"/>
              <a:buAutoNum type="arabicPeriod"/>
            </a:pPr>
            <a:r>
              <a:rPr lang="cs-CZ" sz="2800" smtClean="0"/>
              <a:t>Do krabičky nalijte část sádry, pravidelně do ní rozmístěte do kříže asi 15 semen a zalijte zbytkem sádry. Nechte zatuhnout.</a:t>
            </a:r>
          </a:p>
          <a:p>
            <a:pPr marL="514350" indent="-514350">
              <a:buFont typeface="Verdana" pitchFamily="34" charset="0"/>
              <a:buAutoNum type="arabicPeriod"/>
            </a:pPr>
            <a:r>
              <a:rPr lang="cs-CZ" sz="2800" smtClean="0"/>
              <a:t>Sádrový blok umístěte do velké Petriho misky, zalijte vodou a přikryjte.</a:t>
            </a:r>
          </a:p>
          <a:p>
            <a:pPr marL="514350" indent="-514350">
              <a:buFont typeface="Verdana" pitchFamily="34" charset="0"/>
              <a:buAutoNum type="arabicPeriod"/>
            </a:pPr>
            <a:r>
              <a:rPr lang="cs-CZ" sz="2800" smtClean="0"/>
              <a:t>Následující dny pozorujte výsledek své práce.    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smtClean="0"/>
              <a:t>Úkol č. 2</a:t>
            </a:r>
            <a:endParaRPr lang="cs-CZ" smtClean="0"/>
          </a:p>
        </p:txBody>
      </p:sp>
      <p:sp>
        <p:nvSpPr>
          <p:cNvPr id="29698" name="Zástupný symbol pro obsah 2"/>
          <p:cNvSpPr>
            <a:spLocks noGrp="1"/>
          </p:cNvSpPr>
          <p:nvPr>
            <p:ph idx="1"/>
          </p:nvPr>
        </p:nvSpPr>
        <p:spPr>
          <a:xfrm>
            <a:off x="468313" y="2997200"/>
            <a:ext cx="8207375" cy="1368425"/>
          </a:xfrm>
          <a:solidFill>
            <a:schemeClr val="accent1"/>
          </a:solidFill>
        </p:spPr>
        <p:txBody>
          <a:bodyPr/>
          <a:lstStyle/>
          <a:p>
            <a:pPr marL="0" indent="0" algn="ctr">
              <a:buFont typeface="Wingdings 2" pitchFamily="18" charset="2"/>
              <a:buNone/>
            </a:pPr>
            <a:r>
              <a:rPr lang="cs-CZ" sz="3200" b="1" smtClean="0"/>
              <a:t>Pozitivní a negativní fototropismus</a:t>
            </a:r>
          </a:p>
        </p:txBody>
      </p:sp>
      <p:pic>
        <p:nvPicPr>
          <p:cNvPr id="29699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157663" y="1773238"/>
            <a:ext cx="963612" cy="969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Nadpis 3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pPr algn="ctr"/>
            <a:r>
              <a:rPr lang="cs-CZ" b="1" smtClean="0">
                <a:solidFill>
                  <a:schemeClr val="tx1"/>
                </a:solidFill>
              </a:rPr>
              <a:t>Pomůcky:</a:t>
            </a:r>
          </a:p>
        </p:txBody>
      </p:sp>
      <p:sp>
        <p:nvSpPr>
          <p:cNvPr id="30722" name="Zástupný symbol pro obsah 4"/>
          <p:cNvSpPr>
            <a:spLocks noGrp="1"/>
          </p:cNvSpPr>
          <p:nvPr>
            <p:ph idx="1"/>
          </p:nvPr>
        </p:nvSpPr>
        <p:spPr>
          <a:xfrm>
            <a:off x="1042988" y="2324100"/>
            <a:ext cx="6985000" cy="3508375"/>
          </a:xfrm>
        </p:spPr>
        <p:txBody>
          <a:bodyPr/>
          <a:lstStyle/>
          <a:p>
            <a:pPr marL="68263" indent="0">
              <a:buFont typeface="Wingdings 2" pitchFamily="18" charset="2"/>
              <a:buNone/>
            </a:pPr>
            <a:r>
              <a:rPr lang="cs-CZ" sz="2800" smtClean="0"/>
              <a:t>kádinka, voda, předpěstované naklíčené rostlinky slunečnice (řeřichy, hořčice, …), filtrační papír, malá skleněná tabulka, Petriho miska, vlasová gumička, nůžky, pinzeta, krabice od bot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Nadpis 1"/>
          <p:cNvSpPr>
            <a:spLocks noGrp="1"/>
          </p:cNvSpPr>
          <p:nvPr>
            <p:ph type="title"/>
          </p:nvPr>
        </p:nvSpPr>
        <p:spPr>
          <a:xfrm>
            <a:off x="323850" y="22225"/>
            <a:ext cx="8535988" cy="923925"/>
          </a:xfrm>
          <a:solidFill>
            <a:schemeClr val="accent1"/>
          </a:solidFill>
        </p:spPr>
        <p:txBody>
          <a:bodyPr/>
          <a:lstStyle/>
          <a:p>
            <a:pPr algn="ctr"/>
            <a:r>
              <a:rPr lang="cs-CZ" b="1" smtClean="0">
                <a:solidFill>
                  <a:schemeClr val="tx1"/>
                </a:solidFill>
              </a:rPr>
              <a:t>Postup:</a:t>
            </a:r>
          </a:p>
        </p:txBody>
      </p:sp>
      <p:sp>
        <p:nvSpPr>
          <p:cNvPr id="31746" name="Zástupný symbol pro obsah 2"/>
          <p:cNvSpPr>
            <a:spLocks noGrp="1"/>
          </p:cNvSpPr>
          <p:nvPr>
            <p:ph idx="1"/>
          </p:nvPr>
        </p:nvSpPr>
        <p:spPr>
          <a:xfrm>
            <a:off x="179388" y="1052513"/>
            <a:ext cx="8713787" cy="5805487"/>
          </a:xfrm>
        </p:spPr>
        <p:txBody>
          <a:bodyPr/>
          <a:lstStyle/>
          <a:p>
            <a:pPr marL="514350" indent="-514350">
              <a:buFont typeface="Verdana" pitchFamily="34" charset="0"/>
              <a:buAutoNum type="arabicPeriod"/>
            </a:pPr>
            <a:r>
              <a:rPr lang="cs-CZ" sz="2600" smtClean="0"/>
              <a:t>Připravte si filtrační papír velký jako skleněná tabulka a namočte jej vodou.</a:t>
            </a:r>
          </a:p>
          <a:p>
            <a:pPr marL="514350" indent="-514350">
              <a:buFont typeface="Verdana" pitchFamily="34" charset="0"/>
              <a:buAutoNum type="arabicPeriod"/>
            </a:pPr>
            <a:r>
              <a:rPr lang="cs-CZ" sz="2600" smtClean="0"/>
              <a:t>Opatrně na něj rozmístěte do řady nad sebou     3 – 4 klíčící rostliny, jemně přiložte sklo a přichyťte jej lehce gumičkou.</a:t>
            </a:r>
          </a:p>
          <a:p>
            <a:pPr marL="514350" indent="-514350">
              <a:buFont typeface="Verdana" pitchFamily="34" charset="0"/>
              <a:buAutoNum type="arabicPeriod"/>
            </a:pPr>
            <a:r>
              <a:rPr lang="cs-CZ" sz="2600" smtClean="0"/>
              <a:t>Tabulku vložte do kádinky s 2 cm vody, přikryjte Petriho miskou.</a:t>
            </a:r>
          </a:p>
          <a:p>
            <a:pPr marL="514350" indent="-514350">
              <a:buFont typeface="Verdana" pitchFamily="34" charset="0"/>
              <a:buAutoNum type="arabicPeriod"/>
            </a:pPr>
            <a:r>
              <a:rPr lang="cs-CZ" sz="2600" smtClean="0"/>
              <a:t>Do krabice od bot vystřihněte uprostřed kratší stěny okénko velikosti 2x2 cm, vložte do ní kádinku, zatemněte a uložte otvorem proti oknu.</a:t>
            </a:r>
          </a:p>
          <a:p>
            <a:pPr marL="514350" indent="-514350">
              <a:buFont typeface="Verdana" pitchFamily="34" charset="0"/>
              <a:buAutoNum type="arabicPeriod"/>
            </a:pPr>
            <a:r>
              <a:rPr lang="cs-CZ" sz="2600" smtClean="0"/>
              <a:t>V dalších dnech pozorujte změny.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69" name="Picture 2" descr="C:\Users\Ucitel\Desktop\Vlastní fotografie prezentace\geotropismus a fototropismus\100NIKON\DSCN2796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000500" y="1588"/>
            <a:ext cx="51435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2770" name="Zástupný symbol pro obsah 2"/>
          <p:cNvSpPr txBox="1">
            <a:spLocks/>
          </p:cNvSpPr>
          <p:nvPr/>
        </p:nvSpPr>
        <p:spPr bwMode="auto">
          <a:xfrm>
            <a:off x="0" y="1700213"/>
            <a:ext cx="4000500" cy="2305050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 defTabSz="457200">
              <a:spcBef>
                <a:spcPct val="20000"/>
              </a:spcBef>
              <a:spcAft>
                <a:spcPts val="600"/>
              </a:spcAft>
              <a:buClr>
                <a:srgbClr val="404040"/>
              </a:buClr>
              <a:buFont typeface="Wingdings 2" pitchFamily="18" charset="2"/>
              <a:buNone/>
            </a:pPr>
            <a:r>
              <a:rPr lang="cs-CZ" sz="2800">
                <a:solidFill>
                  <a:srgbClr val="404040"/>
                </a:solidFill>
                <a:latin typeface="Verdana" pitchFamily="34" charset="0"/>
              </a:rPr>
              <a:t>Připravenou kádinku vložte do krabice od bot …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3" name="Picture 2" descr="C:\Users\Ucitel\Desktop\Vlastní fotografie prezentace\geotropismus a fototropismus\100NIKON\DSCN2799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000500" y="0"/>
            <a:ext cx="51435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3794" name="Zástupný symbol pro obsah 2"/>
          <p:cNvSpPr txBox="1">
            <a:spLocks/>
          </p:cNvSpPr>
          <p:nvPr/>
        </p:nvSpPr>
        <p:spPr bwMode="auto">
          <a:xfrm>
            <a:off x="0" y="1700213"/>
            <a:ext cx="4000500" cy="2305050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 defTabSz="457200">
              <a:spcBef>
                <a:spcPct val="20000"/>
              </a:spcBef>
              <a:spcAft>
                <a:spcPts val="600"/>
              </a:spcAft>
              <a:buClr>
                <a:srgbClr val="404040"/>
              </a:buClr>
              <a:buFont typeface="Wingdings 2" pitchFamily="18" charset="2"/>
              <a:buNone/>
            </a:pPr>
            <a:r>
              <a:rPr lang="cs-CZ" sz="2800">
                <a:solidFill>
                  <a:srgbClr val="404040"/>
                </a:solidFill>
                <a:latin typeface="Verdana" pitchFamily="34" charset="0"/>
              </a:rPr>
              <a:t>… a zakryjte víkem, v němž jste vystřihli malé okénko.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smtClean="0"/>
              <a:t>Úkol č. 3</a:t>
            </a:r>
            <a:endParaRPr lang="cs-CZ" smtClean="0"/>
          </a:p>
        </p:txBody>
      </p:sp>
      <p:sp>
        <p:nvSpPr>
          <p:cNvPr id="34818" name="Zástupný symbol pro obsah 2"/>
          <p:cNvSpPr>
            <a:spLocks noGrp="1"/>
          </p:cNvSpPr>
          <p:nvPr>
            <p:ph idx="1"/>
          </p:nvPr>
        </p:nvSpPr>
        <p:spPr>
          <a:xfrm>
            <a:off x="468313" y="2997200"/>
            <a:ext cx="8207375" cy="1368425"/>
          </a:xfrm>
          <a:solidFill>
            <a:schemeClr val="accent1"/>
          </a:solidFill>
        </p:spPr>
        <p:txBody>
          <a:bodyPr/>
          <a:lstStyle/>
          <a:p>
            <a:pPr marL="0" indent="0" algn="ctr">
              <a:buFont typeface="Wingdings 2" pitchFamily="18" charset="2"/>
              <a:buNone/>
            </a:pPr>
            <a:r>
              <a:rPr lang="cs-CZ" sz="3200" b="1" smtClean="0"/>
              <a:t>Geotropismus (gravitropismus)</a:t>
            </a:r>
          </a:p>
        </p:txBody>
      </p:sp>
      <p:pic>
        <p:nvPicPr>
          <p:cNvPr id="34819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157663" y="1773238"/>
            <a:ext cx="963612" cy="969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Nadpis 3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pPr algn="ctr"/>
            <a:r>
              <a:rPr lang="cs-CZ" b="1" smtClean="0">
                <a:solidFill>
                  <a:schemeClr val="tx1"/>
                </a:solidFill>
              </a:rPr>
              <a:t>Pomůcky:</a:t>
            </a:r>
          </a:p>
        </p:txBody>
      </p:sp>
      <p:sp>
        <p:nvSpPr>
          <p:cNvPr id="35842" name="Zástupný symbol pro obsah 4"/>
          <p:cNvSpPr>
            <a:spLocks noGrp="1"/>
          </p:cNvSpPr>
          <p:nvPr>
            <p:ph idx="1"/>
          </p:nvPr>
        </p:nvSpPr>
        <p:spPr>
          <a:xfrm>
            <a:off x="1042988" y="2324100"/>
            <a:ext cx="6985000" cy="3508375"/>
          </a:xfrm>
        </p:spPr>
        <p:txBody>
          <a:bodyPr/>
          <a:lstStyle/>
          <a:p>
            <a:pPr marL="68263" indent="0">
              <a:buFont typeface="Wingdings 2" pitchFamily="18" charset="2"/>
              <a:buNone/>
            </a:pPr>
            <a:r>
              <a:rPr lang="cs-CZ" sz="2800" smtClean="0"/>
              <a:t>kádinka, voda, předpěstované naklíčené rostlinky slunečnice (fazol,hrách …), filtrační papír, malá gáza, Petriho miska, vlasová gumička, nůžky, pinzeta, skleněný zvon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Nadpis 1"/>
          <p:cNvSpPr>
            <a:spLocks noGrp="1"/>
          </p:cNvSpPr>
          <p:nvPr>
            <p:ph type="title"/>
          </p:nvPr>
        </p:nvSpPr>
        <p:spPr>
          <a:xfrm>
            <a:off x="323850" y="22225"/>
            <a:ext cx="8535988" cy="923925"/>
          </a:xfrm>
          <a:solidFill>
            <a:schemeClr val="accent1"/>
          </a:solidFill>
        </p:spPr>
        <p:txBody>
          <a:bodyPr/>
          <a:lstStyle/>
          <a:p>
            <a:pPr algn="ctr"/>
            <a:r>
              <a:rPr lang="cs-CZ" b="1" smtClean="0">
                <a:solidFill>
                  <a:schemeClr val="tx1"/>
                </a:solidFill>
              </a:rPr>
              <a:t>Postup:</a:t>
            </a:r>
          </a:p>
        </p:txBody>
      </p:sp>
      <p:sp>
        <p:nvSpPr>
          <p:cNvPr id="36866" name="Zástupný symbol pro obsah 2"/>
          <p:cNvSpPr>
            <a:spLocks noGrp="1"/>
          </p:cNvSpPr>
          <p:nvPr>
            <p:ph idx="1"/>
          </p:nvPr>
        </p:nvSpPr>
        <p:spPr>
          <a:xfrm>
            <a:off x="468313" y="1268413"/>
            <a:ext cx="8424862" cy="5256212"/>
          </a:xfrm>
        </p:spPr>
        <p:txBody>
          <a:bodyPr/>
          <a:lstStyle/>
          <a:p>
            <a:pPr marL="514350" indent="-514350">
              <a:buFont typeface="Verdana" pitchFamily="34" charset="0"/>
              <a:buAutoNum type="arabicPeriod"/>
            </a:pPr>
            <a:r>
              <a:rPr lang="cs-CZ" sz="2400" smtClean="0"/>
              <a:t>Vložte do kádinky o celém obvodu stočený filtrační papír, tak, aby sahal až nahoru a naplňte ji z poloviny vodou.</a:t>
            </a:r>
          </a:p>
          <a:p>
            <a:pPr marL="514350" indent="-514350">
              <a:buFont typeface="Verdana" pitchFamily="34" charset="0"/>
              <a:buAutoNum type="arabicPeriod"/>
            </a:pPr>
            <a:r>
              <a:rPr lang="cs-CZ" sz="2400" smtClean="0"/>
              <a:t>Přes hrdlo kádinky natáhněte řídkou gázu a upevněte gumičkou, navlhčete.</a:t>
            </a:r>
          </a:p>
          <a:p>
            <a:pPr marL="514350" indent="-514350">
              <a:buFont typeface="Verdana" pitchFamily="34" charset="0"/>
              <a:buAutoNum type="arabicPeriod"/>
            </a:pPr>
            <a:r>
              <a:rPr lang="cs-CZ" sz="2400" smtClean="0"/>
              <a:t>Na gázu umístěte do řady dobře vyvinuté naklíčené rostlinky. Další řadu vytvořte z rostlinek, ktrerým odstřihněte konec kořínku a položte do druhé řady.</a:t>
            </a:r>
          </a:p>
          <a:p>
            <a:pPr marL="514350" indent="-514350">
              <a:buFont typeface="Verdana" pitchFamily="34" charset="0"/>
              <a:buAutoNum type="arabicPeriod"/>
            </a:pPr>
            <a:r>
              <a:rPr lang="cs-CZ" sz="2400" smtClean="0"/>
              <a:t>Zakryjte skleněným zvonem a nechte na světle.</a:t>
            </a:r>
          </a:p>
          <a:p>
            <a:pPr marL="514350" indent="-514350">
              <a:buFont typeface="Verdana" pitchFamily="34" charset="0"/>
              <a:buAutoNum type="arabicPeriod"/>
            </a:pPr>
            <a:r>
              <a:rPr lang="cs-CZ" sz="2400" smtClean="0"/>
              <a:t>V dalších dnech pozorujte změny.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889" name="Picture 2" descr="C:\Users\Ucitel\Desktop\Vlastní fotografie prezentace\geotropismus a fototropismus\100NIKON\DSCN2788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913" name="Picture 2" descr="C:\Users\Ucitel\Desktop\Vlastní fotografie prezentace\geotropismus a fototropismus\100NIKON\DSCN2790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83038" y="4763"/>
            <a:ext cx="51435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8914" name="Zástupný symbol pro obsah 2"/>
          <p:cNvSpPr txBox="1">
            <a:spLocks/>
          </p:cNvSpPr>
          <p:nvPr/>
        </p:nvSpPr>
        <p:spPr bwMode="auto">
          <a:xfrm>
            <a:off x="-11113" y="1773238"/>
            <a:ext cx="3994151" cy="2376487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 defTabSz="457200">
              <a:spcBef>
                <a:spcPct val="20000"/>
              </a:spcBef>
              <a:spcAft>
                <a:spcPts val="600"/>
              </a:spcAft>
              <a:buClr>
                <a:srgbClr val="404040"/>
              </a:buClr>
              <a:buFont typeface="Wingdings 2" pitchFamily="18" charset="2"/>
              <a:buNone/>
            </a:pPr>
            <a:r>
              <a:rPr lang="cs-CZ" sz="2400">
                <a:solidFill>
                  <a:srgbClr val="404040"/>
                </a:solidFill>
                <a:latin typeface="Verdana" pitchFamily="34" charset="0"/>
              </a:rPr>
              <a:t>Za týden zjistíte, co se  s rostlinkami stalo</a:t>
            </a:r>
            <a:endParaRPr lang="cs-CZ" sz="2400" b="1">
              <a:solidFill>
                <a:srgbClr val="404040"/>
              </a:solidFill>
              <a:latin typeface="Verdana" pitchFamily="34" charset="0"/>
            </a:endParaRP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Zástupný symbol pro obsah 2"/>
          <p:cNvSpPr>
            <a:spLocks noGrp="1"/>
          </p:cNvSpPr>
          <p:nvPr>
            <p:ph idx="4294967295"/>
          </p:nvPr>
        </p:nvSpPr>
        <p:spPr>
          <a:xfrm>
            <a:off x="539750" y="908050"/>
            <a:ext cx="7556500" cy="4052888"/>
          </a:xfrm>
        </p:spPr>
        <p:txBody>
          <a:bodyPr/>
          <a:lstStyle/>
          <a:p>
            <a:pPr marL="0" indent="0" algn="ctr">
              <a:buFont typeface="Wingdings 2" pitchFamily="18" charset="2"/>
              <a:buNone/>
            </a:pPr>
            <a:r>
              <a:rPr lang="cs-CZ" sz="2800" b="1" smtClean="0"/>
              <a:t>Do zjištění v protokolu zakreslete, jak jste založili pokusy a zapište si průběžná pozorování.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1" name="Nadpis 1"/>
          <p:cNvSpPr txBox="1">
            <a:spLocks/>
          </p:cNvSpPr>
          <p:nvPr/>
        </p:nvSpPr>
        <p:spPr bwMode="auto">
          <a:xfrm>
            <a:off x="611188" y="-3175"/>
            <a:ext cx="8281987" cy="925513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ctr"/>
            <a:r>
              <a:rPr lang="cs-CZ" sz="3200" b="1">
                <a:latin typeface="Verdana" pitchFamily="34" charset="0"/>
              </a:rPr>
              <a:t>Závěr:</a:t>
            </a:r>
            <a:r>
              <a:rPr lang="cs-CZ" sz="4000" b="1">
                <a:latin typeface="Verdana" pitchFamily="34" charset="0"/>
              </a:rPr>
              <a:t> </a:t>
            </a:r>
          </a:p>
        </p:txBody>
      </p:sp>
      <p:sp>
        <p:nvSpPr>
          <p:cNvPr id="40962" name="Zástupný symbol pro obsah 2"/>
          <p:cNvSpPr>
            <a:spLocks noGrp="1"/>
          </p:cNvSpPr>
          <p:nvPr>
            <p:ph idx="4294967295"/>
          </p:nvPr>
        </p:nvSpPr>
        <p:spPr>
          <a:xfrm>
            <a:off x="179388" y="1268413"/>
            <a:ext cx="8856662" cy="5364162"/>
          </a:xfrm>
        </p:spPr>
        <p:txBody>
          <a:bodyPr/>
          <a:lstStyle/>
          <a:p>
            <a:pPr marL="582613" indent="-514350">
              <a:spcBef>
                <a:spcPct val="0"/>
              </a:spcBef>
              <a:buFont typeface="Verdana" pitchFamily="34" charset="0"/>
              <a:buAutoNum type="arabicPeriod"/>
            </a:pPr>
            <a:r>
              <a:rPr lang="cs-CZ" sz="2600" smtClean="0"/>
              <a:t>Zůstal sádrový blok s klíčícími rostlinami neporušený?</a:t>
            </a:r>
          </a:p>
          <a:p>
            <a:pPr marL="582613" indent="-514350">
              <a:spcBef>
                <a:spcPct val="0"/>
              </a:spcBef>
              <a:buFont typeface="Verdana" pitchFamily="34" charset="0"/>
              <a:buAutoNum type="arabicPeriod"/>
            </a:pPr>
            <a:r>
              <a:rPr lang="cs-CZ" sz="2600" smtClean="0"/>
              <a:t>Proč semena před klíčením musejí nabobtnat?</a:t>
            </a:r>
          </a:p>
          <a:p>
            <a:pPr marL="582613" indent="-514350">
              <a:spcBef>
                <a:spcPct val="0"/>
              </a:spcBef>
              <a:buFont typeface="Verdana" pitchFamily="34" charset="0"/>
              <a:buAutoNum type="arabicPeriod"/>
            </a:pPr>
            <a:r>
              <a:rPr lang="cs-CZ" sz="2600" smtClean="0"/>
              <a:t>Ohnuly se v zatemněném prostoru stonky i kořínky rostlin?</a:t>
            </a:r>
          </a:p>
          <a:p>
            <a:pPr marL="582613" indent="-514350">
              <a:spcBef>
                <a:spcPct val="0"/>
              </a:spcBef>
              <a:buFont typeface="Verdana" pitchFamily="34" charset="0"/>
              <a:buAutoNum type="arabicPeriod"/>
            </a:pPr>
            <a:r>
              <a:rPr lang="cs-CZ" sz="2600" smtClean="0"/>
              <a:t>Který z těchto pohybů je pozitivně a který negativně fototropický?</a:t>
            </a:r>
          </a:p>
          <a:p>
            <a:pPr marL="582613" indent="-514350">
              <a:spcBef>
                <a:spcPct val="0"/>
              </a:spcBef>
              <a:buFont typeface="Verdana" pitchFamily="34" charset="0"/>
              <a:buAutoNum type="arabicPeriod"/>
            </a:pPr>
            <a:r>
              <a:rPr lang="cs-CZ" sz="2600" smtClean="0"/>
              <a:t>Ohnuly se směrem do kádinky kořínky všech rostlinek? Jaký jev jste si tím ověřili?</a:t>
            </a:r>
          </a:p>
          <a:p>
            <a:pPr marL="582613" indent="-514350">
              <a:spcBef>
                <a:spcPct val="0"/>
              </a:spcBef>
              <a:buFont typeface="Verdana" pitchFamily="34" charset="0"/>
              <a:buAutoNum type="arabicPeriod"/>
            </a:pPr>
            <a:r>
              <a:rPr lang="cs-CZ" sz="2600" smtClean="0"/>
              <a:t>Proč se neohnuly ustřižené kořínky bez špičky? </a:t>
            </a:r>
          </a:p>
          <a:p>
            <a:pPr marL="582613" indent="-514350">
              <a:spcBef>
                <a:spcPct val="0"/>
              </a:spcBef>
              <a:buFont typeface="Verdana" pitchFamily="34" charset="0"/>
              <a:buAutoNum type="arabicPeriod"/>
            </a:pPr>
            <a:r>
              <a:rPr lang="cs-CZ" sz="2600" smtClean="0"/>
              <a:t>Proč rostou stonky vždy směrem ke světlu a kořeny k zemskému nitru?</a:t>
            </a:r>
          </a:p>
        </p:txBody>
      </p:sp>
      <p:pic>
        <p:nvPicPr>
          <p:cNvPr id="40963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1188" y="52388"/>
            <a:ext cx="763587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64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380288" y="52388"/>
            <a:ext cx="963612" cy="969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5" name="Nadpis 1"/>
          <p:cNvSpPr txBox="1">
            <a:spLocks/>
          </p:cNvSpPr>
          <p:nvPr/>
        </p:nvSpPr>
        <p:spPr bwMode="auto">
          <a:xfrm>
            <a:off x="468313" y="0"/>
            <a:ext cx="8280400" cy="923925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ctr"/>
            <a:r>
              <a:rPr lang="cs-CZ" sz="3200" b="1">
                <a:latin typeface="Verdana" pitchFamily="34" charset="0"/>
              </a:rPr>
              <a:t>Závěr - řešení:</a:t>
            </a:r>
            <a:r>
              <a:rPr lang="cs-CZ" sz="4000" b="1">
                <a:latin typeface="Verdana" pitchFamily="34" charset="0"/>
              </a:rPr>
              <a:t> </a:t>
            </a:r>
          </a:p>
        </p:txBody>
      </p:sp>
      <p:sp>
        <p:nvSpPr>
          <p:cNvPr id="41986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923925"/>
            <a:ext cx="9144000" cy="5934075"/>
          </a:xfrm>
        </p:spPr>
        <p:txBody>
          <a:bodyPr/>
          <a:lstStyle/>
          <a:p>
            <a:pPr marL="582613" indent="-514350">
              <a:spcBef>
                <a:spcPct val="0"/>
              </a:spcBef>
              <a:buFont typeface="Verdana" pitchFamily="34" charset="0"/>
              <a:buAutoNum type="arabicPeriod"/>
            </a:pPr>
            <a:r>
              <a:rPr lang="cs-CZ" sz="2400" i="1" smtClean="0"/>
              <a:t>Sádrový blok byl velkým tlakem bobtnajících semen roztrhnut.</a:t>
            </a:r>
          </a:p>
          <a:p>
            <a:pPr marL="582613" indent="-514350">
              <a:spcBef>
                <a:spcPct val="0"/>
              </a:spcBef>
              <a:buFont typeface="Verdana" pitchFamily="34" charset="0"/>
              <a:buAutoNum type="arabicPeriod"/>
            </a:pPr>
            <a:r>
              <a:rPr lang="cs-CZ" sz="2400" i="1" smtClean="0"/>
              <a:t>Aby v semenech mohla probíhat výměna látek, musí pletivo obsahovat vodu, kterou přijímá osmózou.</a:t>
            </a:r>
          </a:p>
          <a:p>
            <a:pPr marL="582613" indent="-514350">
              <a:spcBef>
                <a:spcPct val="0"/>
              </a:spcBef>
              <a:buFont typeface="Verdana" pitchFamily="34" charset="0"/>
              <a:buAutoNum type="arabicPeriod"/>
            </a:pPr>
            <a:r>
              <a:rPr lang="cs-CZ" sz="2400" i="1" smtClean="0"/>
              <a:t>V zatemněném prostoru se stonky ohýbají ke světlu  a kořínky od světla.</a:t>
            </a:r>
          </a:p>
          <a:p>
            <a:pPr marL="582613" indent="-514350">
              <a:spcBef>
                <a:spcPct val="0"/>
              </a:spcBef>
              <a:buFont typeface="Verdana" pitchFamily="34" charset="0"/>
              <a:buAutoNum type="arabicPeriod"/>
            </a:pPr>
            <a:r>
              <a:rPr lang="cs-CZ" sz="2400" i="1" smtClean="0"/>
              <a:t>Pozitivně fototropický je pohyb stonku, negativně fototropický je pohyb kořenů.</a:t>
            </a:r>
          </a:p>
          <a:p>
            <a:pPr marL="582613" indent="-514350">
              <a:spcBef>
                <a:spcPct val="0"/>
              </a:spcBef>
              <a:buFont typeface="Verdana" pitchFamily="34" charset="0"/>
              <a:buAutoNum type="arabicPeriod"/>
            </a:pPr>
            <a:r>
              <a:rPr lang="cs-CZ" sz="2400" i="1" smtClean="0"/>
              <a:t>Do kádinky se ohnuly jen nepoškozené kořínky vlivem geotropismu (gravitropismu).</a:t>
            </a:r>
          </a:p>
          <a:p>
            <a:pPr marL="582613" indent="-514350">
              <a:spcBef>
                <a:spcPct val="0"/>
              </a:spcBef>
              <a:buFont typeface="Verdana" pitchFamily="34" charset="0"/>
              <a:buAutoNum type="arabicPeriod"/>
            </a:pPr>
            <a:r>
              <a:rPr lang="cs-CZ" sz="2400" i="1" smtClean="0"/>
              <a:t>Odstraněním čepičky jsme odstranili škrobová zrna – statolity, rostlina nemá dostatečný podnět.</a:t>
            </a:r>
          </a:p>
          <a:p>
            <a:pPr marL="582613" indent="-514350">
              <a:spcBef>
                <a:spcPct val="0"/>
              </a:spcBef>
              <a:buFont typeface="Verdana" pitchFamily="34" charset="0"/>
              <a:buAutoNum type="arabicPeriod"/>
            </a:pPr>
            <a:r>
              <a:rPr lang="cs-CZ" sz="2400" i="1" smtClean="0"/>
              <a:t>Stonek nese listy ke světlu, aby mohla probíhat fotosyntéza, kořeny potřebují z půdy čerpat vodu      a minerální látky.</a:t>
            </a:r>
          </a:p>
        </p:txBody>
      </p:sp>
      <p:pic>
        <p:nvPicPr>
          <p:cNvPr id="4198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1188" y="52388"/>
            <a:ext cx="763587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09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pPr algn="ctr"/>
            <a:r>
              <a:rPr lang="cs-CZ" b="1" smtClean="0"/>
              <a:t>Připravte si materiál pro příští laboratorní práci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288" y="2060575"/>
            <a:ext cx="8137525" cy="4176713"/>
          </a:xfrm>
        </p:spPr>
        <p:txBody>
          <a:bodyPr rtlCol="0">
            <a:normAutofit fontScale="92500"/>
          </a:bodyPr>
          <a:lstStyle/>
          <a:p>
            <a:pPr fontAlgn="auto">
              <a:buClr>
                <a:schemeClr val="tx1">
                  <a:lumMod val="75000"/>
                  <a:lumOff val="25000"/>
                </a:schemeClr>
              </a:buClr>
              <a:buFont typeface="Wingdings" pitchFamily="2" charset="2"/>
              <a:buChar char="§"/>
              <a:defRPr/>
            </a:pPr>
            <a:r>
              <a:rPr lang="cs-CZ" sz="28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Petriho</a:t>
            </a:r>
            <a:r>
              <a:rPr lang="cs-CZ" sz="28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misky vyložte vrstvou vaty, kterou překryjete gázou, nebo filtračním papírem.</a:t>
            </a:r>
          </a:p>
          <a:p>
            <a:pPr fontAlgn="auto">
              <a:buClr>
                <a:schemeClr val="tx1">
                  <a:lumMod val="75000"/>
                  <a:lumOff val="25000"/>
                </a:schemeClr>
              </a:buClr>
              <a:buFont typeface="Wingdings" pitchFamily="2" charset="2"/>
              <a:buChar char="§"/>
              <a:defRPr/>
            </a:pPr>
            <a:r>
              <a:rPr lang="cs-CZ" sz="28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Vše řádně navlhčete vodou.</a:t>
            </a:r>
          </a:p>
          <a:p>
            <a:pPr fontAlgn="auto">
              <a:buClr>
                <a:schemeClr val="tx1">
                  <a:lumMod val="75000"/>
                  <a:lumOff val="25000"/>
                </a:schemeClr>
              </a:buClr>
              <a:buFont typeface="Wingdings" pitchFamily="2" charset="2"/>
              <a:buChar char="§"/>
              <a:defRPr/>
            </a:pPr>
            <a:r>
              <a:rPr lang="cs-CZ" sz="28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Na plochu rozmístěte semena hrachu, fazolu, hořčice, slunečnice, kukuřice, pšenice.</a:t>
            </a:r>
          </a:p>
          <a:p>
            <a:pPr fontAlgn="auto">
              <a:buClr>
                <a:schemeClr val="tx1">
                  <a:lumMod val="75000"/>
                  <a:lumOff val="25000"/>
                </a:schemeClr>
              </a:buClr>
              <a:buFont typeface="Wingdings" pitchFamily="2" charset="2"/>
              <a:buChar char="§"/>
              <a:defRPr/>
            </a:pPr>
            <a:r>
              <a:rPr lang="cs-CZ" sz="28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Petriho</a:t>
            </a:r>
            <a:r>
              <a:rPr lang="cs-CZ" sz="28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misky uložte do mikrotenového sáčku, nechte v teple a kontrolujte, zda mají semena pro klíčení dostatek vody.</a:t>
            </a:r>
          </a:p>
          <a:p>
            <a:pPr marL="0" indent="0"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pP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033" name="Picture 2" descr="C:\Users\Ucitel\Desktop\Vlastní fotografie prezentace\geotropismus a fototropismus\100NIKON\DSCN2783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 informací</a:t>
            </a:r>
          </a:p>
        </p:txBody>
      </p:sp>
      <p:sp>
        <p:nvSpPr>
          <p:cNvPr id="4505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smtClean="0">
                <a:hlinkClick r:id="rId2"/>
              </a:rPr>
              <a:t>http://cs.wikipedia.org/wiki/Fototropismus</a:t>
            </a:r>
            <a:endParaRPr lang="cs-CZ" smtClean="0"/>
          </a:p>
          <a:p>
            <a:pPr>
              <a:buFont typeface="Wingdings" pitchFamily="2" charset="2"/>
              <a:buChar char="§"/>
            </a:pPr>
            <a:r>
              <a:rPr lang="cs-CZ" smtClean="0">
                <a:hlinkClick r:id="rId3"/>
              </a:rPr>
              <a:t>http://cs.wikipedia.org/wiki/Tropismus</a:t>
            </a:r>
            <a:endParaRPr lang="cs-CZ" smtClean="0"/>
          </a:p>
          <a:p>
            <a:pPr>
              <a:buFont typeface="Wingdings" pitchFamily="2" charset="2"/>
              <a:buChar char="§"/>
            </a:pPr>
            <a:r>
              <a:rPr lang="cs-CZ" smtClean="0">
                <a:hlinkClick r:id="rId4"/>
              </a:rPr>
              <a:t>http://cs.wikipedia.org/wiki/Geotropismus</a:t>
            </a:r>
            <a:endParaRPr lang="cs-CZ" smtClean="0"/>
          </a:p>
          <a:p>
            <a:pPr>
              <a:buFont typeface="Wingdings" pitchFamily="2" charset="2"/>
              <a:buChar char="§"/>
            </a:pPr>
            <a:r>
              <a:rPr lang="cs-CZ" smtClean="0">
                <a:hlinkClick r:id="rId5"/>
              </a:rPr>
              <a:t>http://cs.wikipedia.org/wiki/Kl%C3%AD%C4%8Den%C3%AD_semene</a:t>
            </a:r>
            <a:endParaRPr lang="cs-CZ" smtClean="0"/>
          </a:p>
          <a:p>
            <a:pPr>
              <a:buFont typeface="Wingdings" pitchFamily="2" charset="2"/>
              <a:buChar char="§"/>
            </a:pPr>
            <a:r>
              <a:rPr lang="cs-CZ" smtClean="0">
                <a:hlinkClick r:id="rId6"/>
              </a:rPr>
              <a:t>http://cs.wikipedia.org/wiki/Osm%C3%B3za</a:t>
            </a:r>
            <a:endParaRPr lang="cs-CZ" smtClean="0"/>
          </a:p>
          <a:p>
            <a:pPr>
              <a:buFont typeface="Wingdings" pitchFamily="2" charset="2"/>
              <a:buChar char="§"/>
            </a:pPr>
            <a:endParaRPr lang="cs-CZ" smtClean="0"/>
          </a:p>
          <a:p>
            <a:pPr>
              <a:buFont typeface="Wingdings" pitchFamily="2" charset="2"/>
              <a:buChar char="§"/>
            </a:pPr>
            <a:r>
              <a:rPr lang="cs-CZ" smtClean="0"/>
              <a:t>Neoznačené fotografie a nákresy jsou autorky vlastní.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Carnival">
      <a:dk1>
        <a:sysClr val="windowText" lastClr="000000"/>
      </a:dk1>
      <a:lt1>
        <a:sysClr val="window" lastClr="FFFFFF"/>
      </a:lt1>
      <a:dk2>
        <a:srgbClr val="2A2D6C"/>
      </a:dk2>
      <a:lt2>
        <a:srgbClr val="FCED90"/>
      </a:lt2>
      <a:accent1>
        <a:srgbClr val="E0B602"/>
      </a:accent1>
      <a:accent2>
        <a:srgbClr val="C77D00"/>
      </a:accent2>
      <a:accent3>
        <a:srgbClr val="C43D1F"/>
      </a:accent3>
      <a:accent4>
        <a:srgbClr val="B42469"/>
      </a:accent4>
      <a:accent5>
        <a:srgbClr val="7B309B"/>
      </a:accent5>
      <a:accent6>
        <a:srgbClr val="4560AD"/>
      </a:accent6>
      <a:hlink>
        <a:srgbClr val="118FBF"/>
      </a:hlink>
      <a:folHlink>
        <a:srgbClr val="0CA15F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Jaro</Template>
  <TotalTime>500</TotalTime>
  <Words>981</Words>
  <Application>Microsoft Office PowerPoint</Application>
  <PresentationFormat>Předvádění na obrazovce (4:3)</PresentationFormat>
  <Paragraphs>116</Paragraphs>
  <Slides>32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2</vt:i4>
      </vt:variant>
      <vt:variant>
        <vt:lpstr>Nadpisy snímků</vt:lpstr>
      </vt:variant>
      <vt:variant>
        <vt:i4>32</vt:i4>
      </vt:variant>
    </vt:vector>
  </HeadingPairs>
  <TitlesOfParts>
    <vt:vector size="39" baseType="lpstr">
      <vt:lpstr>Verdana</vt:lpstr>
      <vt:lpstr>Arial</vt:lpstr>
      <vt:lpstr>Wingdings 2</vt:lpstr>
      <vt:lpstr>Calibri</vt:lpstr>
      <vt:lpstr>Wingdings</vt:lpstr>
      <vt:lpstr>Spring</vt:lpstr>
      <vt:lpstr>Spring</vt:lpstr>
      <vt:lpstr>POKUSY S KLÍČÍCÍMI ROSTLINAMI</vt:lpstr>
      <vt:lpstr>Snímek 2</vt:lpstr>
      <vt:lpstr>Vysvětlivky k pomocným symbolům:</vt:lpstr>
      <vt:lpstr>TEORETICKÝ ÚVOD</vt:lpstr>
      <vt:lpstr>Fototropismus</vt:lpstr>
      <vt:lpstr>Čím je to způsobeno?</vt:lpstr>
      <vt:lpstr>Snímek 7</vt:lpstr>
      <vt:lpstr>Snímek 8</vt:lpstr>
      <vt:lpstr>Geotropismus - gravitropismus</vt:lpstr>
      <vt:lpstr>Čím je to způsobeno?</vt:lpstr>
      <vt:lpstr>Snímek 11</vt:lpstr>
      <vt:lpstr>Bobtnání semen</vt:lpstr>
      <vt:lpstr>Snímek 13</vt:lpstr>
      <vt:lpstr>Úkol č. 1</vt:lpstr>
      <vt:lpstr>Pomůcky:</vt:lpstr>
      <vt:lpstr>Postup:</vt:lpstr>
      <vt:lpstr>Úkol č. 2</vt:lpstr>
      <vt:lpstr>Pomůcky:</vt:lpstr>
      <vt:lpstr>Postup:</vt:lpstr>
      <vt:lpstr>Snímek 20</vt:lpstr>
      <vt:lpstr>Snímek 21</vt:lpstr>
      <vt:lpstr>Úkol č. 3</vt:lpstr>
      <vt:lpstr>Pomůcky:</vt:lpstr>
      <vt:lpstr>Postup:</vt:lpstr>
      <vt:lpstr>Snímek 25</vt:lpstr>
      <vt:lpstr>Snímek 26</vt:lpstr>
      <vt:lpstr>Snímek 27</vt:lpstr>
      <vt:lpstr>Snímek 28</vt:lpstr>
      <vt:lpstr>Snímek 29</vt:lpstr>
      <vt:lpstr>Připravte si materiál pro příští laboratorní práci</vt:lpstr>
      <vt:lpstr>Snímek 31</vt:lpstr>
      <vt:lpstr>Zdroje informací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POKUSY S KLÍČÍCÍMI ROSTLINAMI</dc:title>
  <dc:creator>Ucitel</dc:creator>
  <cp:lastModifiedBy>Maminka</cp:lastModifiedBy>
  <cp:revision>33</cp:revision>
  <dcterms:created xsi:type="dcterms:W3CDTF">2013-02-10T18:13:05Z</dcterms:created>
  <dcterms:modified xsi:type="dcterms:W3CDTF">2013-05-21T20:55:35Z</dcterms:modified>
</cp:coreProperties>
</file>