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9" r:id="rId2"/>
    <p:sldId id="261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9001125" cy="6840538"/>
  <p:notesSz cx="6858000" cy="9144000"/>
  <p:defaultTextStyle>
    <a:defPPr>
      <a:defRPr lang="cs-CZ"/>
    </a:defPPr>
    <a:lvl1pPr marL="0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2582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05165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57747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10329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62911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15494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168076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20658" algn="l" defTabSz="90516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222" y="-78"/>
      </p:cViewPr>
      <p:guideLst>
        <p:guide orient="horz" pos="2155"/>
        <p:guide pos="283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8F5C4-848D-4F22-9E13-78FAFAA594E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73163" y="685800"/>
            <a:ext cx="45116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6A9DAD-5C02-4ACC-A59C-7C6F8C4EB9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2582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05165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57747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10329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62911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15494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68076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20658" algn="l" defTabSz="9051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3163" y="685800"/>
            <a:ext cx="45116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3163" y="685800"/>
            <a:ext cx="45116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6A9DAD-5C02-4ACC-A59C-7C6F8C4EB95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3163" y="685800"/>
            <a:ext cx="45116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6A9DAD-5C02-4ACC-A59C-7C6F8C4EB95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5085" y="2125001"/>
            <a:ext cx="7650956" cy="146628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0169" y="3876305"/>
            <a:ext cx="6300788" cy="1748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25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051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577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103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629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1549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68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206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027" y="4395679"/>
            <a:ext cx="7650956" cy="135860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1027" y="2899312"/>
            <a:ext cx="7650956" cy="149636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258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0516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5774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1032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6291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1549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6807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2065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0056" y="1596126"/>
            <a:ext cx="3975497" cy="451443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5572" y="1596126"/>
            <a:ext cx="3975497" cy="451443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056" y="1531204"/>
            <a:ext cx="3977060" cy="63813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2582" indent="0">
              <a:buNone/>
              <a:defRPr sz="2000" b="1"/>
            </a:lvl2pPr>
            <a:lvl3pPr marL="905165" indent="0">
              <a:buNone/>
              <a:defRPr sz="1800" b="1"/>
            </a:lvl3pPr>
            <a:lvl4pPr marL="1357747" indent="0">
              <a:buNone/>
              <a:defRPr sz="1600" b="1"/>
            </a:lvl4pPr>
            <a:lvl5pPr marL="1810329" indent="0">
              <a:buNone/>
              <a:defRPr sz="1600" b="1"/>
            </a:lvl5pPr>
            <a:lvl6pPr marL="2262911" indent="0">
              <a:buNone/>
              <a:defRPr sz="1600" b="1"/>
            </a:lvl6pPr>
            <a:lvl7pPr marL="2715494" indent="0">
              <a:buNone/>
              <a:defRPr sz="1600" b="1"/>
            </a:lvl7pPr>
            <a:lvl8pPr marL="3168076" indent="0">
              <a:buNone/>
              <a:defRPr sz="1600" b="1"/>
            </a:lvl8pPr>
            <a:lvl9pPr marL="3620658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" y="2169337"/>
            <a:ext cx="3977060" cy="394122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447" y="1531204"/>
            <a:ext cx="3978622" cy="63813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2582" indent="0">
              <a:buNone/>
              <a:defRPr sz="2000" b="1"/>
            </a:lvl2pPr>
            <a:lvl3pPr marL="905165" indent="0">
              <a:buNone/>
              <a:defRPr sz="1800" b="1"/>
            </a:lvl3pPr>
            <a:lvl4pPr marL="1357747" indent="0">
              <a:buNone/>
              <a:defRPr sz="1600" b="1"/>
            </a:lvl4pPr>
            <a:lvl5pPr marL="1810329" indent="0">
              <a:buNone/>
              <a:defRPr sz="1600" b="1"/>
            </a:lvl5pPr>
            <a:lvl6pPr marL="2262911" indent="0">
              <a:buNone/>
              <a:defRPr sz="1600" b="1"/>
            </a:lvl6pPr>
            <a:lvl7pPr marL="2715494" indent="0">
              <a:buNone/>
              <a:defRPr sz="1600" b="1"/>
            </a:lvl7pPr>
            <a:lvl8pPr marL="3168076" indent="0">
              <a:buNone/>
              <a:defRPr sz="1600" b="1"/>
            </a:lvl8pPr>
            <a:lvl9pPr marL="3620658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447" y="2169337"/>
            <a:ext cx="3978622" cy="394122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057" y="272355"/>
            <a:ext cx="2961308" cy="115909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9190" y="272355"/>
            <a:ext cx="5031879" cy="583821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0057" y="1431446"/>
            <a:ext cx="2961308" cy="4679119"/>
          </a:xfrm>
        </p:spPr>
        <p:txBody>
          <a:bodyPr/>
          <a:lstStyle>
            <a:lvl1pPr marL="0" indent="0">
              <a:buNone/>
              <a:defRPr sz="1400"/>
            </a:lvl1pPr>
            <a:lvl2pPr marL="452582" indent="0">
              <a:buNone/>
              <a:defRPr sz="1200"/>
            </a:lvl2pPr>
            <a:lvl3pPr marL="905165" indent="0">
              <a:buNone/>
              <a:defRPr sz="1000"/>
            </a:lvl3pPr>
            <a:lvl4pPr marL="1357747" indent="0">
              <a:buNone/>
              <a:defRPr sz="900"/>
            </a:lvl4pPr>
            <a:lvl5pPr marL="1810329" indent="0">
              <a:buNone/>
              <a:defRPr sz="900"/>
            </a:lvl5pPr>
            <a:lvl6pPr marL="2262911" indent="0">
              <a:buNone/>
              <a:defRPr sz="900"/>
            </a:lvl6pPr>
            <a:lvl7pPr marL="2715494" indent="0">
              <a:buNone/>
              <a:defRPr sz="900"/>
            </a:lvl7pPr>
            <a:lvl8pPr marL="3168076" indent="0">
              <a:buNone/>
              <a:defRPr sz="900"/>
            </a:lvl8pPr>
            <a:lvl9pPr marL="3620658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4284" y="4788377"/>
            <a:ext cx="5400675" cy="56529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64284" y="611215"/>
            <a:ext cx="5400675" cy="4104323"/>
          </a:xfrm>
        </p:spPr>
        <p:txBody>
          <a:bodyPr/>
          <a:lstStyle>
            <a:lvl1pPr marL="0" indent="0">
              <a:buNone/>
              <a:defRPr sz="3200"/>
            </a:lvl1pPr>
            <a:lvl2pPr marL="452582" indent="0">
              <a:buNone/>
              <a:defRPr sz="2800"/>
            </a:lvl2pPr>
            <a:lvl3pPr marL="905165" indent="0">
              <a:buNone/>
              <a:defRPr sz="2400"/>
            </a:lvl3pPr>
            <a:lvl4pPr marL="1357747" indent="0">
              <a:buNone/>
              <a:defRPr sz="2000"/>
            </a:lvl4pPr>
            <a:lvl5pPr marL="1810329" indent="0">
              <a:buNone/>
              <a:defRPr sz="2000"/>
            </a:lvl5pPr>
            <a:lvl6pPr marL="2262911" indent="0">
              <a:buNone/>
              <a:defRPr sz="2000"/>
            </a:lvl6pPr>
            <a:lvl7pPr marL="2715494" indent="0">
              <a:buNone/>
              <a:defRPr sz="2000"/>
            </a:lvl7pPr>
            <a:lvl8pPr marL="3168076" indent="0">
              <a:buNone/>
              <a:defRPr sz="2000"/>
            </a:lvl8pPr>
            <a:lvl9pPr marL="3620658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4284" y="5353671"/>
            <a:ext cx="5400675" cy="802813"/>
          </a:xfrm>
        </p:spPr>
        <p:txBody>
          <a:bodyPr/>
          <a:lstStyle>
            <a:lvl1pPr marL="0" indent="0">
              <a:buNone/>
              <a:defRPr sz="1400"/>
            </a:lvl1pPr>
            <a:lvl2pPr marL="452582" indent="0">
              <a:buNone/>
              <a:defRPr sz="1200"/>
            </a:lvl2pPr>
            <a:lvl3pPr marL="905165" indent="0">
              <a:buNone/>
              <a:defRPr sz="1000"/>
            </a:lvl3pPr>
            <a:lvl4pPr marL="1357747" indent="0">
              <a:buNone/>
              <a:defRPr sz="900"/>
            </a:lvl4pPr>
            <a:lvl5pPr marL="1810329" indent="0">
              <a:buNone/>
              <a:defRPr sz="900"/>
            </a:lvl5pPr>
            <a:lvl6pPr marL="2262911" indent="0">
              <a:buNone/>
              <a:defRPr sz="900"/>
            </a:lvl6pPr>
            <a:lvl7pPr marL="2715494" indent="0">
              <a:buNone/>
              <a:defRPr sz="900"/>
            </a:lvl7pPr>
            <a:lvl8pPr marL="3168076" indent="0">
              <a:buNone/>
              <a:defRPr sz="900"/>
            </a:lvl8pPr>
            <a:lvl9pPr marL="3620658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5816" y="273939"/>
            <a:ext cx="2025253" cy="583662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0056" y="273939"/>
            <a:ext cx="5925741" cy="583662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0056" y="273939"/>
            <a:ext cx="8101013" cy="1140090"/>
          </a:xfrm>
          <a:prstGeom prst="rect">
            <a:avLst/>
          </a:prstGeom>
        </p:spPr>
        <p:txBody>
          <a:bodyPr vert="horz" lIns="90516" tIns="45258" rIns="90516" bIns="45258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056" y="1596126"/>
            <a:ext cx="8101013" cy="4514439"/>
          </a:xfrm>
          <a:prstGeom prst="rect">
            <a:avLst/>
          </a:prstGeom>
        </p:spPr>
        <p:txBody>
          <a:bodyPr vert="horz" lIns="90516" tIns="45258" rIns="90516" bIns="45258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0056" y="6340166"/>
            <a:ext cx="2100263" cy="364195"/>
          </a:xfrm>
          <a:prstGeom prst="rect">
            <a:avLst/>
          </a:prstGeom>
        </p:spPr>
        <p:txBody>
          <a:bodyPr vert="horz" lIns="90516" tIns="45258" rIns="90516" bIns="45258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02079-5737-4870-B1F4-CFE0C4CF2AF8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75385" y="6340166"/>
            <a:ext cx="2850356" cy="364195"/>
          </a:xfrm>
          <a:prstGeom prst="rect">
            <a:avLst/>
          </a:prstGeom>
        </p:spPr>
        <p:txBody>
          <a:bodyPr vert="horz" lIns="90516" tIns="45258" rIns="90516" bIns="45258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0806" y="6340166"/>
            <a:ext cx="2100263" cy="364195"/>
          </a:xfrm>
          <a:prstGeom prst="rect">
            <a:avLst/>
          </a:prstGeom>
        </p:spPr>
        <p:txBody>
          <a:bodyPr vert="horz" lIns="90516" tIns="45258" rIns="90516" bIns="45258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A425A-8FD7-4903-9801-F678CF3F2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05165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9437" indent="-339437" algn="l" defTabSz="9051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5446" indent="-282864" algn="l" defTabSz="905165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31456" indent="-226291" algn="l" defTabSz="905165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038" indent="-226291" algn="l" defTabSz="905165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36620" indent="-226291" algn="l" defTabSz="905165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489203" indent="-226291" algn="l" defTabSz="9051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41785" indent="-226291" algn="l" defTabSz="9051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394367" indent="-226291" algn="l" defTabSz="9051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46949" indent="-226291" algn="l" defTabSz="905165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2582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05165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57747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10329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62911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15494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68076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20658" algn="l" defTabSz="9051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2/27/Santi_di_Tito_-_Niccolo_Machiavelli's_portrait_headcrop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anti_di_Tito_-Niccolo_Machiavelli's_portrait_headcrop.jpg" TargetMode="External"/><Relationship Id="rId5" Type="http://schemas.openxmlformats.org/officeDocument/2006/relationships/hyperlink" Target="http://en.wikipedia.org/wiki/Santi_di_Tito" TargetMode="External"/><Relationship Id="rId4" Type="http://schemas.openxmlformats.org/officeDocument/2006/relationships/hyperlink" Target="http://commons.wikimedia.org/wiki/File:Santi_di_Tito_-_Niccolo_Machiavelli's_portrait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nti_di_Tito_-_Niccolo_Machiavelli's_portrait_headcrop.jpg" TargetMode="External"/><Relationship Id="rId2" Type="http://schemas.openxmlformats.org/officeDocument/2006/relationships/hyperlink" Target="http://cs.wikipedia.org/wiki/Machiavelli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Santi_di_Tito" TargetMode="External"/><Relationship Id="rId4" Type="http://schemas.openxmlformats.org/officeDocument/2006/relationships/hyperlink" Target="http://commons.wikimedia.org/wiki/File:Santi_di_Tito_-_Niccolo_Machiavelli's_portra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356" y="3348445"/>
            <a:ext cx="8009765" cy="2325471"/>
          </a:xfrm>
          <a:prstGeom prst="rect">
            <a:avLst/>
          </a:prstGeom>
        </p:spPr>
        <p:txBody>
          <a:bodyPr wrap="square" lIns="90516" tIns="45258" rIns="90516" bIns="45258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297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297"/>
              </a:spcBef>
            </a:pPr>
            <a:r>
              <a:rPr lang="cs-CZ" dirty="0" smtClean="0"/>
              <a:t>VY_32_INOVACE_333.FIL.34</a:t>
            </a:r>
          </a:p>
          <a:p>
            <a:pPr algn="ctr">
              <a:spcBef>
                <a:spcPts val="297"/>
              </a:spcBef>
            </a:pPr>
            <a:r>
              <a:rPr lang="cs-CZ" dirty="0" smtClean="0"/>
              <a:t>Machiavelli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13" y="2414724"/>
            <a:ext cx="1003250" cy="1045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277" y="541819"/>
            <a:ext cx="7371921" cy="163302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0000" y="644400"/>
            <a:ext cx="8048665" cy="5793349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333.FIL.34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Filozofie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Machiavelli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Marian </a:t>
            </a:r>
            <a:r>
              <a:rPr lang="cs-CZ" sz="2800" dirty="0" err="1" smtClean="0"/>
              <a:t>Gurka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416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BY,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CC BY-SA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15. 05.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Machiavelli, Vladař, moc, úspěch, osud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Materiál slouží k pochopení základních myšlenek filozofie </a:t>
            </a:r>
            <a:r>
              <a:rPr lang="cs-CZ" sz="2800" dirty="0" err="1" smtClean="0"/>
              <a:t>Niccola</a:t>
            </a:r>
            <a:r>
              <a:rPr lang="cs-CZ" sz="2800" dirty="0" smtClean="0"/>
              <a:t> Machiavelliho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540000" y="1080000"/>
            <a:ext cx="7726233" cy="4574194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0516" tIns="45258" rIns="90516" bIns="45258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 err="1" smtClean="0">
                <a:ea typeface="Calibri" pitchFamily="34" charset="0"/>
                <a:cs typeface="Times New Roman" pitchFamily="18" charset="0"/>
              </a:rPr>
              <a:t>Niccolo</a:t>
            </a:r>
            <a:r>
              <a:rPr lang="cs-CZ" sz="3200" dirty="0" smtClean="0">
                <a:ea typeface="Calibri" pitchFamily="34" charset="0"/>
                <a:cs typeface="Times New Roman" pitchFamily="18" charset="0"/>
              </a:rPr>
              <a:t> Machiavelli</a:t>
            </a:r>
            <a:endParaRPr lang="cs-CZ" sz="3200" dirty="0" smtClean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ea typeface="Calibri" pitchFamily="34" charset="0"/>
                <a:cs typeface="Times New Roman" pitchFamily="18" charset="0"/>
              </a:rPr>
              <a:t>1469 – 1527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filozof období renesance, také politik, spisovatel, vojenský historik 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narozen ve Florencii, současník Leonarda </a:t>
            </a:r>
            <a:r>
              <a:rPr lang="cs-CZ" sz="2000" dirty="0" err="1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da</a:t>
            </a: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 Vinci a </a:t>
            </a:r>
            <a:r>
              <a:rPr lang="cs-CZ" sz="2000" dirty="0" err="1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Michelangela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v diplomacii působil v Itálii, Francii, Německu a Švýcarsku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zabýval se rovněž studiem antických pramenů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byl vězněn, obviněn ze spiknutí,  později mu byla udělena milost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nejznámější dílo je </a:t>
            </a:r>
            <a:r>
              <a:rPr lang="cs-CZ" sz="2000" i="1" dirty="0" smtClean="0">
                <a:ea typeface="Calibri" pitchFamily="34" charset="0"/>
                <a:cs typeface="Times New Roman" pitchFamily="18" charset="0"/>
              </a:rPr>
              <a:t>Vladař</a:t>
            </a: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 (</a:t>
            </a:r>
            <a:r>
              <a:rPr lang="cs-CZ" sz="2000" i="1" dirty="0" err="1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Il</a:t>
            </a:r>
            <a:r>
              <a:rPr lang="cs-CZ" sz="2000" i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 Principe)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Vladaře věnoval </a:t>
            </a:r>
            <a:r>
              <a:rPr lang="cs-CZ" sz="2000" i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Lorenzovi </a:t>
            </a:r>
            <a:r>
              <a:rPr lang="cs-CZ" sz="2000" i="1" dirty="0" err="1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Medicejskému</a:t>
            </a: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, svému příteli, který počátkem 16. století vládl Florencii</a:t>
            </a:r>
            <a:endParaRPr lang="cs-CZ" sz="2000" dirty="0" smtClean="0">
              <a:solidFill>
                <a:srgbClr val="C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jde o doporučení a rady vládcům, panovníkům, co mají dělat, jak se mají chovat, jaké zásady dodržovat, pokud chtějí být úspěšní</a:t>
            </a:r>
            <a:endParaRPr lang="cs-CZ" sz="20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40000" y="1080000"/>
            <a:ext cx="7867999" cy="4389999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  <p:txBody>
          <a:bodyPr vert="horz" wrap="square" lIns="90516" tIns="45258" rIns="90516" bIns="45258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K novému pohledu na filozofii moci, lidských vlastností a vládnutí přivedlo Machiavelliho zřejmě jeho vyřazení z politického života. Jako politik činný by asi neměl odvahu být tak kritický k jednání veřejných činitelů. Machiavelli tvrdí, že politika je umění jak zacházet s mocí, aby se dosáhlo úspěchu. Aby vládnoucí zvítězili, musí být bezohlední. Machiavelli je praktický: důležitá je realita, a nikoli to, co by mělo být. Je to nová politická filozofie: politika není etická. Dále je pro M. typické, že vychází z přesvědčení, že i když se časy mění, lidé zůstávají ve své podstatě stejní.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000" i="1" dirty="0" smtClean="0">
                <a:ea typeface="Times New Roman" pitchFamily="18" charset="0"/>
                <a:cs typeface="Times New Roman" pitchFamily="18" charset="0"/>
              </a:rPr>
              <a:t>Od lidí čekejme spíše zlo; k dobrému musí být buď vedeni  nebo donucováni.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solidFill>
                <a:srgbClr val="C00000"/>
              </a:solidFill>
              <a:ea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i="1" dirty="0" smtClean="0">
                <a:ea typeface="Times New Roman" pitchFamily="18" charset="0"/>
              </a:rPr>
              <a:t>Křesťanství </a:t>
            </a:r>
            <a:r>
              <a:rPr lang="cs-CZ" sz="2000" dirty="0" smtClean="0">
                <a:solidFill>
                  <a:srgbClr val="C00000"/>
                </a:solidFill>
                <a:ea typeface="Times New Roman" pitchFamily="18" charset="0"/>
              </a:rPr>
              <a:t>podle něj jakožto změkčilé náboženství odnaučilo lidi statečnosti a ctnosti. Také způsobilo morální zkázu Itálie. Místo politické morálky, jež hlásala statečnost, zavedlo morálku útrpnosti. </a:t>
            </a:r>
            <a:endParaRPr lang="cs-CZ" sz="2000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Santi di Tito - Niccolo Machiavelli's portrait headcrop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338" y="611957"/>
            <a:ext cx="4078635" cy="5291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484338" y="5940549"/>
            <a:ext cx="482453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Zdroj: </a:t>
            </a:r>
            <a:r>
              <a:rPr lang="cs-CZ" sz="1100" dirty="0" smtClean="0"/>
              <a:t> </a:t>
            </a:r>
            <a:r>
              <a:rPr lang="cs-CZ" sz="1100" dirty="0" err="1" smtClean="0"/>
              <a:t>Crop</a:t>
            </a:r>
            <a:r>
              <a:rPr lang="cs-CZ" sz="1100" dirty="0" smtClean="0"/>
              <a:t> </a:t>
            </a:r>
            <a:r>
              <a:rPr lang="cs-CZ" sz="1100" dirty="0" err="1" smtClean="0"/>
              <a:t>from</a:t>
            </a:r>
            <a:r>
              <a:rPr lang="cs-CZ" sz="1100" dirty="0" smtClean="0"/>
              <a:t> </a:t>
            </a:r>
            <a:r>
              <a:rPr lang="cs-CZ" sz="1100" u="sng" dirty="0" smtClean="0">
                <a:hlinkClick r:id="rId4" tooltip="File:Santi di Tito - Niccolo Machiavelli's portrait.jpg"/>
              </a:rPr>
              <a:t>Image: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Santi</a:t>
            </a:r>
            <a:r>
              <a:rPr lang="cs-CZ" sz="1100" u="sng" dirty="0" smtClean="0">
                <a:hlinkClick r:id="rId4" tooltip="File:Santi di Tito - Niccolo Machiavelli's portrait.jpg"/>
              </a:rPr>
              <a:t> 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di</a:t>
            </a:r>
            <a:r>
              <a:rPr lang="cs-CZ" sz="1100" u="sng" dirty="0" smtClean="0">
                <a:hlinkClick r:id="rId4" tooltip="File:Santi di Tito - Niccolo Machiavelli's portrait.jpg"/>
              </a:rPr>
              <a:t> Tito - 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Niccolo</a:t>
            </a:r>
            <a:r>
              <a:rPr lang="cs-CZ" sz="1100" u="sng" dirty="0" smtClean="0">
                <a:hlinkClick r:id="rId4" tooltip="File:Santi di Tito - Niccolo Machiavelli's portrait.jpg"/>
              </a:rPr>
              <a:t> Machiavelli's 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portrait.jpg</a:t>
            </a:r>
            <a:endParaRPr lang="cs-CZ" sz="1100" dirty="0" smtClean="0">
              <a:ea typeface="Calibri"/>
              <a:cs typeface="Times New Roman"/>
            </a:endParaRPr>
          </a:p>
          <a:p>
            <a:r>
              <a:rPr lang="cs-CZ" sz="1100" b="1" dirty="0" smtClean="0">
                <a:cs typeface="Times New Roman"/>
              </a:rPr>
              <a:t>Autor: </a:t>
            </a:r>
            <a:r>
              <a:rPr lang="cs-CZ" sz="1100" b="1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Santi</a:t>
            </a:r>
            <a:r>
              <a:rPr lang="cs-CZ" sz="1100" b="1" u="sng" dirty="0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 </a:t>
            </a:r>
            <a:r>
              <a:rPr lang="cs-CZ" sz="1100" b="1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di</a:t>
            </a:r>
            <a:r>
              <a:rPr lang="cs-CZ" sz="1100" b="1" u="sng" dirty="0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 Tito</a:t>
            </a:r>
            <a:r>
              <a:rPr lang="cs-CZ" sz="1100" b="1" dirty="0" smtClean="0">
                <a:ea typeface="Calibri"/>
                <a:cs typeface="Times New Roman"/>
              </a:rPr>
              <a:t> (1536–1603)</a:t>
            </a:r>
          </a:p>
          <a:p>
            <a:r>
              <a:rPr lang="cs-CZ" sz="9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http://cs.wikipedia.org/wiki/Soubor:Santi_di_Tito_-Niccolo_Machiavelli%27s_portrait_headcrop.jpg</a:t>
            </a:r>
            <a:endParaRPr lang="cs-CZ" sz="900" dirty="0" smtClean="0">
              <a:latin typeface="Arial" pitchFamily="34" charset="0"/>
            </a:endParaRPr>
          </a:p>
          <a:p>
            <a:r>
              <a:rPr lang="cs-CZ" sz="1100" b="1" dirty="0" smtClean="0">
                <a:ea typeface="Calibri"/>
                <a:cs typeface="Times New Roman"/>
              </a:rPr>
              <a:t> </a:t>
            </a:r>
            <a:endParaRPr lang="cs-CZ" sz="1100" dirty="0" smtClean="0">
              <a:ea typeface="Calibri"/>
              <a:cs typeface="Times New Roman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40000" y="1080000"/>
            <a:ext cx="6804756" cy="4246384"/>
          </a:xfrm>
          <a:prstGeom prst="rect">
            <a:avLst/>
          </a:prstGeom>
          <a:solidFill>
            <a:schemeClr val="bg1"/>
          </a:solidFill>
        </p:spPr>
        <p:txBody>
          <a:bodyPr wrap="square" lIns="90516" tIns="45258" rIns="90516" bIns="45258">
            <a:sp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Výběr z Machiavelliho názorů:</a:t>
            </a:r>
          </a:p>
          <a:p>
            <a:endParaRPr lang="cs-CZ" dirty="0" smtClean="0"/>
          </a:p>
          <a:p>
            <a:r>
              <a:rPr lang="cs-CZ" sz="1600" dirty="0" smtClean="0">
                <a:solidFill>
                  <a:srgbClr val="C00000"/>
                </a:solidFill>
              </a:rPr>
              <a:t>Jak vládnout původně svobodným městům</a:t>
            </a:r>
          </a:p>
          <a:p>
            <a:endParaRPr lang="cs-CZ" dirty="0" smtClean="0"/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Lidé nikdy nezapomenou na svobodu a minulé pořádky, při každé vhodné příležitosti se jich budou znovu dovolávat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Republiky mají větší životní sílu, stále v nich doutná nenávist k jedinému vládci a silná touha po pomstě-nejjistější je pro vládce buď zničit je nebo se v nich usadit</a:t>
            </a:r>
          </a:p>
          <a:p>
            <a:pPr lvl="0"/>
            <a:endParaRPr lang="cs-CZ" dirty="0" smtClean="0"/>
          </a:p>
          <a:p>
            <a:r>
              <a:rPr lang="cs-CZ" sz="1600" dirty="0" smtClean="0">
                <a:solidFill>
                  <a:srgbClr val="C00000"/>
                </a:solidFill>
              </a:rPr>
              <a:t>Moc a zločin</a:t>
            </a:r>
          </a:p>
          <a:p>
            <a:endParaRPr lang="cs-CZ" dirty="0" smtClean="0"/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Násilí lze ospravedlnit pouze zpočátku převzetí moci, jako akt sebeobrany, a naráz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Později je třeba pečovat o blaho poddaných – postupně a trvale, aby si je lidé stále uvědomovali</a:t>
            </a:r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540000" y="1080000"/>
            <a:ext cx="7584468" cy="3407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516" tIns="45258" rIns="90516" bIns="45258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 druzích vojsk a žoldnéřích</a:t>
            </a:r>
            <a:endParaRPr kumimoji="0" lang="cs-CZ" sz="160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Dobré zákony a dobré vojsko jsou základem každého státu</a:t>
            </a:r>
            <a:endParaRPr lang="cs-CZ" sz="1600" dirty="0" smtClean="0"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Existují různé druhy vojsk – vlastní, najaté(žoldáci), pomocné(pošle jiný vladař na pomoc) nebo smíšené (zčásti nájemné, zčásti vlastní)</a:t>
            </a:r>
            <a:endParaRPr lang="cs-CZ" sz="1600" dirty="0" smtClean="0"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Pomocná a žoldnéřská vojska jsou nespolehlivá a nevhodná, panovník má velet vlastnímu vojsku sám – lépe prohrát s vlastním vojskem než vyhrát s cizím</a:t>
            </a:r>
            <a:endParaRPr lang="cs-CZ" sz="1600" dirty="0" smtClean="0"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Žádný stát není bezpečný bez vlastního vojska</a:t>
            </a: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cs-CZ" sz="900" dirty="0" smtClean="0"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 štědrosti a skouposti</a:t>
            </a:r>
            <a:endParaRPr kumimoji="0" lang="cs-CZ" sz="160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Moudrému panovníkovi nezáleží na tom, zda je považován za skrblíka, či ne – lidé poznají, že díky své hospodárnosti vladař zajistí chod země, aniž by příliš zatěžoval občany a budou ho považovat za štědrého</a:t>
            </a:r>
            <a:endParaRPr lang="cs-CZ" sz="1600" dirty="0" smtClean="0">
              <a:latin typeface="Arial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Štědrost je ctností jen potud, pokud jde z vlastní kapsy a na pravém místě</a:t>
            </a:r>
            <a:endParaRPr lang="cs-CZ" sz="1600" dirty="0" smtClean="0"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0000" y="4500000"/>
            <a:ext cx="7442702" cy="1841957"/>
          </a:xfrm>
          <a:prstGeom prst="rect">
            <a:avLst/>
          </a:prstGeom>
        </p:spPr>
        <p:txBody>
          <a:bodyPr wrap="square" lIns="90516" tIns="45258" rIns="90516" bIns="45258">
            <a:spAutoFit/>
          </a:bodyPr>
          <a:lstStyle/>
          <a:p>
            <a:pPr algn="just"/>
            <a:r>
              <a:rPr lang="cs-CZ" sz="1600" dirty="0" smtClean="0">
                <a:solidFill>
                  <a:srgbClr val="C00000"/>
                </a:solidFill>
              </a:rPr>
              <a:t>Oblíbenost panovníka</a:t>
            </a:r>
          </a:p>
          <a:p>
            <a:pPr lvl="0" algn="just">
              <a:buFont typeface="Arial" pitchFamily="34" charset="0"/>
              <a:buChar char="•"/>
            </a:pPr>
            <a:r>
              <a:rPr lang="cs-CZ" sz="1600" dirty="0" smtClean="0"/>
              <a:t>Ne vždy je prospěšné a možné být shovívavý a lidský, někdy tvrdost přinese pořádek v zemi a klid a jistotu lidí</a:t>
            </a:r>
          </a:p>
          <a:p>
            <a:pPr lvl="0" algn="just">
              <a:buFont typeface="Arial" pitchFamily="34" charset="0"/>
              <a:buChar char="•"/>
            </a:pPr>
            <a:r>
              <a:rPr lang="cs-CZ" sz="1600" dirty="0" smtClean="0"/>
              <a:t>Je lepší oželet popularitu než respekt – lidé jsou totiž nevděční, pokrytečtí, zbabělí a ziskuchtiví, nelze na ně spoléhat hlavně v horších chvílích</a:t>
            </a:r>
          </a:p>
          <a:p>
            <a:pPr lvl="0" algn="just">
              <a:buFont typeface="Arial" pitchFamily="34" charset="0"/>
              <a:buChar char="•"/>
            </a:pPr>
            <a:r>
              <a:rPr lang="cs-CZ" sz="1600" dirty="0" smtClean="0"/>
              <a:t>Lidé klidně ublíží tomu, koho milují, spíše než tomu, koho se bojí</a:t>
            </a:r>
          </a:p>
          <a:p>
            <a:pPr lvl="0" algn="just">
              <a:buFont typeface="Arial" pitchFamily="34" charset="0"/>
              <a:buChar char="•"/>
            </a:pPr>
            <a:r>
              <a:rPr lang="cs-CZ" sz="1600" dirty="0" smtClean="0"/>
              <a:t>Vladař má budit respekt, ne strach – ten vede k nenávisti</a:t>
            </a:r>
            <a:endParaRPr lang="cs-CZ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0000" y="360000"/>
            <a:ext cx="7017405" cy="5539045"/>
          </a:xfrm>
          <a:prstGeom prst="rect">
            <a:avLst/>
          </a:prstGeom>
        </p:spPr>
        <p:txBody>
          <a:bodyPr wrap="square" lIns="90516" tIns="45258" rIns="90516" bIns="45258">
            <a:spAutoFit/>
          </a:bodyPr>
          <a:lstStyle/>
          <a:p>
            <a:r>
              <a:rPr lang="cs-CZ" sz="1600" dirty="0" smtClean="0">
                <a:solidFill>
                  <a:srgbClr val="C00000"/>
                </a:solidFill>
              </a:rPr>
              <a:t>Jak získat úctu lidu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Vítězstvími a statečností, ale také obratnou správou země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Špatná je neutralita, panovník by neměl zaujímat obojaká stanoviska, je buď přítelem nebo nepřítelem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„Je sice pohodlnější nemíchat se do války…ale připraví vás o vážnost a vaši zemi o svobodu – vítěz vás pohltí“ – slova římského legáta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Panovník by rovněž měl pečovat o rozvoj věd a umění ve státě, oceňovat i prosté občany</a:t>
            </a:r>
          </a:p>
          <a:p>
            <a:r>
              <a:rPr lang="cs-CZ" sz="1600" dirty="0" smtClean="0">
                <a:solidFill>
                  <a:srgbClr val="C00000"/>
                </a:solidFill>
              </a:rPr>
              <a:t>Komu naslouchat a kdy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Kdo se příliš zabývá sám sebou a vlastními skutky, podléhá snadno sebeklamu, a není tudíž imunní vůči lichocení a patolízalství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Moudrý volí střední cestu:radí se s úzkým kruhem </a:t>
            </a:r>
            <a:r>
              <a:rPr lang="cs-CZ" sz="1600" dirty="0" smtClean="0"/>
              <a:t>vyvolených, </a:t>
            </a:r>
            <a:r>
              <a:rPr lang="cs-CZ" sz="1600" dirty="0" smtClean="0"/>
              <a:t>a to jen tehdy, když sám chce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Podněcuje členy rady k otevřenosti, ale pak rozhodne sám a na svém postoji trvá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Je třeba brát lidi jací jsou, dobří jsou jenom z nutnosti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Neschopnému panovníkovi nepomohou rady schopnějších – nebude vědět, jak s nimi naložit</a:t>
            </a:r>
          </a:p>
          <a:p>
            <a:r>
              <a:rPr lang="cs-CZ" sz="1600" dirty="0" smtClean="0">
                <a:solidFill>
                  <a:srgbClr val="C00000"/>
                </a:solidFill>
              </a:rPr>
              <a:t>Role osudu v životě člověka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Všechno je z poloviny dílem osudu a z poloviny, nebo alespoň zčásti, dílem člověka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Lidé utíkají před rozvodněnými řekami, ale mohou v době klidné vody postavit hráze</a:t>
            </a:r>
          </a:p>
          <a:p>
            <a:pPr lvl="0">
              <a:buFont typeface="Arial" pitchFamily="34" charset="0"/>
              <a:buChar char="•"/>
            </a:pPr>
            <a:r>
              <a:rPr lang="cs-CZ" sz="1600" dirty="0" smtClean="0"/>
              <a:t>Osud ukáže svou zhoubnou moc tam, kde mu nestojí v cestě organizovaná síla</a:t>
            </a:r>
            <a:endParaRPr lang="cs-CZ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8154" y="1188021"/>
            <a:ext cx="4608512" cy="4816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Otázky a úkoly k zamyšlení:</a:t>
            </a:r>
          </a:p>
          <a:p>
            <a:endParaRPr lang="cs-CZ" sz="1100" b="1" dirty="0" smtClean="0"/>
          </a:p>
          <a:p>
            <a:endParaRPr lang="cs-CZ" sz="1100" b="1" dirty="0" smtClean="0"/>
          </a:p>
          <a:p>
            <a:endParaRPr lang="cs-CZ" sz="1100" b="1" dirty="0" smtClean="0"/>
          </a:p>
          <a:p>
            <a:pPr marL="228600" indent="-228600">
              <a:buAutoNum type="arabicPeriod"/>
            </a:pPr>
            <a:r>
              <a:rPr lang="cs-CZ" sz="1400" b="1" dirty="0" smtClean="0">
                <a:solidFill>
                  <a:srgbClr val="0070C0"/>
                </a:solidFill>
              </a:rPr>
              <a:t>Jak Machiavelli rozlišuje vojska, která jsou podle něj pro vladaře nejlepší</a:t>
            </a:r>
            <a:r>
              <a:rPr lang="cs-CZ" sz="1400" b="1" dirty="0" smtClean="0">
                <a:solidFill>
                  <a:srgbClr val="0070C0"/>
                </a:solidFill>
              </a:rPr>
              <a:t>? Co si myslí o násilí?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/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>
              <a:buAutoNum type="arabicPeriod" startAt="2"/>
            </a:pPr>
            <a:r>
              <a:rPr lang="cs-CZ" sz="1400" b="1" dirty="0" smtClean="0">
                <a:solidFill>
                  <a:srgbClr val="0070C0"/>
                </a:solidFill>
              </a:rPr>
              <a:t>Jaký je jeho názor na oblíbenost panovníka?</a:t>
            </a:r>
          </a:p>
          <a:p>
            <a:pPr marL="228600" indent="-228600"/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>
              <a:buAutoNum type="arabicPeriod" startAt="3"/>
            </a:pPr>
            <a:r>
              <a:rPr lang="cs-CZ" sz="1400" b="1" dirty="0" smtClean="0">
                <a:solidFill>
                  <a:srgbClr val="0070C0"/>
                </a:solidFill>
              </a:rPr>
              <a:t>Co </a:t>
            </a:r>
            <a:r>
              <a:rPr lang="cs-CZ" sz="1400" b="1" dirty="0" smtClean="0">
                <a:solidFill>
                  <a:srgbClr val="0070C0"/>
                </a:solidFill>
              </a:rPr>
              <a:t>říká M</a:t>
            </a:r>
            <a:r>
              <a:rPr lang="cs-CZ" sz="1400" b="1" dirty="0" smtClean="0">
                <a:solidFill>
                  <a:srgbClr val="0070C0"/>
                </a:solidFill>
              </a:rPr>
              <a:t>. o neutralitě?</a:t>
            </a:r>
          </a:p>
          <a:p>
            <a:pPr marL="228600" indent="-228600">
              <a:buAutoNum type="arabicPeriod" startAt="3"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>
              <a:buAutoNum type="arabicPeriod" startAt="4"/>
            </a:pPr>
            <a:r>
              <a:rPr lang="cs-CZ" sz="1400" b="1" dirty="0" smtClean="0">
                <a:solidFill>
                  <a:srgbClr val="0070C0"/>
                </a:solidFill>
              </a:rPr>
              <a:t>S kým a proč se má dobrý vládce radit, kdy je i dobrá rada zbytečná?</a:t>
            </a:r>
          </a:p>
          <a:p>
            <a:pPr marL="228600" indent="-228600">
              <a:buAutoNum type="arabicPeriod" startAt="4"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>
              <a:buAutoNum type="arabicPeriod" startAt="5"/>
            </a:pPr>
            <a:r>
              <a:rPr lang="cs-CZ" sz="1400" b="1" dirty="0" smtClean="0">
                <a:solidFill>
                  <a:srgbClr val="0070C0"/>
                </a:solidFill>
              </a:rPr>
              <a:t>Jaká je role osudu v životě člověka?</a:t>
            </a:r>
          </a:p>
          <a:p>
            <a:pPr marL="228600" indent="-228600">
              <a:buAutoNum type="arabicPeriod" startAt="5"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>
              <a:buAutoNum type="arabicPeriod" startAt="6"/>
            </a:pPr>
            <a:r>
              <a:rPr lang="cs-CZ" sz="1400" b="1" dirty="0" smtClean="0">
                <a:solidFill>
                  <a:srgbClr val="0070C0"/>
                </a:solidFill>
              </a:rPr>
              <a:t>Které z myšlenek Machiavelliho jsou podle tebe použitelné pro dnešní svět, politiku, vztahy mezi lidmi apod.?</a:t>
            </a:r>
          </a:p>
          <a:p>
            <a:pPr marL="228600" indent="-228600">
              <a:buAutoNum type="arabicPeriod" startAt="6"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 marL="228600" indent="-228600"/>
            <a:r>
              <a:rPr lang="cs-CZ" sz="1400" b="1" dirty="0" smtClean="0">
                <a:solidFill>
                  <a:srgbClr val="0070C0"/>
                </a:solidFill>
              </a:rPr>
              <a:t>7.	Které myšlenky považuješ za nesprávné nebo s nimi nesouhlasíš?</a:t>
            </a:r>
          </a:p>
          <a:p>
            <a:pPr marL="228600" indent="-228600">
              <a:buFont typeface="+mj-lt"/>
              <a:buAutoNum type="arabicPeriod"/>
            </a:pPr>
            <a:endParaRPr lang="cs-CZ" sz="1100" b="1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814653" y="751216"/>
            <a:ext cx="8186472" cy="337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516" tIns="45258" rIns="90516" bIns="45258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zdroje:</a:t>
            </a:r>
            <a:endParaRPr lang="cs-CZ" sz="1600" dirty="0" smtClean="0"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0000" y="1368000"/>
            <a:ext cx="5936191" cy="1703811"/>
          </a:xfrm>
          <a:prstGeom prst="rect">
            <a:avLst/>
          </a:prstGeom>
        </p:spPr>
        <p:txBody>
          <a:bodyPr wrap="square" lIns="90516" tIns="45258" rIns="90516" bIns="45258">
            <a:spAutoFit/>
          </a:bodyPr>
          <a:lstStyle/>
          <a:p>
            <a:pPr marL="226291" indent="-226291">
              <a:buFont typeface="+mj-lt"/>
              <a:buAutoNum type="arabicPeriod"/>
            </a:pPr>
            <a:r>
              <a:rPr lang="cs-CZ" sz="1100" u="sng" dirty="0" smtClean="0">
                <a:hlinkClick r:id="rId2"/>
              </a:rPr>
              <a:t>http://cs.wikipedia.org/wiki/Machiavelli</a:t>
            </a:r>
            <a:endParaRPr lang="cs-CZ" sz="1100" u="sng" dirty="0" smtClean="0"/>
          </a:p>
          <a:p>
            <a:pPr marL="226291" indent="-226291">
              <a:buFont typeface="+mj-lt"/>
              <a:buAutoNum type="arabicPeriod"/>
            </a:pPr>
            <a:endParaRPr lang="cs-CZ" sz="1100" dirty="0" smtClean="0"/>
          </a:p>
          <a:p>
            <a:pPr marL="226291" indent="-226291">
              <a:buFont typeface="+mj-lt"/>
              <a:buAutoNum type="arabicPeriod"/>
            </a:pPr>
            <a:r>
              <a:rPr lang="cs-CZ" sz="1100" dirty="0" smtClean="0"/>
              <a:t>MACHIAVELLI, </a:t>
            </a:r>
            <a:r>
              <a:rPr lang="cs-CZ" sz="1100" dirty="0" err="1" smtClean="0"/>
              <a:t>Niccolo</a:t>
            </a:r>
            <a:r>
              <a:rPr lang="cs-CZ" sz="1100" dirty="0" smtClean="0"/>
              <a:t>. </a:t>
            </a:r>
            <a:r>
              <a:rPr lang="cs-CZ" sz="1100" i="1" dirty="0" smtClean="0"/>
              <a:t>Vladař</a:t>
            </a:r>
            <a:r>
              <a:rPr lang="cs-CZ" sz="1100" dirty="0" smtClean="0"/>
              <a:t>. Praha: Nakladatelství XYZ, 2007, ISBN 978-80-87021-73-6.</a:t>
            </a:r>
          </a:p>
          <a:p>
            <a:pPr marL="226291" indent="-226291">
              <a:buFont typeface="+mj-lt"/>
              <a:buAutoNum type="arabicPeriod"/>
            </a:pPr>
            <a:endParaRPr lang="cs-CZ" sz="1100" dirty="0" smtClean="0"/>
          </a:p>
          <a:p>
            <a:pPr marL="226291" indent="-226291">
              <a:buFont typeface="+mj-lt"/>
              <a:buAutoNum type="arabicPeriod"/>
            </a:pPr>
            <a:endParaRPr lang="cs-CZ" sz="1100" dirty="0" smtClean="0"/>
          </a:p>
          <a:p>
            <a:pPr marL="339437" indent="-339437">
              <a:buFont typeface="+mj-lt"/>
              <a:buAutoNum type="arabicPeriod"/>
            </a:pPr>
            <a:endParaRPr lang="cs-CZ" sz="1400" dirty="0" smtClean="0"/>
          </a:p>
          <a:p>
            <a:pPr marL="226291" indent="-226291">
              <a:buFont typeface="+mj-lt"/>
              <a:buAutoNum type="arabicPeriod"/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http://cs.wikipedia.org/wiki/Soubor:Santi_di_Tito_-_Niccolo_Machiavelli%27s_portrait_headcrop.jpg</a:t>
            </a:r>
            <a:endParaRPr lang="cs-CZ" sz="1100" dirty="0" smtClean="0">
              <a:latin typeface="Arial" pitchFamily="34" charset="0"/>
            </a:endParaRPr>
          </a:p>
          <a:p>
            <a:pPr marL="339437" indent="-339437">
              <a:buFont typeface="+mj-lt"/>
              <a:buAutoNum type="arabicPeriod"/>
            </a:pPr>
            <a:endParaRPr lang="cs-CZ" sz="1400" dirty="0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540000" y="4701261"/>
            <a:ext cx="6450342" cy="598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516" tIns="45258" rIns="90516" bIns="45258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  <a:endParaRPr lang="cs-CZ" sz="900" dirty="0" smtClean="0"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gurkam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@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oa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-ji.</a:t>
            </a:r>
            <a:r>
              <a:rPr lang="cs-CZ" sz="11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endParaRPr lang="cs-CZ" dirty="0" smtClean="0"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122" y="3204245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Zdroj:</a:t>
            </a:r>
            <a:r>
              <a:rPr lang="cs-CZ" sz="1100" dirty="0" smtClean="0"/>
              <a:t> </a:t>
            </a:r>
            <a:r>
              <a:rPr lang="cs-CZ" sz="1100" dirty="0" err="1" smtClean="0"/>
              <a:t>Crop</a:t>
            </a:r>
            <a:r>
              <a:rPr lang="cs-CZ" sz="1100" dirty="0" smtClean="0"/>
              <a:t> </a:t>
            </a:r>
            <a:r>
              <a:rPr lang="cs-CZ" sz="1100" dirty="0" err="1" smtClean="0"/>
              <a:t>from</a:t>
            </a:r>
            <a:r>
              <a:rPr lang="cs-CZ" sz="1100" dirty="0" smtClean="0"/>
              <a:t> </a:t>
            </a:r>
            <a:r>
              <a:rPr lang="cs-CZ" sz="1100" u="sng" dirty="0" smtClean="0">
                <a:hlinkClick r:id="rId4" tooltip="File:Santi di Tito - Niccolo Machiavelli's portrait.jpg"/>
              </a:rPr>
              <a:t>Image: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Santi</a:t>
            </a:r>
            <a:r>
              <a:rPr lang="cs-CZ" sz="1100" u="sng" dirty="0" smtClean="0">
                <a:hlinkClick r:id="rId4" tooltip="File:Santi di Tito - Niccolo Machiavelli's portrait.jpg"/>
              </a:rPr>
              <a:t> 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di</a:t>
            </a:r>
            <a:r>
              <a:rPr lang="cs-CZ" sz="1100" u="sng" dirty="0" smtClean="0">
                <a:hlinkClick r:id="rId4" tooltip="File:Santi di Tito - Niccolo Machiavelli's portrait.jpg"/>
              </a:rPr>
              <a:t> Tito - 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Niccolo</a:t>
            </a:r>
            <a:r>
              <a:rPr lang="cs-CZ" sz="1100" u="sng" dirty="0" smtClean="0">
                <a:hlinkClick r:id="rId4" tooltip="File:Santi di Tito - Niccolo Machiavelli's portrait.jpg"/>
              </a:rPr>
              <a:t> Machiavelli's </a:t>
            </a:r>
            <a:r>
              <a:rPr lang="cs-CZ" sz="1100" u="sng" dirty="0" err="1" smtClean="0">
                <a:hlinkClick r:id="rId4" tooltip="File:Santi di Tito - Niccolo Machiavelli's portrait.jpg"/>
              </a:rPr>
              <a:t>portrait.jpg</a:t>
            </a:r>
            <a:endParaRPr lang="cs-CZ" sz="1100" dirty="0" smtClean="0">
              <a:ea typeface="Calibri"/>
              <a:cs typeface="Times New Roman"/>
            </a:endParaRPr>
          </a:p>
          <a:p>
            <a:r>
              <a:rPr lang="cs-CZ" sz="1100" b="1" dirty="0" smtClean="0">
                <a:cs typeface="Times New Roman"/>
              </a:rPr>
              <a:t>Autor:</a:t>
            </a:r>
            <a:r>
              <a:rPr lang="cs-CZ" sz="1100" dirty="0" smtClean="0">
                <a:cs typeface="Times New Roman"/>
              </a:rPr>
              <a:t> </a:t>
            </a:r>
            <a:r>
              <a:rPr lang="cs-CZ" sz="1100" b="1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Santi</a:t>
            </a:r>
            <a:r>
              <a:rPr lang="cs-CZ" sz="1100" b="1" u="sng" dirty="0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 </a:t>
            </a:r>
            <a:r>
              <a:rPr lang="cs-CZ" sz="1100" b="1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di</a:t>
            </a:r>
            <a:r>
              <a:rPr lang="cs-CZ" sz="1100" b="1" u="sng" dirty="0" smtClean="0">
                <a:solidFill>
                  <a:srgbClr val="0000FF"/>
                </a:solidFill>
                <a:ea typeface="Calibri"/>
                <a:cs typeface="Times New Roman"/>
                <a:hlinkClick r:id="rId5" tooltip="en:Santi di Tito"/>
              </a:rPr>
              <a:t> Tito</a:t>
            </a:r>
            <a:r>
              <a:rPr lang="cs-CZ" sz="1100" b="1" dirty="0" smtClean="0">
                <a:ea typeface="Calibri"/>
                <a:cs typeface="Times New Roman"/>
              </a:rPr>
              <a:t> (1536–1603) </a:t>
            </a:r>
            <a:endParaRPr lang="cs-CZ" sz="1100" dirty="0" smtClean="0">
              <a:ea typeface="Calibri"/>
              <a:cs typeface="Times New Roman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11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428</Words>
  <Application>Microsoft Office PowerPoint</Application>
  <PresentationFormat>Vlastní</PresentationFormat>
  <Paragraphs>112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zgurkam</dc:creator>
  <cp:lastModifiedBy>zgurkam</cp:lastModifiedBy>
  <cp:revision>25</cp:revision>
  <dcterms:created xsi:type="dcterms:W3CDTF">2013-05-15T08:13:11Z</dcterms:created>
  <dcterms:modified xsi:type="dcterms:W3CDTF">2013-05-22T07:20:42Z</dcterms:modified>
</cp:coreProperties>
</file>