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6" r:id="rId4"/>
    <p:sldId id="259" r:id="rId5"/>
    <p:sldId id="260" r:id="rId6"/>
    <p:sldId id="261" r:id="rId7"/>
    <p:sldId id="263" r:id="rId8"/>
    <p:sldId id="264" r:id="rId9"/>
    <p:sldId id="271" r:id="rId10"/>
    <p:sldId id="266" r:id="rId11"/>
    <p:sldId id="267" r:id="rId12"/>
    <p:sldId id="269" r:id="rId13"/>
    <p:sldId id="268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D69A"/>
    <a:srgbClr val="F2B8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2CD59F-E072-4A94-8F35-E8919E40D97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B3902-AC78-405B-947F-AF583CDAF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BBBF525-16B4-411B-8AAF-89BAEC90550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a.all.biz/img/ua/catalog/1518523.jpe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bs.wikipedia.org/w/index.php?title=Datoteka:Visoka_pec.JPG&amp;filetimestamp=200701171734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494509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Monika Šléglová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VY_32_INOVACE_06B_19_Výroba železa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63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studenty 2. ročníku 4letých a odpovídajících ročníků víceletých gymnázií, do předmětu Chemie, kapitola Kovy. </a:t>
            </a:r>
          </a:p>
          <a:p>
            <a:r>
              <a:rPr lang="cs-CZ" sz="1400" dirty="0" smtClean="0">
                <a:latin typeface="Calibri" pitchFamily="34" charset="0"/>
              </a:rPr>
              <a:t>Tento materiál slouží pro výklad učiva o výrobě </a:t>
            </a:r>
            <a:r>
              <a:rPr lang="cs-CZ" sz="1400" dirty="0" smtClean="0">
                <a:latin typeface="Calibri" pitchFamily="34" charset="0"/>
              </a:rPr>
              <a:t>železa ve vysoké peci.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První část prezentace je určena jako podpora výkladu učitele a je doplněna </a:t>
            </a:r>
            <a:r>
              <a:rPr lang="cs-CZ" sz="1400" dirty="0" smtClean="0">
                <a:latin typeface="Calibri" pitchFamily="34" charset="0"/>
              </a:rPr>
              <a:t>názorným zobrazením vysoké pece usnadňujícím pochopení dějů na následujícím </a:t>
            </a:r>
            <a:r>
              <a:rPr lang="cs-CZ" sz="1400" dirty="0" err="1" smtClean="0">
                <a:latin typeface="Calibri" pitchFamily="34" charset="0"/>
              </a:rPr>
              <a:t>slidu</a:t>
            </a:r>
            <a:r>
              <a:rPr lang="cs-CZ" sz="1400" dirty="0" smtClean="0">
                <a:latin typeface="Calibri" pitchFamily="34" charset="0"/>
              </a:rPr>
              <a:t>.</a:t>
            </a:r>
            <a:endParaRPr lang="cs-CZ" sz="1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Tato část může sloužit jako podklad zápisu do sešitu.</a:t>
            </a:r>
          </a:p>
          <a:p>
            <a:r>
              <a:rPr lang="cs-CZ" sz="1400" dirty="0" smtClean="0">
                <a:latin typeface="Calibri" pitchFamily="34" charset="0"/>
              </a:rPr>
              <a:t>Druhou část prezentace tvoří kontrolní otázky na prověření získaných </a:t>
            </a:r>
            <a:r>
              <a:rPr lang="cs-CZ" sz="1400" dirty="0" smtClean="0">
                <a:latin typeface="Calibri" pitchFamily="34" charset="0"/>
              </a:rPr>
              <a:t>znalostí a doplňování redukčních rovnic. </a:t>
            </a:r>
            <a:r>
              <a:rPr lang="cs-CZ" sz="1400" dirty="0" smtClean="0">
                <a:latin typeface="Calibri" pitchFamily="34" charset="0"/>
              </a:rPr>
              <a:t>Řešení žáci   doplňují do promítaného zadání na tabuli fixem, nebo pomocí světelného pera na interaktivní tabuli nebo písemně do sešitu. Otázky lze také použít </a:t>
            </a:r>
            <a:r>
              <a:rPr lang="cs-CZ" sz="1400" dirty="0" smtClean="0">
                <a:latin typeface="Calibri" pitchFamily="34" charset="0"/>
              </a:rPr>
              <a:t>jako </a:t>
            </a:r>
            <a:r>
              <a:rPr lang="cs-CZ" sz="1400" dirty="0" smtClean="0">
                <a:latin typeface="Calibri" pitchFamily="34" charset="0"/>
              </a:rPr>
              <a:t>kontrolní test </a:t>
            </a:r>
            <a:r>
              <a:rPr lang="cs-CZ" sz="1400" dirty="0" smtClean="0">
                <a:latin typeface="Calibri" pitchFamily="34" charset="0"/>
              </a:rPr>
              <a:t>.</a:t>
            </a:r>
            <a:endParaRPr lang="cs-CZ" sz="14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Správné odpovědi se objevují postupně na kliknutí myši.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Materiál je určen pro interaktivní výuku.</a:t>
            </a:r>
          </a:p>
          <a:p>
            <a:r>
              <a:rPr lang="cs-CZ" sz="1400" dirty="0" smtClean="0">
                <a:latin typeface="Calibri" pitchFamily="34" charset="0"/>
              </a:rPr>
              <a:t>Veškeré hypertextové odkazy jsou platné ke dni vytvoření díla.</a:t>
            </a:r>
          </a:p>
          <a:p>
            <a:pPr marL="0" indent="0">
              <a:buFont typeface="Arial" charset="0"/>
              <a:buNone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3200" dirty="0" smtClean="0"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VÝROBA ŽELEZA</a:t>
            </a: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Technické (surové) železo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357718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Princip výroby: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redukce </a:t>
            </a:r>
            <a:r>
              <a:rPr lang="cs-CZ" dirty="0" smtClean="0"/>
              <a:t>kyslíkatých rud </a:t>
            </a:r>
            <a:r>
              <a:rPr lang="cs-CZ" b="1" dirty="0" smtClean="0"/>
              <a:t>koksem a CO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zařízení: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b="1" dirty="0" smtClean="0"/>
              <a:t>vysoká pec </a:t>
            </a:r>
            <a:r>
              <a:rPr lang="cs-CZ" dirty="0" smtClean="0"/>
              <a:t>= měří cca 50m</a:t>
            </a:r>
            <a:br>
              <a:rPr lang="cs-CZ" dirty="0" smtClean="0"/>
            </a:br>
            <a:r>
              <a:rPr lang="cs-CZ" dirty="0" smtClean="0"/>
              <a:t>		    žáruvzdorná vyzdívka</a:t>
            </a:r>
            <a:br>
              <a:rPr lang="cs-CZ" dirty="0" smtClean="0"/>
            </a:br>
            <a:r>
              <a:rPr lang="cs-CZ" dirty="0" smtClean="0"/>
              <a:t>		    kontinuální </a:t>
            </a:r>
            <a:r>
              <a:rPr lang="cs-CZ" dirty="0" smtClean="0"/>
              <a:t>zařízení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    u nás v Ostravě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Vysoká pec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072494" cy="4572032"/>
          </a:xfrm>
        </p:spPr>
        <p:txBody>
          <a:bodyPr>
            <a:normAutofit/>
          </a:bodyPr>
          <a:lstStyle/>
          <a:p>
            <a:pPr marL="514350" indent="-514350" defTabSz="828000"/>
            <a:r>
              <a:rPr lang="cs-CZ" sz="3600" b="1" dirty="0" smtClean="0">
                <a:solidFill>
                  <a:srgbClr val="C00000"/>
                </a:solidFill>
              </a:rPr>
              <a:t>Suroviny:	</a:t>
            </a:r>
            <a:r>
              <a:rPr lang="cs-CZ" dirty="0" smtClean="0"/>
              <a:t>upravená železná ruda</a:t>
            </a:r>
            <a:br>
              <a:rPr lang="cs-CZ" dirty="0" smtClean="0"/>
            </a:br>
            <a:r>
              <a:rPr lang="cs-CZ" dirty="0" smtClean="0"/>
              <a:t>			koks</a:t>
            </a:r>
            <a:br>
              <a:rPr lang="cs-CZ" dirty="0" smtClean="0"/>
            </a:br>
            <a:r>
              <a:rPr lang="cs-CZ" dirty="0" smtClean="0"/>
              <a:t>			struskotvorné přísady (vápenec)</a:t>
            </a:r>
            <a:br>
              <a:rPr lang="cs-CZ" dirty="0" smtClean="0"/>
            </a:br>
            <a:r>
              <a:rPr lang="cs-CZ" dirty="0" smtClean="0"/>
              <a:t>			předehřátý vzduch + O</a:t>
            </a:r>
            <a:r>
              <a:rPr lang="cs-CZ" baseline="-25000" dirty="0" smtClean="0"/>
              <a:t>2</a:t>
            </a:r>
          </a:p>
          <a:p>
            <a:pPr marL="514350" indent="-514350" defTabSz="828000"/>
            <a:r>
              <a:rPr lang="cs-CZ" sz="3600" b="1" dirty="0" smtClean="0">
                <a:solidFill>
                  <a:srgbClr val="C00000"/>
                </a:solidFill>
              </a:rPr>
              <a:t>Produkty:	</a:t>
            </a:r>
            <a:r>
              <a:rPr lang="cs-CZ" sz="3600" dirty="0" smtClean="0"/>
              <a:t>surové Fe</a:t>
            </a:r>
            <a:br>
              <a:rPr lang="cs-CZ" sz="3600" dirty="0" smtClean="0"/>
            </a:br>
            <a:r>
              <a:rPr lang="cs-CZ" sz="3600" dirty="0" smtClean="0"/>
              <a:t>			struska</a:t>
            </a:r>
            <a:br>
              <a:rPr lang="cs-CZ" sz="3600" dirty="0" smtClean="0"/>
            </a:br>
            <a:r>
              <a:rPr lang="cs-CZ" sz="3600" dirty="0" smtClean="0"/>
              <a:t>			kychtové plyny</a:t>
            </a:r>
            <a:r>
              <a:rPr lang="cs-CZ" sz="3600" b="1" dirty="0" smtClean="0">
                <a:solidFill>
                  <a:srgbClr val="C00000"/>
                </a:solidFill>
              </a:rPr>
              <a:t/>
            </a:r>
            <a:br>
              <a:rPr lang="cs-CZ" sz="3600" b="1" dirty="0" smtClean="0">
                <a:solidFill>
                  <a:srgbClr val="C00000"/>
                </a:solidFill>
              </a:rPr>
            </a:br>
            <a:endParaRPr lang="cs-CZ" sz="3600" b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1143000"/>
          </a:xfrm>
        </p:spPr>
        <p:txBody>
          <a:bodyPr>
            <a:normAutofit/>
          </a:bodyPr>
          <a:lstStyle/>
          <a:p>
            <a:pPr algn="r"/>
            <a:r>
              <a:rPr lang="cs-CZ" sz="4000" b="1" dirty="0" smtClean="0">
                <a:solidFill>
                  <a:srgbClr val="C00000"/>
                </a:solidFill>
                <a:latin typeface="+mn-lt"/>
                <a:ea typeface="+mn-ea"/>
                <a:cs typeface="+mn-cs"/>
              </a:rPr>
              <a:t>Průřez vysokou pecí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85860"/>
            <a:ext cx="8715436" cy="4840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/>
              <a:t>kychta</a:t>
            </a:r>
            <a:br>
              <a:rPr lang="cs-CZ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/>
              <a:t>rozpora</a:t>
            </a:r>
            <a:br>
              <a:rPr lang="cs-CZ" b="1" dirty="0" smtClean="0"/>
            </a:br>
            <a:endParaRPr lang="cs-CZ" b="1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/>
              <a:t>zarážka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/>
              <a:t>nístěj</a:t>
            </a:r>
            <a:endParaRPr lang="cs-CZ" b="1" dirty="0"/>
          </a:p>
        </p:txBody>
      </p:sp>
      <p:pic>
        <p:nvPicPr>
          <p:cNvPr id="12290" name="Picture 2" descr="Datoteka:Visoka pe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14290"/>
            <a:ext cx="4357718" cy="626649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85786" y="357166"/>
            <a:ext cx="78581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7158" y="2786058"/>
            <a:ext cx="928694" cy="7143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596" y="5286388"/>
            <a:ext cx="78581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14744" y="5357826"/>
            <a:ext cx="785818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29058" y="4500570"/>
            <a:ext cx="642942" cy="4286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2643182"/>
            <a:ext cx="1285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odvod kychtových plynů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643306" y="5214950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odpich surového Fe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5357826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struska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4071942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předehřátý vzduch + O</a:t>
            </a:r>
            <a:r>
              <a:rPr lang="cs-CZ" b="1" baseline="-25000" dirty="0" smtClean="0"/>
              <a:t>2</a:t>
            </a:r>
            <a:endParaRPr lang="cs-CZ" b="1" baseline="-25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20" y="357166"/>
            <a:ext cx="15001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Fe ruda + koks + přísady</a:t>
            </a:r>
            <a:endParaRPr lang="cs-CZ" b="1" dirty="0"/>
          </a:p>
        </p:txBody>
      </p:sp>
      <p:cxnSp>
        <p:nvCxnSpPr>
          <p:cNvPr id="18" name="Přímá spojovací šipka 17"/>
          <p:cNvCxnSpPr/>
          <p:nvPr/>
        </p:nvCxnSpPr>
        <p:spPr>
          <a:xfrm rot="10800000">
            <a:off x="3214678" y="1071546"/>
            <a:ext cx="2500330" cy="5715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3428992" y="4143380"/>
            <a:ext cx="2357454" cy="14287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2857488" y="5214950"/>
            <a:ext cx="2928958" cy="7143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2928926" y="5786454"/>
            <a:ext cx="2857520" cy="7143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000232" y="214311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200-300°C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57356" y="464344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1800-2000°C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43108" y="414338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1300°C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14546" y="357187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700°C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14546" y="292893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400°C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285852" y="2857496"/>
            <a:ext cx="500066" cy="3571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357166"/>
            <a:ext cx="8643998" cy="92869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Chemické pochody ve vysoké peci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643469"/>
          </a:xfrm>
        </p:spPr>
        <p:txBody>
          <a:bodyPr>
            <a:normAutofit/>
          </a:bodyPr>
          <a:lstStyle/>
          <a:p>
            <a:r>
              <a:rPr lang="cs-CZ" b="1" dirty="0" smtClean="0"/>
              <a:t>C + O</a:t>
            </a:r>
            <a:r>
              <a:rPr lang="cs-CZ" b="1" baseline="-25000" dirty="0" smtClean="0"/>
              <a:t>2</a:t>
            </a:r>
            <a:r>
              <a:rPr lang="cs-CZ" b="1" dirty="0" smtClean="0"/>
              <a:t> → CO</a:t>
            </a:r>
            <a:r>
              <a:rPr lang="cs-CZ" b="1" baseline="-25000" dirty="0" smtClean="0"/>
              <a:t>2</a:t>
            </a:r>
            <a:r>
              <a:rPr lang="cs-CZ" b="1" dirty="0" smtClean="0"/>
              <a:t>↑     </a:t>
            </a:r>
            <a:r>
              <a:rPr lang="cs-CZ" dirty="0" smtClean="0"/>
              <a:t>CO</a:t>
            </a:r>
            <a:r>
              <a:rPr lang="cs-CZ" baseline="-25000" dirty="0" smtClean="0"/>
              <a:t>2 </a:t>
            </a:r>
            <a:r>
              <a:rPr lang="cs-CZ" dirty="0" smtClean="0"/>
              <a:t>prostupuje koksem zpět 			       nahoru a redukuje se na CO</a:t>
            </a:r>
          </a:p>
          <a:p>
            <a:r>
              <a:rPr lang="cs-CZ" b="1" dirty="0" smtClean="0"/>
              <a:t>Vyšší část pece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C00000"/>
                </a:solidFill>
              </a:rPr>
              <a:t>nepřímá redukce</a:t>
            </a:r>
            <a:r>
              <a:rPr lang="cs-CZ" dirty="0" smtClean="0"/>
              <a:t>, </a:t>
            </a:r>
            <a:r>
              <a:rPr lang="cs-CZ" dirty="0" smtClean="0"/>
              <a:t>400-900°C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     </a:t>
            </a:r>
            <a:r>
              <a:rPr lang="cs-CZ" b="1" dirty="0" smtClean="0"/>
              <a:t>redukční činidlo CO</a:t>
            </a:r>
            <a:br>
              <a:rPr lang="cs-CZ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+ CO → 2 Fe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r>
              <a:rPr lang="cs-CZ" dirty="0" smtClean="0"/>
              <a:t>↑</a:t>
            </a:r>
            <a:br>
              <a:rPr lang="cs-CZ" dirty="0" smtClean="0"/>
            </a:br>
            <a:r>
              <a:rPr lang="cs-CZ" dirty="0" smtClean="0"/>
              <a:t>   Fe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  <a:r>
              <a:rPr lang="cs-CZ" dirty="0" smtClean="0"/>
              <a:t> + CO → 3 FeO + CO</a:t>
            </a:r>
            <a:r>
              <a:rPr lang="cs-CZ" baseline="-25000" dirty="0" smtClean="0"/>
              <a:t>2</a:t>
            </a:r>
            <a:r>
              <a:rPr lang="cs-CZ" dirty="0" smtClean="0"/>
              <a:t>↑ </a:t>
            </a:r>
            <a:br>
              <a:rPr lang="cs-CZ" dirty="0" smtClean="0"/>
            </a:br>
            <a:r>
              <a:rPr lang="cs-CZ" dirty="0" smtClean="0"/>
              <a:t>   FeO + CO → </a:t>
            </a:r>
            <a:r>
              <a:rPr lang="cs-CZ" b="1" dirty="0" smtClean="0">
                <a:solidFill>
                  <a:srgbClr val="C00000"/>
                </a:solidFill>
              </a:rPr>
              <a:t>Fe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r>
              <a:rPr lang="cs-CZ" dirty="0" smtClean="0"/>
              <a:t>↑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8929718" cy="13573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Chemické pochody ve vysoké peci</a:t>
            </a:r>
            <a:endParaRPr lang="cs-CZ" b="1" dirty="0" smtClean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214842"/>
          </a:xfrm>
        </p:spPr>
        <p:txBody>
          <a:bodyPr>
            <a:normAutofit/>
          </a:bodyPr>
          <a:lstStyle/>
          <a:p>
            <a:r>
              <a:rPr lang="cs-CZ" b="1" dirty="0" smtClean="0"/>
              <a:t>Nižší část pece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C00000"/>
                </a:solidFill>
              </a:rPr>
              <a:t>přímá redukce koksem</a:t>
            </a:r>
            <a:r>
              <a:rPr lang="cs-CZ" dirty="0" smtClean="0"/>
              <a:t> (C)</a:t>
            </a:r>
            <a:br>
              <a:rPr lang="cs-CZ" dirty="0" smtClean="0"/>
            </a:br>
            <a:r>
              <a:rPr lang="cs-CZ" dirty="0" smtClean="0"/>
              <a:t>			    1800-2000°C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+ 3 C → 2 </a:t>
            </a:r>
            <a:r>
              <a:rPr lang="cs-CZ" b="1" dirty="0" smtClean="0">
                <a:solidFill>
                  <a:srgbClr val="C00000"/>
                </a:solidFill>
              </a:rPr>
              <a:t>Fe</a:t>
            </a:r>
            <a:r>
              <a:rPr lang="cs-CZ" dirty="0" smtClean="0"/>
              <a:t> + 3 CO↑</a:t>
            </a:r>
            <a:br>
              <a:rPr lang="cs-CZ" dirty="0" smtClean="0"/>
            </a:br>
            <a:r>
              <a:rPr lang="cs-CZ" dirty="0" smtClean="0"/>
              <a:t>   Fe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  <a:r>
              <a:rPr lang="cs-CZ" dirty="0" smtClean="0"/>
              <a:t> + 4 C → 3 </a:t>
            </a:r>
            <a:r>
              <a:rPr lang="cs-CZ" b="1" dirty="0" smtClean="0">
                <a:solidFill>
                  <a:srgbClr val="C00000"/>
                </a:solidFill>
              </a:rPr>
              <a:t>Fe </a:t>
            </a:r>
            <a:r>
              <a:rPr lang="cs-CZ" dirty="0" smtClean="0"/>
              <a:t>+ 4 CO↑ </a:t>
            </a:r>
            <a:br>
              <a:rPr lang="cs-CZ" dirty="0" smtClean="0"/>
            </a:br>
            <a:r>
              <a:rPr lang="cs-CZ" dirty="0" smtClean="0"/>
              <a:t>   FeO + C → </a:t>
            </a:r>
            <a:r>
              <a:rPr lang="cs-CZ" b="1" dirty="0" smtClean="0">
                <a:solidFill>
                  <a:srgbClr val="C00000"/>
                </a:solidFill>
              </a:rPr>
              <a:t>Fe</a:t>
            </a:r>
            <a:r>
              <a:rPr lang="cs-CZ" dirty="0" smtClean="0"/>
              <a:t> + CO↑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Surové železo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stéká do nístěje, obsahuje </a:t>
            </a:r>
            <a:r>
              <a:rPr lang="cs-CZ" dirty="0" smtClean="0"/>
              <a:t>2-4% </a:t>
            </a:r>
            <a:r>
              <a:rPr lang="cs-CZ" dirty="0" smtClean="0"/>
              <a:t>C</a:t>
            </a:r>
          </a:p>
          <a:p>
            <a:r>
              <a:rPr lang="cs-CZ" dirty="0" smtClean="0"/>
              <a:t>po </a:t>
            </a:r>
            <a:r>
              <a:rPr lang="cs-CZ" dirty="0" smtClean="0"/>
              <a:t>4-6 hod </a:t>
            </a:r>
            <a:r>
              <a:rPr lang="cs-CZ" dirty="0" smtClean="0"/>
              <a:t>vypouštění = </a:t>
            </a:r>
            <a:r>
              <a:rPr lang="cs-CZ" b="1" dirty="0" smtClean="0">
                <a:solidFill>
                  <a:srgbClr val="C00000"/>
                </a:solidFill>
              </a:rPr>
              <a:t>odpich </a:t>
            </a:r>
            <a:r>
              <a:rPr lang="cs-CZ" dirty="0" smtClean="0"/>
              <a:t>do forem</a:t>
            </a:r>
            <a:br>
              <a:rPr lang="cs-CZ" dirty="0" smtClean="0"/>
            </a:br>
            <a:r>
              <a:rPr lang="cs-CZ" dirty="0" smtClean="0"/>
              <a:t>				        odlitky </a:t>
            </a:r>
            <a:r>
              <a:rPr lang="cs-CZ" smtClean="0"/>
              <a:t>= </a:t>
            </a:r>
            <a:r>
              <a:rPr lang="cs-CZ" b="1" smtClean="0">
                <a:solidFill>
                  <a:srgbClr val="C00000"/>
                </a:solidFill>
              </a:rPr>
              <a:t>housky</a:t>
            </a:r>
            <a:endParaRPr lang="cs-CZ" b="1" dirty="0" smtClean="0">
              <a:solidFill>
                <a:srgbClr val="C00000"/>
              </a:solidFill>
            </a:endParaRPr>
          </a:p>
          <a:p>
            <a:pPr algn="r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 smtClean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ua.all.biz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img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ua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catalog</a:t>
            </a:r>
            <a:r>
              <a:rPr lang="cs-CZ" sz="1800" dirty="0" smtClean="0">
                <a:hlinkClick r:id="rId2"/>
              </a:rPr>
              <a:t>/1518523.jpeg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r>
              <a:rPr lang="cs-CZ" dirty="0" smtClean="0"/>
              <a:t>další zpracování:	</a:t>
            </a:r>
            <a:r>
              <a:rPr lang="cs-CZ" b="1" dirty="0" smtClean="0">
                <a:solidFill>
                  <a:srgbClr val="C00000"/>
                </a:solidFill>
              </a:rPr>
              <a:t>na ocel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				na litinu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Další produkty a jejich využití</a:t>
            </a:r>
            <a:endParaRPr lang="cs-CZ" sz="4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Struska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je lehčí plave na Fe a chrání ho před oxidací</a:t>
            </a:r>
            <a:br>
              <a:rPr lang="cs-CZ" dirty="0" smtClean="0"/>
            </a:br>
            <a:r>
              <a:rPr lang="cs-CZ" dirty="0" smtClean="0"/>
              <a:t>- vzniká reakcí hlušiny se struskotvornými</a:t>
            </a:r>
            <a:br>
              <a:rPr lang="cs-CZ" dirty="0" smtClean="0"/>
            </a:br>
            <a:r>
              <a:rPr lang="cs-CZ" dirty="0" smtClean="0"/>
              <a:t>  látkami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užití:</a:t>
            </a:r>
            <a:r>
              <a:rPr lang="cs-CZ" dirty="0" smtClean="0"/>
              <a:t> stavebnictví – tvárnice</a:t>
            </a:r>
            <a:br>
              <a:rPr lang="cs-CZ" dirty="0" smtClean="0"/>
            </a:br>
            <a:endParaRPr lang="cs-CZ" dirty="0" smtClean="0"/>
          </a:p>
          <a:p>
            <a:r>
              <a:rPr lang="cs-CZ" sz="4000" b="1" dirty="0" smtClean="0">
                <a:solidFill>
                  <a:srgbClr val="C00000"/>
                </a:solidFill>
              </a:rPr>
              <a:t>Kychtové plyny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hlavně CO a CO</a:t>
            </a:r>
            <a:r>
              <a:rPr lang="cs-CZ" baseline="-25000" dirty="0" smtClean="0"/>
              <a:t>2 </a:t>
            </a:r>
            <a:r>
              <a:rPr lang="cs-CZ" dirty="0" smtClean="0"/>
              <a:t>(+ H</a:t>
            </a:r>
            <a:r>
              <a:rPr lang="cs-CZ" baseline="-25000" dirty="0" smtClean="0"/>
              <a:t>2</a:t>
            </a:r>
            <a:r>
              <a:rPr lang="cs-CZ" dirty="0" smtClean="0"/>
              <a:t>, CH</a:t>
            </a:r>
            <a:r>
              <a:rPr lang="cs-CZ" baseline="-25000" dirty="0" smtClean="0"/>
              <a:t>4</a:t>
            </a:r>
            <a:r>
              <a:rPr lang="cs-CZ" dirty="0" smtClean="0"/>
              <a:t>, N</a:t>
            </a:r>
            <a:r>
              <a:rPr lang="cs-CZ" baseline="-25000" dirty="0" smtClean="0"/>
              <a:t>2</a:t>
            </a:r>
            <a:r>
              <a:rPr lang="cs-CZ" dirty="0" smtClean="0"/>
              <a:t>, … málo)</a:t>
            </a:r>
            <a:r>
              <a:rPr lang="cs-CZ" baseline="-25000" dirty="0" smtClean="0"/>
              <a:t/>
            </a:r>
            <a:br>
              <a:rPr lang="cs-CZ" baseline="-25000" dirty="0" smtClean="0"/>
            </a:br>
            <a:r>
              <a:rPr lang="cs-CZ" dirty="0" smtClean="0"/>
              <a:t>- teplo z jejich spalování se využívá k předehřátí</a:t>
            </a:r>
            <a:br>
              <a:rPr lang="cs-CZ" dirty="0" smtClean="0"/>
            </a:br>
            <a:r>
              <a:rPr lang="cs-CZ" dirty="0" smtClean="0"/>
              <a:t>   vzduchu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21497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Jaké suroviny přicházejí do vysoké pece?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Která z nich funguje jako redukční činidlo při přímé redukci?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Při jaké teplotě a v které části pece probíhá nepřímá redukce? 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Jak se jmenuje ta část pece, za které se provádí odpich?</a:t>
            </a:r>
            <a:endParaRPr lang="cs-CZ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857224" y="1643050"/>
            <a:ext cx="6786610" cy="9286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857224" y="4857760"/>
            <a:ext cx="6786610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143372" y="3071810"/>
            <a:ext cx="242889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643306" y="5857892"/>
            <a:ext cx="2500330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00100" y="1571612"/>
            <a:ext cx="6572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Železná ruda, koks, struskotvorné látky, vzduch + kyslík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00037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uhlík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28662" y="478632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Při 400-900°C, v horní části pece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143372" y="5786454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nístěj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Kontrolní otázky</a:t>
            </a:r>
            <a:endParaRPr lang="cs-CZ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r>
              <a:rPr lang="cs-CZ" dirty="0" smtClean="0"/>
              <a:t>Jak se jmenuje horní část pece, kterou se vsypávají suroviny?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Jaké další využití má struska?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Jaké další využití mají kychtové plyny?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Na co se dále zpracovává surové železo?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857224" y="2071678"/>
            <a:ext cx="3071834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857224" y="3143248"/>
            <a:ext cx="492922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857224" y="5286388"/>
            <a:ext cx="6786610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857224" y="4214818"/>
            <a:ext cx="6786610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57290" y="2000240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kychta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8662" y="3071810"/>
            <a:ext cx="4929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výrobu tvárnic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4143380"/>
            <a:ext cx="67151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 předehřívání vháněného vzduchu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5214950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 ocel a litinu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Doplňte redukční rovnice:</a:t>
            </a:r>
            <a:endParaRPr lang="cs-CZ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400" dirty="0" smtClean="0"/>
              <a:t>3 </a:t>
            </a:r>
            <a:r>
              <a:rPr lang="cs-CZ" sz="4400" dirty="0" smtClean="0"/>
              <a:t>Fe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O</a:t>
            </a:r>
            <a:r>
              <a:rPr lang="cs-CZ" sz="4400" baseline="-25000" dirty="0" smtClean="0"/>
              <a:t>3</a:t>
            </a:r>
            <a:r>
              <a:rPr lang="cs-CZ" sz="4400" dirty="0" smtClean="0"/>
              <a:t> + CO → </a:t>
            </a:r>
            <a:br>
              <a:rPr lang="cs-CZ" sz="4400" dirty="0" smtClean="0"/>
            </a:br>
            <a:r>
              <a:rPr lang="cs-CZ" sz="4400" dirty="0" smtClean="0"/>
              <a:t>   Fe</a:t>
            </a:r>
            <a:r>
              <a:rPr lang="cs-CZ" sz="4400" baseline="-25000" dirty="0" smtClean="0"/>
              <a:t>3</a:t>
            </a:r>
            <a:r>
              <a:rPr lang="cs-CZ" sz="4400" dirty="0" smtClean="0"/>
              <a:t>O</a:t>
            </a:r>
            <a:r>
              <a:rPr lang="cs-CZ" sz="4400" baseline="-25000" dirty="0" smtClean="0"/>
              <a:t>4</a:t>
            </a:r>
            <a:r>
              <a:rPr lang="cs-CZ" sz="4400" dirty="0" smtClean="0"/>
              <a:t> + CO → </a:t>
            </a:r>
            <a:br>
              <a:rPr lang="cs-CZ" sz="4400" dirty="0" smtClean="0"/>
            </a:br>
            <a:r>
              <a:rPr lang="cs-CZ" sz="4400" dirty="0" smtClean="0"/>
              <a:t>   FeO + CO →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</a:t>
            </a:r>
            <a:r>
              <a:rPr lang="cs-CZ" sz="4400" dirty="0" smtClean="0"/>
              <a:t>Fe</a:t>
            </a:r>
            <a:r>
              <a:rPr lang="cs-CZ" sz="4400" baseline="-25000" dirty="0" smtClean="0"/>
              <a:t>2</a:t>
            </a:r>
            <a:r>
              <a:rPr lang="cs-CZ" sz="4400" dirty="0" smtClean="0"/>
              <a:t>O</a:t>
            </a:r>
            <a:r>
              <a:rPr lang="cs-CZ" sz="4400" baseline="-25000" dirty="0" smtClean="0"/>
              <a:t>3</a:t>
            </a:r>
            <a:r>
              <a:rPr lang="cs-CZ" sz="4400" dirty="0" smtClean="0"/>
              <a:t> + 3 C →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Fe</a:t>
            </a:r>
            <a:r>
              <a:rPr lang="cs-CZ" sz="4400" baseline="-25000" dirty="0" smtClean="0"/>
              <a:t>3</a:t>
            </a:r>
            <a:r>
              <a:rPr lang="cs-CZ" sz="4400" dirty="0" smtClean="0"/>
              <a:t>O</a:t>
            </a:r>
            <a:r>
              <a:rPr lang="cs-CZ" sz="4400" baseline="-25000" dirty="0" smtClean="0"/>
              <a:t>4</a:t>
            </a:r>
            <a:r>
              <a:rPr lang="cs-CZ" sz="4400" dirty="0" smtClean="0"/>
              <a:t> </a:t>
            </a:r>
            <a:r>
              <a:rPr lang="cs-CZ" sz="4400" dirty="0" smtClean="0"/>
              <a:t>+ 4 C → </a:t>
            </a:r>
            <a:br>
              <a:rPr lang="cs-CZ" sz="4400" dirty="0" smtClean="0"/>
            </a:br>
            <a:r>
              <a:rPr lang="cs-CZ" sz="4400" dirty="0" smtClean="0"/>
              <a:t>   FeO + C </a:t>
            </a:r>
            <a:r>
              <a:rPr lang="cs-CZ" sz="4400" dirty="0" smtClean="0"/>
              <a:t>→</a:t>
            </a:r>
            <a:endParaRPr lang="cs-CZ" sz="4400" dirty="0"/>
          </a:p>
        </p:txBody>
      </p:sp>
      <p:sp>
        <p:nvSpPr>
          <p:cNvPr id="4" name="Zaoblený obdélník 3"/>
          <p:cNvSpPr/>
          <p:nvPr/>
        </p:nvSpPr>
        <p:spPr>
          <a:xfrm>
            <a:off x="4429124" y="1357298"/>
            <a:ext cx="3857652" cy="5715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357298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2 Fe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3</a:t>
            </a:r>
            <a:r>
              <a:rPr lang="cs-CZ" sz="3200" b="1" dirty="0" smtClean="0">
                <a:solidFill>
                  <a:srgbClr val="C00000"/>
                </a:solidFill>
              </a:rPr>
              <a:t>O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4</a:t>
            </a:r>
            <a:r>
              <a:rPr lang="cs-CZ" sz="3200" b="1" dirty="0" smtClean="0">
                <a:solidFill>
                  <a:srgbClr val="C00000"/>
                </a:solidFill>
              </a:rPr>
              <a:t> + CO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↑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29124" y="2643182"/>
            <a:ext cx="3857652" cy="5715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429124" y="4714884"/>
            <a:ext cx="3857652" cy="5715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429124" y="3357562"/>
            <a:ext cx="3857652" cy="5715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429124" y="4000504"/>
            <a:ext cx="3857652" cy="5715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429124" y="2000240"/>
            <a:ext cx="3857652" cy="5715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000240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 FeO + CO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↑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643182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Fe + CO</a:t>
            </a:r>
            <a:r>
              <a:rPr lang="cs-CZ" sz="3200" b="1" baseline="-25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↑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3357562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2 Fe + 3 CO↑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4000504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 Fe + 4 CO↑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4714884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Fe + CO↑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Archiv autora</a:t>
            </a:r>
            <a:endParaRPr lang="cs-CZ" sz="1600" dirty="0" smtClean="0"/>
          </a:p>
          <a:p>
            <a:r>
              <a:rPr lang="cs-CZ" sz="1600" dirty="0" smtClean="0"/>
              <a:t>NEZNÁMÝ. 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 [online]. [cit. 17.2.2013]. Dostupný na WWW: </a:t>
            </a:r>
            <a:r>
              <a:rPr lang="cs-CZ" sz="1600" dirty="0" smtClean="0">
                <a:hlinkClick r:id="rId2"/>
              </a:rPr>
              <a:t>http://bs.wikipedia.org/w/index.php?title=Datoteka:Visoka_pec.JPG&amp;filetimestamp=20070117173403</a:t>
            </a:r>
            <a:endParaRPr lang="cs-CZ" sz="1600" dirty="0" smtClean="0"/>
          </a:p>
          <a:p>
            <a:endParaRPr lang="en-US" sz="1600" dirty="0" smtClean="0"/>
          </a:p>
          <a:p>
            <a:endParaRPr lang="en-US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279</Words>
  <PresentationFormat>Předvádění na obrazovce (4:3)</PresentationFormat>
  <Paragraphs>89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VÝROBA ŽELEZA</vt:lpstr>
      <vt:lpstr>Technické (surové) železo</vt:lpstr>
      <vt:lpstr>Vysoká pec</vt:lpstr>
      <vt:lpstr>Průřez vysokou pecí</vt:lpstr>
      <vt:lpstr>Chemické pochody ve vysoké peci</vt:lpstr>
      <vt:lpstr>Chemické pochody ve vysoké peci</vt:lpstr>
      <vt:lpstr>Surové železo</vt:lpstr>
      <vt:lpstr>Další produkty a jejich využití</vt:lpstr>
      <vt:lpstr>Kontrolní otázky</vt:lpstr>
      <vt:lpstr>Kontrolní otázky</vt:lpstr>
      <vt:lpstr>Doplňte redukční rovnice: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WINUBU</cp:lastModifiedBy>
  <cp:revision>75</cp:revision>
  <dcterms:modified xsi:type="dcterms:W3CDTF">2013-02-17T21:03:09Z</dcterms:modified>
</cp:coreProperties>
</file>