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5" r:id="rId3"/>
    <p:sldId id="258" r:id="rId4"/>
    <p:sldId id="260" r:id="rId5"/>
    <p:sldId id="262" r:id="rId6"/>
    <p:sldId id="261" r:id="rId7"/>
    <p:sldId id="264" r:id="rId8"/>
    <p:sldId id="259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4FD959-C276-494B-8B4E-B3F59ADAF094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C0DD58-FA66-4950-ABA6-90BDCA08E2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6415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C0DD58-FA66-4950-ABA6-90BDCA08E2B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strips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hryzokola_pokryta_kryszta%C5%82ami_malachitu_Kongo_Katanga,_Kolwezi.jpg" TargetMode="External"/><Relationship Id="rId3" Type="http://schemas.openxmlformats.org/officeDocument/2006/relationships/hyperlink" Target="http://www.obrazky.cz/?step=20&amp;filter=1&amp;s=&amp;size=any&amp;sId=XZtbnfltwBlLOV5yGLJH&amp;orientation=&amp;q=lom+p%C3%ADsku" TargetMode="External"/><Relationship Id="rId7" Type="http://schemas.openxmlformats.org/officeDocument/2006/relationships/hyperlink" Target="http://cs.wikipedia.org/wiki/Soubor:Magnetit.jpg" TargetMode="External"/><Relationship Id="rId2" Type="http://schemas.openxmlformats.org/officeDocument/2006/relationships/hyperlink" Target="http://www.obrazky.cz/?step=20&amp;filter=1&amp;s=&amp;size=any&amp;sId=XZtbnfltwDzVOVWJiLOr&amp;orientation=&amp;q=kameny&amp;from=2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yrite_foolsgold.jpg" TargetMode="External"/><Relationship Id="rId5" Type="http://schemas.openxmlformats.org/officeDocument/2006/relationships/hyperlink" Target="http://cs.wikipedia.org/wiki/Soubor:Mineral_Olixisto_GDFL101.jpg" TargetMode="External"/><Relationship Id="rId4" Type="http://schemas.openxmlformats.org/officeDocument/2006/relationships/hyperlink" Target="http://www.obrazky.cz/?step=20&amp;filter=1&amp;s=&amp;size=any&amp;sId=XZtbnfltCBsKOVWmZxo7&amp;orientation=&amp;q=+%C5%BEelezo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upra_tubo.jpg" TargetMode="External"/><Relationship Id="rId2" Type="http://schemas.openxmlformats.org/officeDocument/2006/relationships/hyperlink" Target="http://cs.wikipedia.org/wiki/Soubor:Chalcopyrite_perou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orun_kosciol_garn_dach.jpg" TargetMode="External"/><Relationship Id="rId5" Type="http://schemas.openxmlformats.org/officeDocument/2006/relationships/hyperlink" Target="http://cs.wikipedia.org/wiki/Soubor:Zincite.jpg" TargetMode="External"/><Relationship Id="rId4" Type="http://schemas.openxmlformats.org/officeDocument/2006/relationships/hyperlink" Target="http://cs.wikipedia.org/wiki/Soubor:Sphalerit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2_89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92333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ZEMĚ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Chemie, 9. ročník; </a:t>
            </a:r>
            <a:r>
              <a:rPr lang="cs-CZ" smtClean="0">
                <a:latin typeface="+mn-lt"/>
              </a:rPr>
              <a:t>dary Země - kovy </a:t>
            </a:r>
            <a:r>
              <a:rPr lang="cs-CZ" dirty="0" smtClean="0">
                <a:latin typeface="+mn-lt"/>
              </a:rPr>
              <a:t>a minerály</a:t>
            </a: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95536" y="1052736"/>
            <a:ext cx="8532440" cy="4262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Dary země – kovy a minerály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PILOTÁŽE):18. 2. 2011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Obrazová prezentace k výkladu učiva o kovech a minerálech a k procvičení chemických značek.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 chemie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KOMPETENCE:	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</a:t>
            </a:r>
            <a:r>
              <a:rPr kumimoji="0" lang="cs-CZ" sz="11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Pracuje s učebnicemi, učebními materiály a učebními pomůckami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Dokáže vyhledávat a využívat informace v praktickém životě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Chápe obecně používané termíny, znaky a symboly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zeměpis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, fyzika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 Znát nejobvyklejší chemické prvky a chemické slou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/>
              </a:rPr>
              <a:t>č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eniny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Symbol" pitchFamily="18" charset="2"/>
              </a:rPr>
              <a:t> - 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oužívat chemické zna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/>
              </a:rPr>
              <a:t>č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ky vybraných prvk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/>
              </a:rPr>
              <a:t>ů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- R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ozpoznat vybrané kovy a nekovy a jejich možné vlastnosti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 9. ročník, základní škola praktická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DARY ZEMĚ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Země nám poskytuje mnoho potřebných surovin. Dolujeme </a:t>
            </a:r>
            <a:r>
              <a:rPr lang="cs-CZ" dirty="0" smtClean="0">
                <a:solidFill>
                  <a:srgbClr val="0070C0"/>
                </a:solidFill>
              </a:rPr>
              <a:t>KÁMEN, PÍSEK</a:t>
            </a:r>
            <a:r>
              <a:rPr lang="cs-CZ" dirty="0" smtClean="0"/>
              <a:t>, těžíme </a:t>
            </a:r>
            <a:r>
              <a:rPr lang="cs-CZ" dirty="0" smtClean="0">
                <a:solidFill>
                  <a:srgbClr val="00B0F0"/>
                </a:solidFill>
              </a:rPr>
              <a:t>KOVY A DALŠÍ SMĚSI, JAKO JE SŮL, SLÍDA, KŘEMÍK. </a:t>
            </a:r>
          </a:p>
          <a:p>
            <a:endParaRPr lang="cs-CZ" dirty="0"/>
          </a:p>
        </p:txBody>
      </p:sp>
      <p:pic>
        <p:nvPicPr>
          <p:cNvPr id="7" name="Zástupný symbol pro obsah 6" descr="is[2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754814"/>
            <a:ext cx="2040227" cy="1530170"/>
          </a:xfrm>
        </p:spPr>
      </p:pic>
      <p:pic>
        <p:nvPicPr>
          <p:cNvPr id="8" name="Obrázek 7" descr="kamen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55976" y="3717032"/>
            <a:ext cx="1625600" cy="939800"/>
          </a:xfrm>
          <a:prstGeom prst="rect">
            <a:avLst/>
          </a:prstGeom>
        </p:spPr>
      </p:pic>
      <p:pic>
        <p:nvPicPr>
          <p:cNvPr id="11" name="Zástupný symbol pro obsah 4" descr="želez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0152" y="4005064"/>
            <a:ext cx="1625600" cy="1206500"/>
          </a:xfrm>
          <a:prstGeom prst="rect">
            <a:avLst/>
          </a:prstGeom>
        </p:spPr>
      </p:pic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RUDY A MINERÁLY OBSAHUJÍCÍ KOVY</a:t>
            </a:r>
            <a:endParaRPr lang="cs-CZ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ŽELEZNÁ RUDA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rgbClr val="FF0000"/>
                </a:solidFill>
              </a:rPr>
              <a:t>ŽELEZO – </a:t>
            </a:r>
            <a:r>
              <a:rPr lang="cs-CZ" dirty="0" err="1" smtClean="0">
                <a:solidFill>
                  <a:srgbClr val="FF0000"/>
                </a:solidFill>
              </a:rPr>
              <a:t>Fe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 - chemickým zpracováním </a:t>
            </a:r>
            <a:r>
              <a:rPr lang="cs-CZ" dirty="0" smtClean="0">
                <a:solidFill>
                  <a:srgbClr val="FF0000"/>
                </a:solidFill>
              </a:rPr>
              <a:t>železné rudy</a:t>
            </a:r>
            <a:r>
              <a:rPr lang="cs-CZ" dirty="0" smtClean="0"/>
              <a:t> se získává železo</a:t>
            </a:r>
          </a:p>
          <a:p>
            <a:pPr>
              <a:buNone/>
            </a:pPr>
            <a:r>
              <a:rPr lang="cs-CZ" dirty="0" smtClean="0"/>
              <a:t>- Kov železa obsahují i jiné minerály –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hematit, magnetit, pyrit</a:t>
            </a:r>
          </a:p>
          <a:p>
            <a:endParaRPr lang="cs-CZ" dirty="0"/>
          </a:p>
        </p:txBody>
      </p:sp>
      <p:pic>
        <p:nvPicPr>
          <p:cNvPr id="8" name="Zástupný symbol pro obsah 7" descr="železný výrobek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4008" y="1340768"/>
            <a:ext cx="1206500" cy="1625600"/>
          </a:xfrm>
        </p:spPr>
      </p:pic>
      <p:pic>
        <p:nvPicPr>
          <p:cNvPr id="9" name="Obrázek 8" descr="hemati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20272" y="3212976"/>
            <a:ext cx="1229856" cy="922392"/>
          </a:xfrm>
          <a:prstGeom prst="rect">
            <a:avLst/>
          </a:prstGeom>
        </p:spPr>
      </p:pic>
      <p:pic>
        <p:nvPicPr>
          <p:cNvPr id="10" name="Obrázek 9" descr="pyrit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92280" y="4725144"/>
            <a:ext cx="1097280" cy="841248"/>
          </a:xfrm>
          <a:prstGeom prst="rect">
            <a:avLst/>
          </a:prstGeom>
        </p:spPr>
      </p:pic>
      <p:pic>
        <p:nvPicPr>
          <p:cNvPr id="11" name="Obrázek 10" descr="magnetit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860032" y="3714979"/>
            <a:ext cx="1368152" cy="1370205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 rot="10800000" flipV="1">
            <a:off x="7092280" y="4150529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hematit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5085184"/>
            <a:ext cx="1031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magnetit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10800000" flipV="1">
            <a:off x="7092280" y="552652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pyrit</a:t>
            </a:r>
            <a:endParaRPr lang="cs-CZ" dirty="0">
              <a:solidFill>
                <a:schemeClr val="bg1">
                  <a:lumMod val="65000"/>
                </a:schemeClr>
              </a:solidFill>
            </a:endParaRPr>
          </a:p>
        </p:txBody>
      </p:sp>
      <p:pic>
        <p:nvPicPr>
          <p:cNvPr id="16" name="Zástupný symbol pro obsah 4" descr="železo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588224" y="1196752"/>
            <a:ext cx="1625600" cy="1206500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6516216" y="24928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Železná ruda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99992" y="2924945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Zpracované železo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RUDY A MINERÁLY OBSAHUJÍCÍ KOVY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MĚĎ – </a:t>
            </a:r>
            <a:r>
              <a:rPr lang="cs-CZ" dirty="0" err="1" smtClean="0">
                <a:solidFill>
                  <a:srgbClr val="FF0000"/>
                </a:solidFill>
              </a:rPr>
              <a:t>Cu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dirty="0" smtClean="0"/>
              <a:t>Kov načervenalé barvy, používaný od starověku</a:t>
            </a:r>
          </a:p>
          <a:p>
            <a:pPr>
              <a:buFontTx/>
              <a:buChar char="-"/>
            </a:pPr>
            <a:r>
              <a:rPr lang="cs-CZ" dirty="0" smtClean="0"/>
              <a:t>Tepelným zpracováním rud –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malachit, chalkopyrit,  </a:t>
            </a:r>
            <a:r>
              <a:rPr lang="cs-CZ" dirty="0" smtClean="0"/>
              <a:t>které obsahují měď se získává </a:t>
            </a:r>
            <a:r>
              <a:rPr lang="cs-CZ" dirty="0" smtClean="0">
                <a:solidFill>
                  <a:srgbClr val="FF0000"/>
                </a:solidFill>
              </a:rPr>
              <a:t>čistá měď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malachi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16016" y="1340768"/>
            <a:ext cx="1944216" cy="1458162"/>
          </a:xfrm>
        </p:spPr>
      </p:pic>
      <p:pic>
        <p:nvPicPr>
          <p:cNvPr id="6" name="Obrázek 5" descr="chalkopyri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60232" y="2996952"/>
            <a:ext cx="2073920" cy="1376329"/>
          </a:xfrm>
          <a:prstGeom prst="rect">
            <a:avLst/>
          </a:prstGeom>
        </p:spPr>
      </p:pic>
      <p:pic>
        <p:nvPicPr>
          <p:cNvPr id="7" name="Obrázek 6" descr="čistá měď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4008" y="3645024"/>
            <a:ext cx="1817196" cy="110046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716016" y="285293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malachit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2240" y="443711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chalkopyrit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4008" y="494116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čistá měď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RUDY A MINERÁLY OBSAHUJÍCÍ KOVY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ZINEK  - </a:t>
            </a:r>
            <a:r>
              <a:rPr lang="cs-CZ" dirty="0" err="1" smtClean="0">
                <a:solidFill>
                  <a:srgbClr val="FF0000"/>
                </a:solidFill>
              </a:rPr>
              <a:t>Zn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Těží se z rud a minerálů např. : </a:t>
            </a:r>
          </a:p>
          <a:p>
            <a:pPr>
              <a:buNone/>
            </a:pPr>
            <a:r>
              <a:rPr lang="cs-CZ" dirty="0" smtClean="0"/>
              <a:t>-  </a:t>
            </a:r>
            <a:r>
              <a:rPr lang="cs-CZ" dirty="0" smtClean="0">
                <a:solidFill>
                  <a:srgbClr val="FFC000"/>
                </a:solidFill>
              </a:rPr>
              <a:t>Sfalerit</a:t>
            </a:r>
            <a:r>
              <a:rPr lang="cs-CZ" dirty="0" smtClean="0"/>
              <a:t> (blejno zinkové)</a:t>
            </a:r>
          </a:p>
          <a:p>
            <a:pPr>
              <a:buNone/>
            </a:pPr>
            <a:r>
              <a:rPr lang="cs-CZ" dirty="0" smtClean="0"/>
              <a:t>- </a:t>
            </a:r>
            <a:r>
              <a:rPr lang="cs-CZ" dirty="0" smtClean="0">
                <a:solidFill>
                  <a:srgbClr val="FFC000"/>
                </a:solidFill>
              </a:rPr>
              <a:t>Zinkit</a:t>
            </a:r>
            <a:r>
              <a:rPr lang="cs-CZ" dirty="0" smtClean="0"/>
              <a:t> (červená ruda zinková)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 descr="zinkový plech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0" y="1412776"/>
            <a:ext cx="1565300" cy="2089676"/>
          </a:xfrm>
        </p:spPr>
      </p:pic>
      <p:pic>
        <p:nvPicPr>
          <p:cNvPr id="6" name="Obrázek 5" descr="zinki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60232" y="1628800"/>
            <a:ext cx="1920213" cy="1440160"/>
          </a:xfrm>
          <a:prstGeom prst="rect">
            <a:avLst/>
          </a:prstGeom>
        </p:spPr>
      </p:pic>
      <p:pic>
        <p:nvPicPr>
          <p:cNvPr id="7" name="Obrázek 6" descr="sfaleri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92080" y="3933056"/>
            <a:ext cx="2437131" cy="170599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572000" y="357301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Zinkový plech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4288" y="321297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Zinkit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68144" y="56612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Sfalerit</a:t>
            </a:r>
            <a:endParaRPr lang="cs-CZ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27584" y="2852936"/>
            <a:ext cx="2088232" cy="1152128"/>
          </a:xfrm>
          <a:prstGeom prst="rect">
            <a:avLst/>
          </a:prstGeom>
          <a:solidFill>
            <a:srgbClr val="FFC000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91880" y="2852936"/>
            <a:ext cx="2016224" cy="1080120"/>
          </a:xfrm>
          <a:prstGeom prst="rect">
            <a:avLst/>
          </a:prstGeom>
          <a:solidFill>
            <a:srgbClr val="FFC000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28184" y="2852936"/>
            <a:ext cx="2016224" cy="1008112"/>
          </a:xfrm>
          <a:prstGeom prst="rect">
            <a:avLst/>
          </a:prstGeom>
          <a:solidFill>
            <a:srgbClr val="FFC000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55576" y="4509120"/>
            <a:ext cx="2304256" cy="1224136"/>
          </a:xfrm>
          <a:prstGeom prst="rect">
            <a:avLst/>
          </a:prstGeom>
          <a:solidFill>
            <a:srgbClr val="FFC000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491880" y="4509120"/>
            <a:ext cx="2304256" cy="1224136"/>
          </a:xfrm>
          <a:prstGeom prst="rect">
            <a:avLst/>
          </a:prstGeom>
          <a:solidFill>
            <a:srgbClr val="FFC000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300192" y="4509120"/>
            <a:ext cx="2160240" cy="1296144"/>
          </a:xfrm>
          <a:prstGeom prst="rect">
            <a:avLst/>
          </a:prstGeom>
          <a:solidFill>
            <a:srgbClr val="FFC000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3212976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ŽELEZO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3068960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ZINEK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3068960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MĚĎ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47664" y="4869160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Zn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11960" y="479715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Cu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92280" y="479715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Fe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 flipH="1">
            <a:off x="467543" y="332656"/>
            <a:ext cx="80648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KE KOVŮM PŘIŘAĎ SPRÁVNOU CHEMICKOU ZNAČKU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i="1" dirty="0" smtClean="0"/>
              <a:t>Obrázky.</a:t>
            </a:r>
            <a:r>
              <a:rPr lang="cs-CZ" sz="1200" i="1" dirty="0" err="1" smtClean="0"/>
              <a:t>cz</a:t>
            </a:r>
            <a:r>
              <a:rPr lang="cs-CZ" sz="1200" dirty="0" smtClean="0"/>
              <a:t> [online]. 20. 4. 2011 [cit. 2011-04-30]. Kameny-Obrázky.</a:t>
            </a:r>
            <a:r>
              <a:rPr lang="cs-CZ" sz="1200" dirty="0" err="1" smtClean="0"/>
              <a:t>cz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obrazky.cz</a:t>
            </a:r>
            <a:r>
              <a:rPr lang="cs-CZ" sz="1200" dirty="0" smtClean="0">
                <a:hlinkClick r:id="rId2"/>
              </a:rPr>
              <a:t>/?step=20&amp;</a:t>
            </a:r>
            <a:r>
              <a:rPr lang="cs-CZ" sz="1200" dirty="0" err="1" smtClean="0">
                <a:hlinkClick r:id="rId2"/>
              </a:rPr>
              <a:t>filter</a:t>
            </a:r>
            <a:r>
              <a:rPr lang="cs-CZ" sz="1200" dirty="0" smtClean="0">
                <a:hlinkClick r:id="rId2"/>
              </a:rPr>
              <a:t>=1&amp;s=&amp;</a:t>
            </a:r>
            <a:r>
              <a:rPr lang="cs-CZ" sz="1200" dirty="0" err="1" smtClean="0">
                <a:hlinkClick r:id="rId2"/>
              </a:rPr>
              <a:t>size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any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sId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XZtbnfltwDzVOVWJiLOr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orientation</a:t>
            </a:r>
            <a:r>
              <a:rPr lang="cs-CZ" sz="1200" dirty="0" smtClean="0">
                <a:hlinkClick r:id="rId2"/>
              </a:rPr>
              <a:t>=&amp;q=kameny&amp;</a:t>
            </a:r>
            <a:r>
              <a:rPr lang="cs-CZ" sz="1200" dirty="0" err="1" smtClean="0">
                <a:hlinkClick r:id="rId2"/>
              </a:rPr>
              <a:t>from</a:t>
            </a:r>
            <a:r>
              <a:rPr lang="cs-CZ" sz="1200" dirty="0" smtClean="0">
                <a:hlinkClick r:id="rId2"/>
              </a:rPr>
              <a:t>=21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Obrázky.</a:t>
            </a:r>
            <a:r>
              <a:rPr lang="cs-CZ" sz="1200" i="1" dirty="0" err="1" smtClean="0"/>
              <a:t>cz</a:t>
            </a:r>
            <a:r>
              <a:rPr lang="cs-CZ" sz="1200" dirty="0" smtClean="0"/>
              <a:t> [online]. 20. 4. 2011 [cit. 2011-04-30]. Lom písku-Obrázky.</a:t>
            </a:r>
            <a:r>
              <a:rPr lang="cs-CZ" sz="1200" dirty="0" err="1" smtClean="0"/>
              <a:t>cz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obrazky.cz</a:t>
            </a:r>
            <a:r>
              <a:rPr lang="cs-CZ" sz="1200" dirty="0" smtClean="0">
                <a:hlinkClick r:id="rId3"/>
              </a:rPr>
              <a:t>/?step=20&amp;</a:t>
            </a:r>
            <a:r>
              <a:rPr lang="cs-CZ" sz="1200" dirty="0" err="1" smtClean="0">
                <a:hlinkClick r:id="rId3"/>
              </a:rPr>
              <a:t>filter</a:t>
            </a:r>
            <a:r>
              <a:rPr lang="cs-CZ" sz="1200" dirty="0" smtClean="0">
                <a:hlinkClick r:id="rId3"/>
              </a:rPr>
              <a:t>=1&amp;s=&amp;</a:t>
            </a:r>
            <a:r>
              <a:rPr lang="cs-CZ" sz="1200" dirty="0" err="1" smtClean="0">
                <a:hlinkClick r:id="rId3"/>
              </a:rPr>
              <a:t>size</a:t>
            </a:r>
            <a:r>
              <a:rPr lang="cs-CZ" sz="1200" dirty="0" smtClean="0">
                <a:hlinkClick r:id="rId3"/>
              </a:rPr>
              <a:t>=</a:t>
            </a:r>
            <a:r>
              <a:rPr lang="cs-CZ" sz="1200" dirty="0" err="1" smtClean="0">
                <a:hlinkClick r:id="rId3"/>
              </a:rPr>
              <a:t>any</a:t>
            </a:r>
            <a:r>
              <a:rPr lang="cs-CZ" sz="1200" dirty="0" smtClean="0">
                <a:hlinkClick r:id="rId3"/>
              </a:rPr>
              <a:t>&amp;</a:t>
            </a:r>
            <a:r>
              <a:rPr lang="cs-CZ" sz="1200" dirty="0" err="1" smtClean="0">
                <a:hlinkClick r:id="rId3"/>
              </a:rPr>
              <a:t>sId</a:t>
            </a:r>
            <a:r>
              <a:rPr lang="cs-CZ" sz="1200" dirty="0" smtClean="0">
                <a:hlinkClick r:id="rId3"/>
              </a:rPr>
              <a:t>=XZtbnfltwBlLOV5yGLJH&amp;</a:t>
            </a:r>
            <a:r>
              <a:rPr lang="cs-CZ" sz="1200" dirty="0" err="1" smtClean="0">
                <a:hlinkClick r:id="rId3"/>
              </a:rPr>
              <a:t>orientation</a:t>
            </a:r>
            <a:r>
              <a:rPr lang="cs-CZ" sz="1200" dirty="0" smtClean="0">
                <a:hlinkClick r:id="rId3"/>
              </a:rPr>
              <a:t>=&amp;q=lom+p%C3%</a:t>
            </a:r>
            <a:r>
              <a:rPr lang="cs-CZ" sz="1200" dirty="0" err="1" smtClean="0">
                <a:hlinkClick r:id="rId3"/>
              </a:rPr>
              <a:t>ADsku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Obrázky.</a:t>
            </a:r>
            <a:r>
              <a:rPr lang="cs-CZ" sz="1200" i="1" dirty="0" err="1" smtClean="0"/>
              <a:t>cz</a:t>
            </a:r>
            <a:r>
              <a:rPr lang="cs-CZ" sz="1200" dirty="0" smtClean="0"/>
              <a:t> [online]. 20. 4. 2011 [cit. 2011-04-30]. železo-Obrázky.</a:t>
            </a:r>
            <a:r>
              <a:rPr lang="cs-CZ" sz="1200" dirty="0" err="1" smtClean="0"/>
              <a:t>cz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obrazky.cz</a:t>
            </a:r>
            <a:r>
              <a:rPr lang="cs-CZ" sz="1200" dirty="0" smtClean="0">
                <a:hlinkClick r:id="rId4"/>
              </a:rPr>
              <a:t>/?step=20&amp;</a:t>
            </a:r>
            <a:r>
              <a:rPr lang="cs-CZ" sz="1200" dirty="0" err="1" smtClean="0">
                <a:hlinkClick r:id="rId4"/>
              </a:rPr>
              <a:t>filter</a:t>
            </a:r>
            <a:r>
              <a:rPr lang="cs-CZ" sz="1200" dirty="0" smtClean="0">
                <a:hlinkClick r:id="rId4"/>
              </a:rPr>
              <a:t>=1&amp;s=&amp;</a:t>
            </a:r>
            <a:r>
              <a:rPr lang="cs-CZ" sz="1200" dirty="0" err="1" smtClean="0">
                <a:hlinkClick r:id="rId4"/>
              </a:rPr>
              <a:t>size</a:t>
            </a:r>
            <a:r>
              <a:rPr lang="cs-CZ" sz="1200" dirty="0" smtClean="0">
                <a:hlinkClick r:id="rId4"/>
              </a:rPr>
              <a:t>=</a:t>
            </a:r>
            <a:r>
              <a:rPr lang="cs-CZ" sz="1200" dirty="0" err="1" smtClean="0">
                <a:hlinkClick r:id="rId4"/>
              </a:rPr>
              <a:t>any</a:t>
            </a:r>
            <a:r>
              <a:rPr lang="cs-CZ" sz="1200" dirty="0" smtClean="0">
                <a:hlinkClick r:id="rId4"/>
              </a:rPr>
              <a:t>&amp;</a:t>
            </a:r>
            <a:r>
              <a:rPr lang="cs-CZ" sz="1200" dirty="0" err="1" smtClean="0">
                <a:hlinkClick r:id="rId4"/>
              </a:rPr>
              <a:t>sId</a:t>
            </a:r>
            <a:r>
              <a:rPr lang="cs-CZ" sz="1200" dirty="0" smtClean="0">
                <a:hlinkClick r:id="rId4"/>
              </a:rPr>
              <a:t>=XZtbnfltCBsKOVWmZxo7&amp;</a:t>
            </a:r>
            <a:r>
              <a:rPr lang="cs-CZ" sz="1200" dirty="0" err="1" smtClean="0">
                <a:hlinkClick r:id="rId4"/>
              </a:rPr>
              <a:t>orientation</a:t>
            </a:r>
            <a:r>
              <a:rPr lang="cs-CZ" sz="1200" dirty="0" smtClean="0">
                <a:hlinkClick r:id="rId4"/>
              </a:rPr>
              <a:t>=&amp;q=+%C5%</a:t>
            </a:r>
            <a:r>
              <a:rPr lang="cs-CZ" sz="1200" dirty="0" err="1" smtClean="0">
                <a:hlinkClick r:id="rId4"/>
              </a:rPr>
              <a:t>BEelezo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Obrázky.</a:t>
            </a:r>
            <a:r>
              <a:rPr lang="cs-CZ" sz="1200" i="1" dirty="0" err="1" smtClean="0"/>
              <a:t>cz</a:t>
            </a:r>
            <a:r>
              <a:rPr lang="cs-CZ" sz="1200" dirty="0" smtClean="0"/>
              <a:t> [online]. 20. 4. 2011 [cit. 2011-04-30]. železo-Obrázky.</a:t>
            </a:r>
            <a:r>
              <a:rPr lang="cs-CZ" sz="1200" dirty="0" err="1" smtClean="0"/>
              <a:t>cz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obrazky.cz</a:t>
            </a:r>
            <a:r>
              <a:rPr lang="cs-CZ" sz="1200" dirty="0" smtClean="0">
                <a:hlinkClick r:id="rId4"/>
              </a:rPr>
              <a:t>/?step=20&amp;</a:t>
            </a:r>
            <a:r>
              <a:rPr lang="cs-CZ" sz="1200" dirty="0" err="1" smtClean="0">
                <a:hlinkClick r:id="rId4"/>
              </a:rPr>
              <a:t>filter</a:t>
            </a:r>
            <a:r>
              <a:rPr lang="cs-CZ" sz="1200" dirty="0" smtClean="0">
                <a:hlinkClick r:id="rId4"/>
              </a:rPr>
              <a:t>=1&amp;s=&amp;</a:t>
            </a:r>
            <a:r>
              <a:rPr lang="cs-CZ" sz="1200" dirty="0" err="1" smtClean="0">
                <a:hlinkClick r:id="rId4"/>
              </a:rPr>
              <a:t>size</a:t>
            </a:r>
            <a:r>
              <a:rPr lang="cs-CZ" sz="1200" dirty="0" smtClean="0">
                <a:hlinkClick r:id="rId4"/>
              </a:rPr>
              <a:t>=</a:t>
            </a:r>
            <a:r>
              <a:rPr lang="cs-CZ" sz="1200" dirty="0" err="1" smtClean="0">
                <a:hlinkClick r:id="rId4"/>
              </a:rPr>
              <a:t>any</a:t>
            </a:r>
            <a:r>
              <a:rPr lang="cs-CZ" sz="1200" dirty="0" smtClean="0">
                <a:hlinkClick r:id="rId4"/>
              </a:rPr>
              <a:t>&amp;</a:t>
            </a:r>
            <a:r>
              <a:rPr lang="cs-CZ" sz="1200" dirty="0" err="1" smtClean="0">
                <a:hlinkClick r:id="rId4"/>
              </a:rPr>
              <a:t>sId</a:t>
            </a:r>
            <a:r>
              <a:rPr lang="cs-CZ" sz="1200" dirty="0" smtClean="0">
                <a:hlinkClick r:id="rId4"/>
              </a:rPr>
              <a:t>=XZtbnfltCBsKOVWmZxo7&amp;</a:t>
            </a:r>
            <a:r>
              <a:rPr lang="cs-CZ" sz="1200" dirty="0" err="1" smtClean="0">
                <a:hlinkClick r:id="rId4"/>
              </a:rPr>
              <a:t>orientation</a:t>
            </a:r>
            <a:r>
              <a:rPr lang="cs-CZ" sz="1200" dirty="0" smtClean="0">
                <a:hlinkClick r:id="rId4"/>
              </a:rPr>
              <a:t>=&amp;q=+%C5%</a:t>
            </a:r>
            <a:r>
              <a:rPr lang="cs-CZ" sz="1200" dirty="0" err="1" smtClean="0">
                <a:hlinkClick r:id="rId4"/>
              </a:rPr>
              <a:t>BEelezo</a:t>
            </a:r>
            <a:r>
              <a:rPr lang="cs-CZ" sz="1200" dirty="0" smtClean="0"/>
              <a:t> .</a:t>
            </a:r>
          </a:p>
          <a:p>
            <a:r>
              <a:rPr lang="cs-CZ" sz="1200" dirty="0" smtClean="0"/>
              <a:t>Soubor:</a:t>
            </a:r>
            <a:r>
              <a:rPr lang="cs-CZ" sz="1200" dirty="0" err="1" smtClean="0"/>
              <a:t>Mineral</a:t>
            </a:r>
            <a:r>
              <a:rPr lang="cs-CZ" sz="1200" dirty="0" smtClean="0"/>
              <a:t> </a:t>
            </a:r>
            <a:r>
              <a:rPr lang="cs-CZ" sz="1200" dirty="0" err="1" smtClean="0"/>
              <a:t>Olixisto</a:t>
            </a:r>
            <a:r>
              <a:rPr lang="cs-CZ" sz="1200" dirty="0" smtClean="0"/>
              <a:t> GDFL101.jpg.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26. září 2005(2005-09-26),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20. 4. 2011 [cit. 2011-04-30]. Dostupné z WWW: </a:t>
            </a:r>
            <a:r>
              <a:rPr lang="cs-CZ" sz="1200" dirty="0" smtClean="0">
                <a:hlinkClick r:id="rId5"/>
              </a:rPr>
              <a:t>http://cs.wikipedia.org/wiki/Soubor:Mineral_Olixisto_GDFL101.jpg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Soubor:Pyrite </a:t>
            </a:r>
            <a:r>
              <a:rPr lang="cs-CZ" sz="1200" dirty="0" err="1" smtClean="0"/>
              <a:t>foolsgold.jpg</a:t>
            </a:r>
            <a:r>
              <a:rPr lang="cs-CZ" sz="1200" dirty="0" smtClean="0"/>
              <a:t>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2005-02-13 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20. 4. 2011 [cit. 2011-04-30]. Dostupné z WWW: </a:t>
            </a:r>
            <a:r>
              <a:rPr lang="cs-CZ" sz="1200" dirty="0" smtClean="0">
                <a:hlinkClick r:id="rId6"/>
              </a:rPr>
              <a:t>http://cs.wikipedia.org/wiki/Soubor:Pyrite_foolsgold.jpg</a:t>
            </a:r>
            <a:r>
              <a:rPr lang="cs-CZ" sz="1200" dirty="0" smtClean="0"/>
              <a:t> .</a:t>
            </a:r>
          </a:p>
          <a:p>
            <a:r>
              <a:rPr lang="cs-CZ" sz="1200" dirty="0" smtClean="0"/>
              <a:t>Soubor:Magnetit.</a:t>
            </a:r>
            <a:r>
              <a:rPr lang="cs-CZ" sz="1200" dirty="0" err="1" smtClean="0"/>
              <a:t>jpg</a:t>
            </a:r>
            <a:r>
              <a:rPr lang="cs-CZ" sz="1200" dirty="0" smtClean="0"/>
              <a:t>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30. března 2005(2005-03-30),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24. 4. 2011 [cit. 2011-04-30]. Dostupné z WWW: </a:t>
            </a:r>
            <a:r>
              <a:rPr lang="cs-CZ" sz="1200" dirty="0" smtClean="0">
                <a:hlinkClick r:id="rId7"/>
              </a:rPr>
              <a:t>http://cs.wikipedia.org/wiki/Soubor:Magnetit.jpg</a:t>
            </a:r>
            <a:r>
              <a:rPr lang="cs-CZ" sz="1200" dirty="0" smtClean="0"/>
              <a:t> .</a:t>
            </a:r>
          </a:p>
          <a:p>
            <a:r>
              <a:rPr lang="cs-CZ" sz="1200" dirty="0" smtClean="0"/>
              <a:t>Soubor:</a:t>
            </a:r>
            <a:r>
              <a:rPr lang="cs-CZ" sz="1200" dirty="0" err="1" smtClean="0"/>
              <a:t>Chryzokola</a:t>
            </a:r>
            <a:r>
              <a:rPr lang="cs-CZ" sz="1200" dirty="0" smtClean="0"/>
              <a:t> pokryta </a:t>
            </a:r>
            <a:r>
              <a:rPr lang="cs-CZ" sz="1200" dirty="0" err="1" smtClean="0"/>
              <a:t>kryszta</a:t>
            </a:r>
            <a:r>
              <a:rPr lang="cs-CZ" sz="1200" dirty="0" smtClean="0"/>
              <a:t>%C5%82ami malachitu Kongo </a:t>
            </a:r>
            <a:r>
              <a:rPr lang="cs-CZ" sz="1200" dirty="0" err="1" smtClean="0"/>
              <a:t>Katanga</a:t>
            </a:r>
            <a:r>
              <a:rPr lang="cs-CZ" sz="1200" dirty="0" smtClean="0"/>
              <a:t>, </a:t>
            </a:r>
            <a:r>
              <a:rPr lang="cs-CZ" sz="1200" dirty="0" err="1" smtClean="0"/>
              <a:t>Kolwezi.jpg</a:t>
            </a:r>
            <a:r>
              <a:rPr lang="cs-CZ" sz="1200" dirty="0" smtClean="0"/>
              <a:t>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12.3.2006,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28. 4. 2011 [cit. 2011-04-30]. Dostupné z WWW: </a:t>
            </a:r>
            <a:r>
              <a:rPr lang="cs-CZ" sz="1200" dirty="0" smtClean="0">
                <a:hlinkClick r:id="rId8"/>
              </a:rPr>
              <a:t>http://cs.wikipedia.org/wiki/Soubor:Chryzokola_pokryta_kryszta%C5%82ami_malachitu_Kongo_Katanga,_Kolwezi.jpg</a:t>
            </a:r>
            <a:r>
              <a:rPr lang="cs-CZ" sz="1200" dirty="0" smtClean="0"/>
              <a:t> 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Soubor:</a:t>
            </a:r>
            <a:r>
              <a:rPr lang="cs-CZ" sz="1200" dirty="0" err="1" smtClean="0"/>
              <a:t>Chalcopyrite</a:t>
            </a:r>
            <a:r>
              <a:rPr lang="cs-CZ" sz="1200" dirty="0" smtClean="0"/>
              <a:t> perou.</a:t>
            </a:r>
            <a:r>
              <a:rPr lang="cs-CZ" sz="1200" dirty="0" err="1" smtClean="0"/>
              <a:t>jpg</a:t>
            </a:r>
            <a:r>
              <a:rPr lang="cs-CZ" sz="1200" dirty="0" smtClean="0"/>
              <a:t>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21. března 2009,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28.4.2011 [cit. 2011-04-30]. Dostupné z WWW: </a:t>
            </a:r>
            <a:r>
              <a:rPr lang="cs-CZ" sz="1200" dirty="0" smtClean="0">
                <a:hlinkClick r:id="rId2"/>
              </a:rPr>
              <a:t>http://cs.wikipedia.org/wiki/Soubor:Chalcopyrite_perou.jpg</a:t>
            </a:r>
            <a:r>
              <a:rPr lang="cs-CZ" sz="1200" dirty="0" smtClean="0"/>
              <a:t> .</a:t>
            </a:r>
          </a:p>
          <a:p>
            <a:r>
              <a:rPr lang="cs-CZ" sz="1200" dirty="0" smtClean="0"/>
              <a:t>Soubor:</a:t>
            </a:r>
            <a:r>
              <a:rPr lang="cs-CZ" sz="1200" dirty="0" err="1" smtClean="0"/>
              <a:t>Kupra</a:t>
            </a:r>
            <a:r>
              <a:rPr lang="cs-CZ" sz="1200" dirty="0" smtClean="0"/>
              <a:t> tubo.</a:t>
            </a:r>
            <a:r>
              <a:rPr lang="cs-CZ" sz="1200" dirty="0" err="1" smtClean="0"/>
              <a:t>jpg</a:t>
            </a:r>
            <a:r>
              <a:rPr lang="cs-CZ" sz="1200" dirty="0" smtClean="0"/>
              <a:t>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14.9.2005,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28.4.2011 [cit. 2011-04-30]. Dostupné z WWW: </a:t>
            </a:r>
            <a:r>
              <a:rPr lang="cs-CZ" sz="1200" dirty="0" smtClean="0">
                <a:hlinkClick r:id="rId3"/>
              </a:rPr>
              <a:t>http://cs.wikipedia.org/wiki/Soubor:Kupra_tubo.jpg</a:t>
            </a:r>
            <a:r>
              <a:rPr lang="cs-CZ" sz="1200" dirty="0" smtClean="0"/>
              <a:t> .</a:t>
            </a:r>
          </a:p>
          <a:p>
            <a:r>
              <a:rPr lang="cs-CZ" sz="1200" dirty="0" smtClean="0"/>
              <a:t>Soubor:</a:t>
            </a:r>
            <a:r>
              <a:rPr lang="cs-CZ" sz="1200" dirty="0" err="1" smtClean="0"/>
              <a:t>Sphalerite.jpg</a:t>
            </a:r>
            <a:r>
              <a:rPr lang="cs-CZ" sz="1200" dirty="0" smtClean="0"/>
              <a:t>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2.4.2005,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28.4.2011 [cit. 2011-04-30]. Dostupné z WWW: </a:t>
            </a:r>
            <a:r>
              <a:rPr lang="cs-CZ" sz="1200" dirty="0" smtClean="0">
                <a:hlinkClick r:id="rId4"/>
              </a:rPr>
              <a:t>http://cs.wikipedia.org/wiki/Soubor:Sphalerite.jpg</a:t>
            </a:r>
            <a:r>
              <a:rPr lang="cs-CZ" sz="1200" dirty="0" smtClean="0"/>
              <a:t> .</a:t>
            </a:r>
          </a:p>
          <a:p>
            <a:r>
              <a:rPr lang="cs-CZ" sz="1200" dirty="0" smtClean="0"/>
              <a:t>Soubor:</a:t>
            </a:r>
            <a:r>
              <a:rPr lang="cs-CZ" sz="1200" dirty="0" err="1" smtClean="0"/>
              <a:t>Zincite.jpg</a:t>
            </a:r>
            <a:r>
              <a:rPr lang="cs-CZ" sz="1200" dirty="0" smtClean="0"/>
              <a:t>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22.11.2006,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28.4.2011 [cit. 2011-04-30]. Dostupné z WWW: </a:t>
            </a:r>
            <a:r>
              <a:rPr lang="cs-CZ" sz="1200" dirty="0" smtClean="0">
                <a:hlinkClick r:id="rId5"/>
              </a:rPr>
              <a:t>http://cs.wikipedia.org/wiki/Soubor:Zincite.jpg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. Soubor:</a:t>
            </a:r>
            <a:r>
              <a:rPr lang="cs-CZ" sz="1200" dirty="0" err="1" smtClean="0"/>
              <a:t>Torun</a:t>
            </a:r>
            <a:r>
              <a:rPr lang="cs-CZ" sz="1200" dirty="0" smtClean="0"/>
              <a:t> </a:t>
            </a:r>
            <a:r>
              <a:rPr lang="cs-CZ" sz="1200" dirty="0" err="1" smtClean="0"/>
              <a:t>kosciol</a:t>
            </a:r>
            <a:r>
              <a:rPr lang="cs-CZ" sz="1200" dirty="0" smtClean="0"/>
              <a:t> </a:t>
            </a:r>
            <a:r>
              <a:rPr lang="cs-CZ" sz="1200" dirty="0" err="1" smtClean="0"/>
              <a:t>garn</a:t>
            </a:r>
            <a:r>
              <a:rPr lang="cs-CZ" sz="1200" dirty="0" smtClean="0"/>
              <a:t> </a:t>
            </a:r>
            <a:r>
              <a:rPr lang="cs-CZ" sz="1200" dirty="0" err="1" smtClean="0"/>
              <a:t>dach.jpg</a:t>
            </a:r>
            <a:r>
              <a:rPr lang="cs-CZ" sz="1200" dirty="0" smtClean="0"/>
              <a:t>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12.4.2006,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28.4.2011 [cit. 2011-04-30]. Dostupné z WWW: </a:t>
            </a:r>
            <a:r>
              <a:rPr lang="cs-CZ" sz="1200" dirty="0" smtClean="0">
                <a:hlinkClick r:id="rId6"/>
              </a:rPr>
              <a:t>http://cs.wikipedia.org/wiki/Soubor:Torun_kosciol_garn_dach.jpg</a:t>
            </a:r>
            <a:r>
              <a:rPr lang="cs-CZ" sz="1200" dirty="0" smtClean="0"/>
              <a:t> 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372</Words>
  <Application>Microsoft Office PowerPoint</Application>
  <PresentationFormat>Předvádění na obrazovce (4:3)</PresentationFormat>
  <Paragraphs>79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Základní škola, Hořice, Husova 11 VY_32_INOVACE 2_89 </vt:lpstr>
      <vt:lpstr>Prezentace aplikace PowerPoint</vt:lpstr>
      <vt:lpstr>DARY ZEMĚ </vt:lpstr>
      <vt:lpstr>RUDY A MINERÁLY OBSAHUJÍCÍ KOVY</vt:lpstr>
      <vt:lpstr>RUDY A MINERÁLY OBSAHUJÍCÍ KOVY</vt:lpstr>
      <vt:lpstr>RUDY A MINERÁLY OBSAHUJÍCÍ KOVY</vt:lpstr>
      <vt:lpstr>Prezentace aplikace PowerPoint</vt:lpstr>
      <vt:lpstr>Odkazy a citace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VY_32_INOVACE 2_89</dc:title>
  <dc:creator>HP</dc:creator>
  <cp:lastModifiedBy>Martin a Lída</cp:lastModifiedBy>
  <cp:revision>24</cp:revision>
  <dcterms:modified xsi:type="dcterms:W3CDTF">2013-05-22T14:02:03Z</dcterms:modified>
</cp:coreProperties>
</file>