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4" r:id="rId6"/>
    <p:sldId id="265" r:id="rId7"/>
    <p:sldId id="266" r:id="rId8"/>
    <p:sldId id="267" r:id="rId9"/>
    <p:sldId id="268" r:id="rId10"/>
    <p:sldId id="261" r:id="rId11"/>
    <p:sldId id="269" r:id="rId12"/>
    <p:sldId id="270" r:id="rId13"/>
    <p:sldId id="271" r:id="rId14"/>
    <p:sldId id="275" r:id="rId15"/>
    <p:sldId id="262" r:id="rId16"/>
    <p:sldId id="272" r:id="rId17"/>
    <p:sldId id="273" r:id="rId18"/>
    <p:sldId id="274" r:id="rId19"/>
    <p:sldId id="263" r:id="rId20"/>
    <p:sldId id="276" r:id="rId21"/>
    <p:sldId id="27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B30BF42-0923-49EE-A6F2-8647EEBBCF1C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39A142A-B2B2-499C-9E32-C501E795892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tojepecka.cz/cache/images/gallery-85-thumb.jpeg" TargetMode="External"/><Relationship Id="rId13" Type="http://schemas.openxmlformats.org/officeDocument/2006/relationships/hyperlink" Target="http://www.nm-bydleni.cz/images/clanky/fenykl-3.jpg" TargetMode="External"/><Relationship Id="rId3" Type="http://schemas.openxmlformats.org/officeDocument/2006/relationships/hyperlink" Target="http://www.nazeleno.cz/Files/ResizedImages/FckGallery/Listova-zelenina.zip/05_-1x250.jpg" TargetMode="External"/><Relationship Id="rId7" Type="http://schemas.openxmlformats.org/officeDocument/2006/relationships/hyperlink" Target="http://www.vitarian.cz/images/listova_zelenina.jpg" TargetMode="External"/><Relationship Id="rId12" Type="http://schemas.openxmlformats.org/officeDocument/2006/relationships/hyperlink" Target="http://www.nm-bydleni.cz/images/clanky/reven-3.jpg" TargetMode="External"/><Relationship Id="rId2" Type="http://schemas.openxmlformats.org/officeDocument/2006/relationships/hyperlink" Target="http://www.nazeleno.cz/Files/ResizedImages/obrazky/Potraviny/listova-zelenina/perex_329x-1_090630162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3.bp.blogspot.com/_YJr1_rxzZ3A/TJ5CpeLQHeI/AAAAAAAAAX0/SR8d0SOku6w/s1600/IMG_7776.JPG" TargetMode="External"/><Relationship Id="rId11" Type="http://schemas.openxmlformats.org/officeDocument/2006/relationships/hyperlink" Target="http://www.semena-rostliny.cz/img/cms/mangold%20na%20zahrad%C4%9B.jpg" TargetMode="External"/><Relationship Id="rId5" Type="http://schemas.openxmlformats.org/officeDocument/2006/relationships/hyperlink" Target="http://www.mlsanicko.cz/wp-content/uploads/2012/11/polnicek.jpg" TargetMode="External"/><Relationship Id="rId10" Type="http://schemas.openxmlformats.org/officeDocument/2006/relationships/hyperlink" Target="http://www.semena-rostliny.cz/img/cms/e%C5%99icha%20v%20misce.jpg" TargetMode="External"/><Relationship Id="rId4" Type="http://schemas.openxmlformats.org/officeDocument/2006/relationships/hyperlink" Target="http://www.nazeleno.cz/Files/ResizedImages/obrazky/Zdravi/Rukola/perex-rukola_329x-1_1005270931.jpg" TargetMode="External"/><Relationship Id="rId9" Type="http://schemas.openxmlformats.org/officeDocument/2006/relationships/hyperlink" Target="http://www.fralco.com/images/endiviensalat.jpg" TargetMode="External"/><Relationship Id="rId14" Type="http://schemas.openxmlformats.org/officeDocument/2006/relationships/hyperlink" Target="http://dobrasemena.cz/images/clanky/nahled/12_0.jp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6569224" cy="990600"/>
          </a:xfrm>
        </p:spPr>
        <p:txBody>
          <a:bodyPr/>
          <a:lstStyle/>
          <a:p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556792"/>
            <a:ext cx="8153400" cy="3888432"/>
          </a:xfrm>
        </p:spPr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MATERIÁL</a:t>
            </a:r>
          </a:p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endParaRPr lang="cs-CZ" sz="4400" dirty="0" smtClean="0">
              <a:solidFill>
                <a:prstClr val="black"/>
              </a:solidFill>
              <a:latin typeface="Calibri"/>
            </a:endParaRPr>
          </a:p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endParaRPr lang="cs-CZ" sz="4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2656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6162675"/>
            <a:ext cx="38290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2348879"/>
            <a:ext cx="7712075" cy="381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59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3140968"/>
            <a:ext cx="7291536" cy="2726432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00B050"/>
                </a:solidFill>
                <a:latin typeface="Algerian" pitchFamily="82" charset="0"/>
              </a:rPr>
              <a:t>LISTOVÁ ZELENINA</a:t>
            </a:r>
            <a:endParaRPr lang="cs-CZ" sz="9600" dirty="0">
              <a:solidFill>
                <a:srgbClr val="00B050"/>
              </a:solidFill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20688"/>
            <a:ext cx="31337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759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CHARAKTERISTIKA</a:t>
            </a:r>
            <a:endParaRPr lang="cs-CZ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Je charakteristická tím, že se používají její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listy.</a:t>
            </a:r>
          </a:p>
          <a:p>
            <a:pPr lvl="0">
              <a:buClr>
                <a:srgbClr val="DD8047"/>
              </a:buClr>
              <a:buNone/>
              <a:defRPr/>
            </a:pP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DD8047"/>
              </a:buClr>
              <a:buNone/>
              <a:defRPr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Rozděluje se na:</a:t>
            </a:r>
          </a:p>
          <a:p>
            <a:pPr lvl="0">
              <a:buClr>
                <a:srgbClr val="DD8047"/>
              </a:buClr>
              <a:buNone/>
              <a:defRPr/>
            </a:pPr>
            <a:endParaRPr lang="cs-CZ" sz="24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Salátovou – </a:t>
            </a:r>
            <a:r>
              <a:rPr lang="cs-CZ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listy se používají v syrovém stavu na saláty</a:t>
            </a:r>
          </a:p>
          <a:p>
            <a:pPr marL="457200" lvl="0" indent="-457200">
              <a:buClr>
                <a:srgbClr val="DD8047"/>
              </a:buClr>
              <a:buFont typeface="+mj-lt"/>
              <a:buAutoNum type="arabicPeriod"/>
              <a:defRPr/>
            </a:pPr>
            <a:endParaRPr lang="cs-CZ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Špenátovou –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listy se upravují jako tepelná úprava</a:t>
            </a:r>
          </a:p>
          <a:p>
            <a:pPr marL="457200" lvl="0" indent="-457200">
              <a:buClr>
                <a:srgbClr val="DD8047"/>
              </a:buClr>
              <a:buFont typeface="+mj-lt"/>
              <a:buAutoNum type="arabicPeriod"/>
              <a:defRPr/>
            </a:pPr>
            <a:endParaRPr lang="cs-CZ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Řapíkovou – </a:t>
            </a:r>
            <a:r>
              <a:rPr lang="cs-CZ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jako zelenina se používají řepíky listů</a:t>
            </a:r>
            <a:endParaRPr lang="cs-CZ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935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472208"/>
          </a:xfrm>
        </p:spPr>
        <p:txBody>
          <a:bodyPr>
            <a:noAutofit/>
          </a:bodyPr>
          <a:lstStyle/>
          <a:p>
            <a:pPr marL="742950" lvl="0" indent="-742950">
              <a:spcBef>
                <a:spcPts val="700"/>
              </a:spcBef>
              <a:defRPr/>
            </a:pPr>
            <a:r>
              <a:rPr lang="cs-CZ" sz="5400" dirty="0">
                <a:solidFill>
                  <a:srgbClr val="00B050"/>
                </a:solidFill>
                <a:latin typeface="Algerian" pitchFamily="82" charset="0"/>
                <a:ea typeface="+mn-ea"/>
                <a:cs typeface="Times New Roman" pitchFamily="18" charset="0"/>
              </a:rPr>
              <a:t>SALÁTOVÁ</a:t>
            </a:r>
            <a:r>
              <a:rPr lang="cs-CZ" sz="5400" b="1" i="1" u="sng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cs-CZ" sz="5400" b="1" i="1" u="sng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patří sem:</a:t>
            </a:r>
          </a:p>
          <a:p>
            <a:pPr marL="742950" lvl="0" indent="-742950"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hlávkový  salát</a:t>
            </a:r>
          </a:p>
          <a:p>
            <a:pPr marL="742950" lvl="0" indent="-74295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římský  salát</a:t>
            </a:r>
          </a:p>
          <a:p>
            <a:pPr marL="742950" lvl="0" indent="-74295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čekankové  puky</a:t>
            </a:r>
          </a:p>
          <a:p>
            <a:pPr marL="742950" lvl="0" indent="-74295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štěrbák</a:t>
            </a:r>
          </a:p>
          <a:p>
            <a:pPr marL="742950" lvl="0" indent="-742950"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řeřicha  zahradní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87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404664"/>
            <a:ext cx="8153400" cy="5760640"/>
          </a:xfrm>
        </p:spPr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HLÁVKOVÝ  </a:t>
            </a:r>
            <a:r>
              <a:rPr lang="cs-CZ" sz="36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SALÁT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endParaRPr lang="cs-CZ" sz="3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listy jsou sevřené v hustou ne zcela pevnou hlávku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 světle zelená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nahořklá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Druhy v prodeji: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ychlený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/ze skleníků, pařenišť/ bez utvoření hlávky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olní </a:t>
            </a: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 pozdní s uzavřenou hlávkou/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76750"/>
            <a:ext cx="36576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359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ŘÍMSKÝ  </a:t>
            </a:r>
            <a:r>
              <a:rPr lang="cs-CZ" sz="36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SALÁT</a:t>
            </a:r>
          </a:p>
          <a:p>
            <a:pPr fontAlgn="base">
              <a:spcAft>
                <a:spcPct val="0"/>
              </a:spcAft>
              <a:buClr>
                <a:srgbClr val="DD8047"/>
              </a:buClr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oužití jako hlávkový salát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84984"/>
            <a:ext cx="6096000" cy="293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1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3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ČEKANKOVÉ  PUKY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Jsou listové puky vypěstované rychlením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za nedostatku světla na kořenu salátové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čekanky.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světle žlutá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- nahořklá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89040"/>
            <a:ext cx="2952328" cy="236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700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4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ŠTĚRBÁK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připomíná salát, netvoří však hlávku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pikantní nahořklá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324036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261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548680"/>
            <a:ext cx="8153400" cy="5547320"/>
          </a:xfrm>
        </p:spPr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5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ŘEŘICHA  ZAHRADNÍ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4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chutná podobně jako bílá ředkev, má svěže ostrou chuť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používá se sekaná v syrovém stavu jako přísada do salátů,  nádivek, sekané, na chléb s máslem nebo do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pomazánek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224" y="3284984"/>
            <a:ext cx="5324475" cy="30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2166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53400" cy="990600"/>
          </a:xfrm>
        </p:spPr>
        <p:txBody>
          <a:bodyPr>
            <a:normAutofit fontScale="90000"/>
          </a:bodyPr>
          <a:lstStyle/>
          <a:p>
            <a:pPr marL="514350" lvl="0" indent="-514350" fontAlgn="base">
              <a:spcBef>
                <a:spcPts val="700"/>
              </a:spcBef>
              <a:spcAft>
                <a:spcPct val="0"/>
              </a:spcAft>
            </a:pPr>
            <a:r>
              <a:rPr lang="cs-CZ" sz="6000" dirty="0">
                <a:solidFill>
                  <a:srgbClr val="00B050"/>
                </a:solidFill>
                <a:latin typeface="Algerian" pitchFamily="82" charset="0"/>
                <a:ea typeface="+mn-ea"/>
                <a:cs typeface="Times New Roman" pitchFamily="18" charset="0"/>
              </a:rPr>
              <a:t>ŠPENÁTOVÁ</a:t>
            </a: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patří sem: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28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špenát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mangold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polníček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ukola</a:t>
            </a:r>
            <a:endParaRPr lang="cs-CZ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uketa</a:t>
            </a:r>
            <a:r>
              <a:rPr lang="cs-CZ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73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ŠPENÁT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jsou dlouhé řapíkaté listy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zelená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Rozlišujeme 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špenát jarní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špenát zimní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listový  /trhaný/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listové růžice /řezaný/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52936"/>
            <a:ext cx="184785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70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332656"/>
            <a:ext cx="8153400" cy="5763344"/>
          </a:xfrm>
        </p:spPr>
        <p:txBody>
          <a:bodyPr>
            <a:normAutofit/>
          </a:bodyPr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MANGOLD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endParaRPr lang="cs-CZ" sz="3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Mangold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je někdy také nazýván římským špenátem nebo </a:t>
            </a:r>
            <a:r>
              <a:rPr lang="cs-CZ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cviklou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Jeho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odrůdy se dělí na řapíkaté nebo listové. 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Listové se zpravidla připravují jako špenát, řapíkaté jako chřest, například na víně.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00500"/>
            <a:ext cx="4762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4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620688"/>
            <a:ext cx="8153400" cy="5976664"/>
          </a:xfrm>
        </p:spPr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3"/>
              <a:defRPr/>
            </a:pPr>
            <a:r>
              <a:rPr lang="cs-CZ" sz="36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POLNÍČEK</a:t>
            </a:r>
          </a:p>
          <a:p>
            <a:pPr marL="0" lvl="0" indent="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endParaRPr lang="cs-CZ" sz="3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Tato salátová zelenina má mladé aromatické listy, které mají oříškovou </a:t>
            </a:r>
            <a:r>
              <a:rPr lang="cs-CZ" sz="20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příchuť</a:t>
            </a:r>
            <a:r>
              <a:rPr lang="cs-CZ" sz="20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 konzumaci se hodí rostliny s malým počtem lístků, čím jsou menší, tím jsou aromatičtější. </a:t>
            </a:r>
          </a:p>
          <a:p>
            <a:pPr marL="319088" lvl="0" indent="-319088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  <a:defRPr/>
            </a:pP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Upravujeme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jako salát s různými druhy zálivek. 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3"/>
              <a:defRPr/>
            </a:pPr>
            <a:endParaRPr lang="cs-CZ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77680"/>
            <a:ext cx="4286250" cy="23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41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9088" lvl="0" indent="-319088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</a:pPr>
            <a:r>
              <a:rPr lang="cs-CZ" sz="3200" dirty="0" smtClean="0">
                <a:solidFill>
                  <a:srgbClr val="C00000"/>
                </a:solidFill>
                <a:latin typeface="Algerian" pitchFamily="82" charset="0"/>
              </a:rPr>
              <a:t>RUKOLA, ROKETA</a:t>
            </a:r>
            <a:endParaRPr lang="cs-CZ" sz="3200" dirty="0">
              <a:solidFill>
                <a:srgbClr val="C00000"/>
              </a:solidFill>
              <a:latin typeface="Algerian" pitchFamily="82" charset="0"/>
            </a:endParaRPr>
          </a:p>
          <a:p>
            <a:pPr marL="319088" lvl="0" indent="-319088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použití – na saláty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31337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75917"/>
            <a:ext cx="4267200" cy="2781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11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400200"/>
          </a:xfrm>
        </p:spPr>
        <p:txBody>
          <a:bodyPr>
            <a:normAutofit fontScale="90000"/>
          </a:bodyPr>
          <a:lstStyle/>
          <a:p>
            <a:pPr marL="514350" lvl="0" indent="-514350" fontAlgn="base">
              <a:spcBef>
                <a:spcPts val="700"/>
              </a:spcBef>
              <a:spcAft>
                <a:spcPct val="0"/>
              </a:spcAft>
            </a:pPr>
            <a:r>
              <a:rPr lang="cs-CZ" sz="6000" dirty="0">
                <a:solidFill>
                  <a:srgbClr val="00B050"/>
                </a:solidFill>
                <a:latin typeface="Algerian" pitchFamily="82" charset="0"/>
                <a:ea typeface="+mn-ea"/>
                <a:cs typeface="Times New Roman" pitchFamily="18" charset="0"/>
              </a:rPr>
              <a:t>ŘAPÍKOVÁ</a:t>
            </a: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patří sem: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endParaRPr lang="cs-CZ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reveň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sladký  fenykl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řapíkový  celer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endParaRPr lang="cs-CZ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3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260648"/>
            <a:ext cx="8153400" cy="5835352"/>
          </a:xfrm>
        </p:spPr>
        <p:txBody>
          <a:bodyPr>
            <a:normAutofit/>
          </a:bodyPr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36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REVEŇ    (rebarbora)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endParaRPr lang="cs-CZ" sz="3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jsou to dužnaté řapíky, hranolovité a směrem nahoru se zužují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červená, načervenalá nebo zelená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 - navinulá, trpká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nevýhoda</a:t>
            </a: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obsahuje kyselinu šťavelovou, která odnímá organismu vápník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Prodej: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 svazcích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volně na váhu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38" y="3958952"/>
            <a:ext cx="43815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187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692696"/>
            <a:ext cx="8153400" cy="5403304"/>
          </a:xfrm>
        </p:spPr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SLADKÝ  </a:t>
            </a:r>
            <a:r>
              <a:rPr lang="cs-CZ" sz="36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FENYKL</a:t>
            </a:r>
          </a:p>
          <a:p>
            <a:pPr marL="0" lvl="0" indent="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3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jsou vyvinuté dužnaté pochvy , které jsou složeny v útvar připomínající cibuli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 - nasládlá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- 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bílá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505200"/>
            <a:ext cx="4381500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3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3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ŘAPÍKATÝ  CELER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 řapíků se připravují především salát</a:t>
            </a:r>
            <a:r>
              <a:rPr lang="cs-CZ" sz="2400" dirty="0">
                <a:solidFill>
                  <a:prstClr val="black"/>
                </a:solidFill>
              </a:rPr>
              <a:t>y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ale i vařené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pokrmy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isuje se z nich šťáva 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77072"/>
            <a:ext cx="3888432" cy="2216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860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OPAKOVÁNÍ</a:t>
            </a:r>
            <a:endParaRPr lang="cs-CZ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rozdělujeme listovou zeleninu?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Která zelenina patří do salátové zeleniny, která do špenátové zeleniny a která do řapíkaté zeleniny?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368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ZDROJE:</a:t>
            </a:r>
            <a:endParaRPr lang="cs-CZ" i="1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268760"/>
            <a:ext cx="9144000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sz="2000" dirty="0" smtClean="0"/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2"/>
              </a:rPr>
              <a:t>http://www.nazeleno.cz/Files/ResizedImages/obrazky/Potraviny/listova-zelenina/perex_329x-1_0906301627.jpg</a:t>
            </a:r>
            <a:endParaRPr lang="cs-CZ" sz="2000" dirty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3"/>
              </a:rPr>
              <a:t>http://www.nazeleno.cz/Files/ResizedImages/FckGallery/Listova-zelenina.zip/05_-1x250.jpg</a:t>
            </a:r>
            <a:endParaRPr lang="cs-CZ" sz="2000" dirty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4"/>
              </a:rPr>
              <a:t>http://www.nazeleno.cz/Files/ResizedImages/obrazky/Zdravi/Rukola/perex-rukola_329x-1_1005270931.jpg</a:t>
            </a:r>
            <a:endParaRPr lang="cs-CZ" sz="2000" dirty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5"/>
              </a:rPr>
              <a:t>http://www.mlsanicko.cz/wp-content/uploads/2012/11/polnicek.jpg</a:t>
            </a:r>
            <a:endParaRPr lang="cs-CZ" sz="2000" dirty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6"/>
              </a:rPr>
              <a:t>http://3.bp.blogspot.com/_</a:t>
            </a:r>
            <a:r>
              <a:rPr lang="cs-CZ" sz="2000" dirty="0" smtClean="0">
                <a:solidFill>
                  <a:prstClr val="black"/>
                </a:solidFill>
                <a:hlinkClick r:id="rId6"/>
              </a:rPr>
              <a:t>YJr1_rxzZ3A/TJ5CpeLQHeI/AAAAAAAAAX0/SR8d0SOku6w/s1600/IMG_7776.JPG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7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7"/>
              </a:rPr>
              <a:t>www.vitarian.cz/images/listova_zelenina.jpg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8"/>
              </a:rPr>
              <a:t>www.atojepecka.cz/cache/images/gallery-85-thumb.jpeg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9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9"/>
              </a:rPr>
              <a:t>www.fralco.com/images/endiviensalat.jpg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10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10"/>
              </a:rPr>
              <a:t>www.semena-rostliny.cz/img/cms/e%C5%99icha%20v%20misce.jpg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11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11"/>
              </a:rPr>
              <a:t>www.semena-rostliny.cz/img/cms/mangold%20na%20zahrad%C4%9B.jpg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12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12"/>
              </a:rPr>
              <a:t>www.nm-bydleni.cz/images/clanky/reven-3.jpg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13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13"/>
              </a:rPr>
              <a:t>www.nm-bydleni.cz/images/clanky/fenykl-3.jpg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000" dirty="0">
                <a:solidFill>
                  <a:prstClr val="black"/>
                </a:solidFill>
                <a:hlinkClick r:id="rId14"/>
              </a:rPr>
              <a:t>http://</a:t>
            </a:r>
            <a:r>
              <a:rPr lang="cs-CZ" sz="2000" dirty="0" smtClean="0">
                <a:solidFill>
                  <a:prstClr val="black"/>
                </a:solidFill>
                <a:hlinkClick r:id="rId14"/>
              </a:rPr>
              <a:t>dobrasemena.cz/images/clanky/nahled/12_0.jpg</a:t>
            </a: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endParaRPr lang="cs-CZ" sz="2000" dirty="0">
              <a:solidFill>
                <a:prstClr val="black"/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5072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362200" y="3068960"/>
            <a:ext cx="6477000" cy="2232248"/>
          </a:xfrm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rgbClr val="00B050"/>
                </a:solidFill>
                <a:latin typeface="Algerian" pitchFamily="82" charset="0"/>
              </a:rPr>
              <a:t>KONEC</a:t>
            </a:r>
            <a:endParaRPr lang="cs-CZ" sz="9600" dirty="0">
              <a:solidFill>
                <a:srgbClr val="00B05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147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87</TotalTime>
  <Words>465</Words>
  <Application>Microsoft Office PowerPoint</Application>
  <PresentationFormat>Předvádění na obrazovce (4:3)</PresentationFormat>
  <Paragraphs>123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Medián</vt:lpstr>
      <vt:lpstr>Střední průmyslová škola a Střední odborná škola gastronomie a služeb, Most, příspěvková organizace</vt:lpstr>
      <vt:lpstr>LISTOVÁ ZELENINA</vt:lpstr>
      <vt:lpstr>CHARAKTERISTIKA</vt:lpstr>
      <vt:lpstr>SALÁTOVÁ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ŠPENÁTOVÁ </vt:lpstr>
      <vt:lpstr>Prezentace aplikace PowerPoint</vt:lpstr>
      <vt:lpstr>Prezentace aplikace PowerPoint</vt:lpstr>
      <vt:lpstr>Prezentace aplikace PowerPoint</vt:lpstr>
      <vt:lpstr>Prezentace aplikace PowerPoint</vt:lpstr>
      <vt:lpstr>ŘAPÍKOVÁ </vt:lpstr>
      <vt:lpstr>Prezentace aplikace PowerPoint</vt:lpstr>
      <vt:lpstr>Prezentace aplikace PowerPoint</vt:lpstr>
      <vt:lpstr>Prezentace aplikace PowerPoint</vt:lpstr>
      <vt:lpstr>OPAKOVÁNÍ</vt:lpstr>
      <vt:lpstr>ZDROJE:</vt:lpstr>
      <vt:lpstr>KONEC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19</cp:revision>
  <dcterms:created xsi:type="dcterms:W3CDTF">2013-05-18T11:28:01Z</dcterms:created>
  <dcterms:modified xsi:type="dcterms:W3CDTF">2013-05-20T18:22:20Z</dcterms:modified>
</cp:coreProperties>
</file>