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1" r:id="rId6"/>
    <p:sldId id="260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788" cy="7373778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3461-B3C7-444B-8C6C-E5BA264DA284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E869F-DDE5-4D6F-B3CD-DE038B90D6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3461-B3C7-444B-8C6C-E5BA264DA284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E869F-DDE5-4D6F-B3CD-DE038B90D6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3461-B3C7-444B-8C6C-E5BA264DA284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E869F-DDE5-4D6F-B3CD-DE038B90D6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3461-B3C7-444B-8C6C-E5BA264DA284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E869F-DDE5-4D6F-B3CD-DE038B90D6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3461-B3C7-444B-8C6C-E5BA264DA284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E869F-DDE5-4D6F-B3CD-DE038B90D6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3461-B3C7-444B-8C6C-E5BA264DA284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E869F-DDE5-4D6F-B3CD-DE038B90D6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3461-B3C7-444B-8C6C-E5BA264DA284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E869F-DDE5-4D6F-B3CD-DE038B90D6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3461-B3C7-444B-8C6C-E5BA264DA284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E869F-DDE5-4D6F-B3CD-DE038B90D6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3461-B3C7-444B-8C6C-E5BA264DA284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E869F-DDE5-4D6F-B3CD-DE038B90D6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3461-B3C7-444B-8C6C-E5BA264DA284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E869F-DDE5-4D6F-B3CD-DE038B90D6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3461-B3C7-444B-8C6C-E5BA264DA284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E869F-DDE5-4D6F-B3CD-DE038B90D6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03461-B3C7-444B-8C6C-E5BA264DA284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E869F-DDE5-4D6F-B3CD-DE038B90D6E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584" y="1628800"/>
            <a:ext cx="7067550" cy="3529013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VY_42_INOVACE_27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2011-12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6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Číslo a proměnná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Čísla soudělná a nesoudělná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Procvičení  a opakování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Čísla soudělná a nesoudělná</a:t>
            </a:r>
            <a:br>
              <a:rPr lang="cs-CZ" dirty="0" smtClean="0"/>
            </a:br>
            <a:r>
              <a:rPr lang="cs-CZ" dirty="0" smtClean="0"/>
              <a:t>Společný dělitel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60648"/>
            <a:ext cx="914400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</a:rPr>
              <a:t>Zopakuj si (seřaď slova správně za sebou):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24744"/>
            <a:ext cx="36004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Soudělná čísla jsou taková  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988840"/>
            <a:ext cx="161967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která mají 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52120" y="1700808"/>
            <a:ext cx="288032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kromě jedničky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63888" y="1772816"/>
            <a:ext cx="14401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dalšího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1052736"/>
            <a:ext cx="172819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společného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95736" y="2636912"/>
            <a:ext cx="14401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dělitele.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76056" y="2420888"/>
            <a:ext cx="136815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dvě čísla,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547664" y="3573016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24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771800" y="3573016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7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067944" y="3573016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15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452320" y="3573016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55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292080" y="3573016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21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444208" y="3573016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8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0" y="2924944"/>
            <a:ext cx="914400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</a:rPr>
              <a:t>Utvoř z čísel dvojice (trojice) čísel soudělných a nesoudělných.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187624" y="443711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soudělné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868144" y="4437112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nesoudělné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23528" y="530120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24 – 15 - 21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23528" y="580526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15 - 55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267744" y="5373216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7- 21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267744" y="5877272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8 - 24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572000" y="508518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24 – 7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572000" y="551723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24 – 55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868144" y="530120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7 - 15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572000" y="602128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7 - 8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940152" y="5805264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7 - 55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940152" y="623731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15 - 8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524328" y="508518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21 - 8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596336" y="551723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8 - 55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452320" y="6021288"/>
            <a:ext cx="1691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7 – 8 - 55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44444E-6 L -0.09045 -0.180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" y="-9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58281 -0.1280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" y="-6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-0.00833 L -1.66667E-6 -4.44444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" y="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48148E-6 L 0.07882 0.1030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" y="5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-0.59045 0.0085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L 0.67517 -0.1280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" y="-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0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6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9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2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04664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 číslům z prvního sloupečku vybírej čísla z druhého sloupečku tak, aby vzniklá dvojice čísel byla soudělná.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484784"/>
            <a:ext cx="576064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24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2492896"/>
            <a:ext cx="576064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14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3429000"/>
            <a:ext cx="576064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16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4581128"/>
            <a:ext cx="576064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17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5589240"/>
            <a:ext cx="576064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30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452400" y="148473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32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452400" y="213282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77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452400" y="285292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1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452400" y="357302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21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452400" y="429312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15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452400" y="508523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63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452400" y="587734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85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452400" y="148473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32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452400" y="148473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32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452400" y="148473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32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452400" y="148473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32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452400" y="357302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21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452400" y="357302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21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452400" y="357302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21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452400" y="429312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15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452400" y="429312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15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452400" y="587734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85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452400" y="587734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85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452400" y="508523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63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452400" y="508523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63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452400" y="213282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77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452400" y="5085230"/>
            <a:ext cx="57606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63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34" name="Přímá spojovací čára 33"/>
          <p:cNvCxnSpPr/>
          <p:nvPr/>
        </p:nvCxnSpPr>
        <p:spPr>
          <a:xfrm>
            <a:off x="7164360" y="1340710"/>
            <a:ext cx="0" cy="525673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0.00671 L -0.62204 -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62204 0.1402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" y="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62204 0.2872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" y="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62204 0.6023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50382 0.0458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40174 -0.3150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" y="-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L -0.40156 -0.1641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" y="-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L -0.39357 0.2979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" y="1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-0.29913 -0.4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-0.29913 0.1928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" y="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22829 -0.5317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" y="-2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22031 -0.3951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" y="-1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22031 0.0773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" y="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111E-6 L -0.14166 -0.18519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111E-6 L -0.14166 -0.038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-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04664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Najdi všechny společné dělitele čísel 24 a 30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484730"/>
            <a:ext cx="576064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24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2185646"/>
            <a:ext cx="576064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30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8030" y="1484730"/>
            <a:ext cx="576064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</a:rPr>
              <a:t>4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95920" y="1484730"/>
            <a:ext cx="576064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</a:rPr>
              <a:t>3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03810" y="1484730"/>
            <a:ext cx="576064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</a:rPr>
              <a:t>2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11760" y="1484730"/>
            <a:ext cx="576064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</a:rPr>
              <a:t>1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88030" y="2204810"/>
            <a:ext cx="57606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92D050"/>
                </a:solidFill>
              </a:rPr>
              <a:t>5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95920" y="2204810"/>
            <a:ext cx="57606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92D050"/>
                </a:solidFill>
              </a:rPr>
              <a:t>3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03810" y="2204810"/>
            <a:ext cx="57606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92D050"/>
                </a:solidFill>
              </a:rPr>
              <a:t>2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411760" y="2204810"/>
            <a:ext cx="57606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92D050"/>
                </a:solidFill>
              </a:rPr>
              <a:t>1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956470" y="2204810"/>
            <a:ext cx="57606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92D050"/>
                </a:solidFill>
              </a:rPr>
              <a:t>30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164360" y="2204810"/>
            <a:ext cx="57606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92D050"/>
                </a:solidFill>
              </a:rPr>
              <a:t>15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372250" y="2204810"/>
            <a:ext cx="57606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92D050"/>
                </a:solidFill>
              </a:rPr>
              <a:t>10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580140" y="2204810"/>
            <a:ext cx="57606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92D050"/>
                </a:solidFill>
              </a:rPr>
              <a:t>6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580140" y="1484730"/>
            <a:ext cx="576064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</a:rPr>
              <a:t>6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372250" y="1484730"/>
            <a:ext cx="576064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</a:rPr>
              <a:t>8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164360" y="1484730"/>
            <a:ext cx="576064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</a:rPr>
              <a:t>12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956470" y="1484730"/>
            <a:ext cx="576064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</a:rPr>
              <a:t>24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259540" y="3687435"/>
            <a:ext cx="561678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Společní dělitelé jsou 1, 2, 3, 6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259540" y="4839595"/>
            <a:ext cx="561678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Největší společný dělitel je         ? 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2267680" y="1268700"/>
            <a:ext cx="864120" cy="17282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3059790" y="1268700"/>
            <a:ext cx="864120" cy="17282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3851900" y="1268700"/>
            <a:ext cx="864120" cy="17282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5436120" y="1268700"/>
            <a:ext cx="864120" cy="17282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5724160" y="4850050"/>
            <a:ext cx="57606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6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4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76590"/>
            <a:ext cx="91440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Hledej společné dělitele čísel (rozlož čísla na součin prvočísel):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500" y="1484730"/>
            <a:ext cx="576064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35620" y="3933070"/>
            <a:ext cx="576064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21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500" y="3933070"/>
            <a:ext cx="576064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9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35620" y="2708900"/>
            <a:ext cx="576064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12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1500" y="2708900"/>
            <a:ext cx="576064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3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835620" y="1484730"/>
            <a:ext cx="576064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10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71500" y="5354120"/>
            <a:ext cx="576064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</a:rPr>
              <a:t>8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835620" y="5354120"/>
            <a:ext cx="576064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</a:rPr>
              <a:t>36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95920" y="1052670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4 = 2 . 2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851900" y="1628750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10 = 2 . 5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4499990" y="1052670"/>
            <a:ext cx="432060" cy="1152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868180" y="1383115"/>
            <a:ext cx="3024420" cy="461665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Společný dělitel je 2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563860" y="2463236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3 = 1 . 3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419840" y="3039316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12 = 2 . 2 . 3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20" name="Elipsa 19"/>
          <p:cNvSpPr/>
          <p:nvPr/>
        </p:nvSpPr>
        <p:spPr>
          <a:xfrm rot="19103535">
            <a:off x="4701616" y="2430406"/>
            <a:ext cx="466505" cy="1152160"/>
          </a:xfrm>
          <a:prstGeom prst="ellipse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7030A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868180" y="2793681"/>
            <a:ext cx="3024420" cy="46166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Společný dělitel je 3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63860" y="3789050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C00000"/>
                </a:solidFill>
              </a:rPr>
              <a:t>9</a:t>
            </a:r>
            <a:r>
              <a:rPr lang="cs-CZ" sz="2800" b="1" dirty="0" smtClean="0">
                <a:solidFill>
                  <a:srgbClr val="C00000"/>
                </a:solidFill>
              </a:rPr>
              <a:t> = 3 . 3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419840" y="4365130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12 = 3 . 7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4067930" y="3789050"/>
            <a:ext cx="466505" cy="1152160"/>
          </a:xfrm>
          <a:prstGeom prst="ellipse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868180" y="4119495"/>
            <a:ext cx="3024420" cy="46166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Společný dělitel je 3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131800" y="5157240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8 = 2 . 2 . 2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987780" y="5733320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36 = 2 . 2 . 3 . 3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28" name="Elipsa 27"/>
          <p:cNvSpPr/>
          <p:nvPr/>
        </p:nvSpPr>
        <p:spPr>
          <a:xfrm>
            <a:off x="3635870" y="5157240"/>
            <a:ext cx="394495" cy="1152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F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364110" y="5085230"/>
            <a:ext cx="3528490" cy="46166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Společní dělitelé jsou 2 a 4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0" name="Elipsa 29"/>
          <p:cNvSpPr/>
          <p:nvPr/>
        </p:nvSpPr>
        <p:spPr>
          <a:xfrm>
            <a:off x="4067930" y="5157240"/>
            <a:ext cx="394495" cy="1152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F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860040" y="6237390"/>
            <a:ext cx="4032560" cy="46166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Největší společný dělitel je 4</a:t>
            </a:r>
            <a:endParaRPr lang="cs-CZ" sz="24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332570"/>
            <a:ext cx="9144000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Hledej největšího </a:t>
            </a:r>
            <a:r>
              <a:rPr lang="cs-CZ" sz="2400" b="1" dirty="0" smtClean="0"/>
              <a:t>společného </a:t>
            </a:r>
            <a:r>
              <a:rPr lang="cs-CZ" sz="2400" b="1" dirty="0" smtClean="0"/>
              <a:t>dělitele čísel </a:t>
            </a:r>
            <a:br>
              <a:rPr lang="cs-CZ" sz="2400" b="1" dirty="0" smtClean="0"/>
            </a:br>
            <a:r>
              <a:rPr lang="cs-CZ" sz="2400" b="1" dirty="0" smtClean="0"/>
              <a:t>(rozlož čísla na součin prvočísel):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59540" y="3429000"/>
            <a:ext cx="576064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75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420" y="3429000"/>
            <a:ext cx="576064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42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9540" y="1916790"/>
            <a:ext cx="576064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28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420" y="1916790"/>
            <a:ext cx="576064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20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420" y="5108485"/>
            <a:ext cx="576064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</a:rPr>
              <a:t>42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59540" y="5108485"/>
            <a:ext cx="576064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</a:rPr>
              <a:t>70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843760" y="1671126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20 = 2 . 2 . 5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843760" y="2247206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28 = 2 . 2 . 7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3491850" y="1700760"/>
            <a:ext cx="466505" cy="1152160"/>
          </a:xfrm>
          <a:prstGeom prst="ellipse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7030A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76070" y="2564880"/>
            <a:ext cx="3888540" cy="46166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Největší společný dělitel je 4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843760" y="3284980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42 = 2 . 3 . 7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843760" y="3861060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75 = 5 . 5 . 5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788030" y="3645030"/>
            <a:ext cx="4320600" cy="83099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Nesoudělná čísla,</a:t>
            </a:r>
          </a:p>
          <a:p>
            <a:r>
              <a:rPr lang="cs-CZ" sz="2400" b="1" dirty="0" smtClean="0">
                <a:solidFill>
                  <a:srgbClr val="C00000"/>
                </a:solidFill>
              </a:rPr>
              <a:t>největší společný dělitel je 1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555720" y="4911605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42 = 2 . 3 . 7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555720" y="5487685"/>
            <a:ext cx="216030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70 = 2 . 5 . 7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3241375" y="4911605"/>
            <a:ext cx="394495" cy="1152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F0"/>
              </a:solidFill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4105495" y="4911605"/>
            <a:ext cx="394495" cy="1152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F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860040" y="6021360"/>
            <a:ext cx="4032560" cy="46166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Největší společný dělitel je 14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3923910" y="1700760"/>
            <a:ext cx="466505" cy="1152160"/>
          </a:xfrm>
          <a:prstGeom prst="ellipse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332570"/>
            <a:ext cx="91440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Vydláždi obdélník (12 cm x 20cm) co největšími čtverci.</a:t>
            </a:r>
            <a:endParaRPr lang="cs-CZ" sz="2400" b="1" dirty="0"/>
          </a:p>
        </p:txBody>
      </p:sp>
      <p:sp>
        <p:nvSpPr>
          <p:cNvPr id="3" name="Obdélník 2"/>
          <p:cNvSpPr/>
          <p:nvPr/>
        </p:nvSpPr>
        <p:spPr>
          <a:xfrm>
            <a:off x="467430" y="1268700"/>
            <a:ext cx="3600000" cy="2160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1400" y="3717040"/>
            <a:ext cx="158422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Hledáme?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51650" y="3717040"/>
            <a:ext cx="309643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Co největšího dělitele.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500" y="4509150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12 = 2 . 2 . 3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71500" y="5085230"/>
            <a:ext cx="3024420" cy="52322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20 = 2 . 2 . 5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1619590" y="4509150"/>
            <a:ext cx="466505" cy="1152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851900" y="4797190"/>
            <a:ext cx="3024420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Společný dělitel je 4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051650" y="4509150"/>
            <a:ext cx="466505" cy="1152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16020" y="1412720"/>
            <a:ext cx="3024420" cy="8309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Čtverce budou mít rozměry 4x4 cm.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67430" y="12687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187530" y="12687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907630" y="12687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627730" y="27089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627730" y="19888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627730" y="12687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347830" y="27089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347830" y="19888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347830" y="12687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467430" y="19888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187530" y="19888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1187530" y="27089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67430" y="27089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907630" y="19888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1907630" y="2708900"/>
            <a:ext cx="72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4716020" y="2492870"/>
            <a:ext cx="3024420" cy="461665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Kolik jich bude?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020340" y="2420860"/>
            <a:ext cx="720100" cy="584775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2483710" y="4509150"/>
            <a:ext cx="466505" cy="1152160"/>
          </a:xfrm>
          <a:prstGeom prst="ellipse">
            <a:avLst/>
          </a:prstGeom>
          <a:noFill/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7030A0"/>
              </a:solidFill>
            </a:endParaRPr>
          </a:p>
        </p:txBody>
      </p:sp>
      <p:sp>
        <p:nvSpPr>
          <p:cNvPr id="33" name="Veselý obličej 32"/>
          <p:cNvSpPr/>
          <p:nvPr/>
        </p:nvSpPr>
        <p:spPr>
          <a:xfrm>
            <a:off x="8460540" y="6237390"/>
            <a:ext cx="360050" cy="36005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5" name="Přímá spojovací šipka 34"/>
          <p:cNvCxnSpPr>
            <a:stCxn id="32" idx="6"/>
          </p:cNvCxnSpPr>
          <p:nvPr/>
        </p:nvCxnSpPr>
        <p:spPr>
          <a:xfrm flipV="1">
            <a:off x="2950215" y="3140960"/>
            <a:ext cx="3998115" cy="194427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 animBg="1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smtClean="0"/>
              <a:t>Použitá literatura: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ČESENEK, Jaroslav. </a:t>
            </a:r>
            <a:r>
              <a:rPr lang="cs-CZ" sz="1600" i="1" dirty="0" smtClean="0"/>
              <a:t>Sbírka úloh z matematiky pro 6. ročník základní školy</a:t>
            </a:r>
            <a:r>
              <a:rPr lang="cs-CZ" sz="1600" dirty="0" smtClean="0"/>
              <a:t>. 2.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Překlad Jana Bočková. Praha: </a:t>
            </a:r>
            <a:r>
              <a:rPr lang="cs-CZ" sz="1600" dirty="0" err="1" smtClean="0"/>
              <a:t>Scientia</a:t>
            </a:r>
            <a:r>
              <a:rPr lang="cs-CZ" sz="1600" dirty="0" smtClean="0"/>
              <a:t>, 1993, 173 s. Učebnice pro základní školy. ISBN 80-042-6247-3.</a:t>
            </a:r>
          </a:p>
          <a:p>
            <a:endParaRPr lang="cs-CZ" sz="1600" dirty="0" smtClean="0"/>
          </a:p>
          <a:p>
            <a:r>
              <a:rPr lang="cs-CZ" sz="1600" dirty="0" smtClean="0"/>
              <a:t>ROSECKÁ, Zdena a Vladimíra ČUHAJOVÁ. </a:t>
            </a:r>
            <a:r>
              <a:rPr lang="cs-CZ" sz="1600" i="1" dirty="0" smtClean="0"/>
              <a:t>Aritmetika: učebnice pro 6. ročník</a:t>
            </a:r>
            <a:r>
              <a:rPr lang="cs-CZ" sz="1600" dirty="0" smtClean="0"/>
              <a:t>. 2.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Překlad Jana Bočková. Ilustrace Jiří Růžička. Brno: Nová škola, 1997, 85 s. Učebnice pro základní školy. ISBN 80-856-0754-9.</a:t>
            </a:r>
          </a:p>
          <a:p>
            <a:endParaRPr lang="cs-CZ" sz="1600" dirty="0" smtClean="0"/>
          </a:p>
          <a:p>
            <a:r>
              <a:rPr lang="cs-CZ" sz="1600" dirty="0" smtClean="0"/>
              <a:t>ROSECKÁ, Zdena a Zdena ROSECKÁ. </a:t>
            </a:r>
            <a:r>
              <a:rPr lang="cs-CZ" sz="1600" i="1" dirty="0" smtClean="0"/>
              <a:t>Aritmetika 6: pracovní sešit : desetinná čísla, dělitelnost</a:t>
            </a:r>
            <a:r>
              <a:rPr lang="cs-CZ" sz="1600" dirty="0" smtClean="0"/>
              <a:t>. 2.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Překlad Jana Bočková. Ilustrace Jiří Růžička. Brno: Nová škola, 1998, 40 s. Učebnice pro základní školy. ISBN 80-856-0756-5.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581</Words>
  <Application>Microsoft Office PowerPoint</Application>
  <PresentationFormat>Předvádění na obrazovce (4:3)</PresentationFormat>
  <Paragraphs>151</Paragraphs>
  <Slides>9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Čísla soudělná a nesoudělná Společný dělitel</vt:lpstr>
      <vt:lpstr>Snímek 3</vt:lpstr>
      <vt:lpstr>Snímek 4</vt:lpstr>
      <vt:lpstr>Snímek 5</vt:lpstr>
      <vt:lpstr>Snímek 6</vt:lpstr>
      <vt:lpstr>Snímek 7</vt:lpstr>
      <vt:lpstr>Snímek 8</vt:lpstr>
      <vt:lpstr>Použitá literatura: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20</cp:revision>
  <dcterms:created xsi:type="dcterms:W3CDTF">2013-03-10T12:51:09Z</dcterms:created>
  <dcterms:modified xsi:type="dcterms:W3CDTF">2013-04-16T18:00:28Z</dcterms:modified>
</cp:coreProperties>
</file>