
<file path=[Content_Types].xml><?xml version="1.0" encoding="utf-8"?>
<Types xmlns="http://schemas.openxmlformats.org/package/2006/content-types"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notesSlides/notesSlide1.xml" ContentType="application/vnd.openxmlformats-officedocument.presentationml.notesSlide+xml"/>
  <Default Extension="png" ContentType="image/png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slideMasters/slideMaster1.xml" ContentType="application/vnd.openxmlformats-officedocument.presentationml.slideMaster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theme/theme2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theme/theme1.xml" ContentType="application/vnd.openxmlformats-officedocument.theme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notesMasters/notesMaster1.xml" ContentType="application/vnd.openxmlformats-officedocument.presentationml.notesMaster+xml"/>
  <Override PartName="/ppt/slideLayouts/slideLayout1.xml" ContentType="application/vnd.openxmlformats-officedocument.presentationml.slideLayout+xml"/>
  <Override PartName="/docProps/app.xml" ContentType="application/vnd.openxmlformats-officedocument.extended-properties+xml"/>
  <Override PartName="/ppt/tableStyles.xml" ContentType="application/vnd.openxmlformats-officedocument.presentationml.tableStyles+xml"/>
  <Override PartName="/ppt/slideLayouts/slideLayout11.xml" ContentType="application/vnd.openxmlformats-officedocument.presentationml.slideLayout+xml"/>
  <Override PartName="/ppt/slideLayouts/slideLayout10.xml" ContentType="application/vnd.openxmlformats-officedocument.presentationml.slideLayout+xml"/>
  <Override PartName="/ppt/viewProps.xml" ContentType="application/vnd.openxmlformats-officedocument.presentationml.viewProps+xml"/>
  <Override PartName="/ppt/slideLayouts/slideLayout9.xml" ContentType="application/vnd.openxmlformats-officedocument.presentationml.slideLayout+xml"/>
  <Override PartName="/ppt/notesSlides/notesSlide4.xml" ContentType="application/vnd.openxmlformats-officedocument.presentationml.notesSlide+xml"/>
  <Override PartName="/docProps/core.xml" ContentType="application/vnd.openxmlformats-package.core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notesMasterIdLst>
    <p:notesMasterId r:id="rId6"/>
  </p:notesMasterIdLst>
  <p:sldIdLst>
    <p:sldId id="258" r:id="rId2"/>
    <p:sldId id="259" r:id="rId3"/>
    <p:sldId id="256" r:id="rId4"/>
    <p:sldId id="257" r:id="rId5"/>
  </p:sldIdLst>
  <p:sldSz cx="9144000" cy="6858000" type="screen4x3"/>
  <p:notesSz cx="6858000" cy="9144000"/>
  <p:defaultTextStyle>
    <a:defPPr>
      <a:defRPr lang="cs-CZ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/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588" autoAdjust="0"/>
    <p:restoredTop sz="94737" autoAdjust="0"/>
  </p:normalViewPr>
  <p:slideViewPr>
    <p:cSldViewPr>
      <p:cViewPr>
        <p:scale>
          <a:sx n="80" d="100"/>
          <a:sy n="80" d="100"/>
        </p:scale>
        <p:origin x="-1002" y="-78"/>
      </p:cViewPr>
      <p:guideLst>
        <p:guide orient="horz" pos="216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00" d="100"/>
        <a:sy n="100" d="100"/>
      </p:scale>
      <p:origin x="0" y="0"/>
    </p:cViewPr>
  </p:notesTextViewPr>
  <p:notesViewPr>
    <p:cSldViewPr>
      <p:cViewPr varScale="1">
        <p:scale>
          <a:sx n="54" d="100"/>
          <a:sy n="54" d="100"/>
        </p:scale>
        <p:origin x="-2844" y="-84"/>
      </p:cViewPr>
      <p:guideLst>
        <p:guide orient="horz" pos="2880"/>
        <p:guide pos="2160"/>
      </p:guideLst>
    </p:cSldViewPr>
  </p:notesViewPr>
  <p:gridSpacing cx="73736200" cy="7373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viewProps" Target="viewProps.xml"/><Relationship Id="rId3" Type="http://schemas.openxmlformats.org/officeDocument/2006/relationships/slide" Target="slides/slide2.xml"/><Relationship Id="rId7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notesMaster" Target="notesMasters/notesMaster1.xml"/><Relationship Id="rId5" Type="http://schemas.openxmlformats.org/officeDocument/2006/relationships/slide" Target="slides/slide4.xml"/><Relationship Id="rId10" Type="http://schemas.openxmlformats.org/officeDocument/2006/relationships/tableStyles" Target="tableStyles.xml"/><Relationship Id="rId4" Type="http://schemas.openxmlformats.org/officeDocument/2006/relationships/slide" Target="slides/slide3.xml"/><Relationship Id="rId9" Type="http://schemas.openxmlformats.org/officeDocument/2006/relationships/theme" Target="theme/theme1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záhlaví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8C69ADC8-6EE1-4AE1-9DD1-669CCA3CAFAB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4" name="Zástupný symbol pro obrázek snímku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cs-CZ"/>
          </a:p>
        </p:txBody>
      </p:sp>
      <p:sp>
        <p:nvSpPr>
          <p:cNvPr id="5" name="Zástupný symbol pro poznámky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2B4E7A1-8239-4D72-92C2-CC73A0F06067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1</a:t>
            </a:fld>
            <a:endParaRPr lang="cs-CZ"/>
          </a:p>
        </p:txBody>
      </p:sp>
    </p:spTree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96C7465C-8B64-4727-9314-871CDBB8CD49}" type="slidenum">
              <a:rPr lang="cs-CZ" smtClean="0"/>
              <a:pPr/>
              <a:t>2</a:t>
            </a:fld>
            <a:endParaRPr lang="cs-CZ"/>
          </a:p>
        </p:txBody>
      </p:sp>
    </p:spTree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 dirty="0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3</a:t>
            </a:fld>
            <a:endParaRPr lang="cs-CZ"/>
          </a:p>
        </p:txBody>
      </p:sp>
    </p:spTree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obrázek snímku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Zástupný symbol pro poznámky 2"/>
          <p:cNvSpPr>
            <a:spLocks noGrp="1"/>
          </p:cNvSpPr>
          <p:nvPr>
            <p:ph type="body" idx="1"/>
          </p:nvPr>
        </p:nvSpPr>
        <p:spPr/>
        <p:txBody>
          <a:bodyPr>
            <a:normAutofit/>
          </a:bodyPr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62B4E7A1-8239-4D72-92C2-CC73A0F06067}" type="slidenum">
              <a:rPr lang="cs-CZ" smtClean="0"/>
              <a:pPr/>
              <a:t>4</a:t>
            </a:fld>
            <a:endParaRPr lang="cs-CZ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Úvodní sníme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Podnadpis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cs-CZ" smtClean="0"/>
              <a:t>Klepnutím lze upravit styl předlohy podnadpisů.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Nadpis a svislý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Svislý nadpis a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vislý nadpis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svislý text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Nadpis a obsah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Záhlaví části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Dva obsah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Porovnání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4" name="Zástupný symbol pro obsah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5" name="Zástupný symbol pro text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6" name="Zástupný symbol pro obsah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7" name="Zástupný symbol pro datum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8" name="Zástupný symbol pro zápatí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9" name="Zástupný symbol pro číslo snímku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Pouze nadpi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datum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4" name="Zástupný symbol pro zápatí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5" name="Zástupný symbol pro číslo snímku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Prázdn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datum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3" name="Zástupný symbol pro zápatí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4" name="Zástupný symbol pro číslo snímku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Obsah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Obrázek s titulkem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obrázek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cs-CZ"/>
          </a:p>
        </p:txBody>
      </p:sp>
      <p:sp>
        <p:nvSpPr>
          <p:cNvPr id="4" name="Zástupný symbol pro text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cs-CZ" smtClean="0"/>
              <a:t>Klepnutím lze upravit styly předlohy textu.</a:t>
            </a:r>
          </a:p>
        </p:txBody>
      </p:sp>
      <p:sp>
        <p:nvSpPr>
          <p:cNvPr id="5" name="Zástupný symbol pro datum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6" name="Zástupný symbol pro zápatí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cs-CZ"/>
          </a:p>
        </p:txBody>
      </p:sp>
      <p:sp>
        <p:nvSpPr>
          <p:cNvPr id="7" name="Zástupný symbol pro číslo snímku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Zástupný symbol pro nadpis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cs-CZ" smtClean="0"/>
              <a:t>Klepnutím lze upravit styl předlohy nadpisů.</a:t>
            </a:r>
            <a:endParaRPr lang="cs-CZ"/>
          </a:p>
        </p:txBody>
      </p:sp>
      <p:sp>
        <p:nvSpPr>
          <p:cNvPr id="3" name="Zástupný symbol pro text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cs-CZ" smtClean="0"/>
              <a:t>Klepnutím lze upravit styly předlohy textu.</a:t>
            </a:r>
          </a:p>
          <a:p>
            <a:pPr lvl="1"/>
            <a:r>
              <a:rPr lang="cs-CZ" smtClean="0"/>
              <a:t>Druhá úroveň</a:t>
            </a:r>
          </a:p>
          <a:p>
            <a:pPr lvl="2"/>
            <a:r>
              <a:rPr lang="cs-CZ" smtClean="0"/>
              <a:t>Třetí úroveň</a:t>
            </a:r>
          </a:p>
          <a:p>
            <a:pPr lvl="3"/>
            <a:r>
              <a:rPr lang="cs-CZ" smtClean="0"/>
              <a:t>Čtvrtá úroveň</a:t>
            </a:r>
          </a:p>
          <a:p>
            <a:pPr lvl="4"/>
            <a:r>
              <a:rPr lang="cs-CZ" smtClean="0"/>
              <a:t>Pátá úroveň</a:t>
            </a:r>
            <a:endParaRPr lang="cs-CZ"/>
          </a:p>
        </p:txBody>
      </p:sp>
      <p:sp>
        <p:nvSpPr>
          <p:cNvPr id="4" name="Zástupný symbol pro datum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8496BB6-16C4-49E4-B673-F9B7F5314D83}" type="datetimeFigureOut">
              <a:rPr lang="cs-CZ" smtClean="0"/>
              <a:pPr/>
              <a:t>20.5.2013</a:t>
            </a:fld>
            <a:endParaRPr lang="cs-CZ"/>
          </a:p>
        </p:txBody>
      </p:sp>
      <p:sp>
        <p:nvSpPr>
          <p:cNvPr id="5" name="Zástupný symbol pro zápatí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cs-CZ"/>
          </a:p>
        </p:txBody>
      </p:sp>
      <p:sp>
        <p:nvSpPr>
          <p:cNvPr id="6" name="Zástupný symbol pro číslo snímku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07E31749-2118-4E48-B749-3B32D05CD551}" type="slidenum">
              <a:rPr lang="cs-CZ" smtClean="0"/>
              <a:pPr/>
              <a:t>‹#›</a:t>
            </a:fld>
            <a:endParaRPr lang="cs-CZ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cs-CZ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7.xml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7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7" Type="http://schemas.openxmlformats.org/officeDocument/2006/relationships/image" Target="../media/image7.jpe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7.xml"/><Relationship Id="rId6" Type="http://schemas.openxmlformats.org/officeDocument/2006/relationships/image" Target="../media/image6.jpeg"/><Relationship Id="rId5" Type="http://schemas.openxmlformats.org/officeDocument/2006/relationships/image" Target="../media/image5.jpeg"/><Relationship Id="rId4" Type="http://schemas.openxmlformats.org/officeDocument/2006/relationships/image" Target="../media/image4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Obrázek 3" descr="OPVK_hor_zakladni_logolink_RGB_cz.jpg"/>
          <p:cNvPicPr>
            <a:picLocks noChangeAspect="1"/>
          </p:cNvPicPr>
          <p:nvPr/>
        </p:nvPicPr>
        <p:blipFill>
          <a:blip r:embed="rId3" cstate="print"/>
          <a:srcRect/>
          <a:stretch>
            <a:fillRect/>
          </a:stretch>
        </p:blipFill>
        <p:spPr bwMode="auto">
          <a:xfrm>
            <a:off x="1692275" y="404813"/>
            <a:ext cx="5759450" cy="1258887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5" name="TextovéPole 4"/>
          <p:cNvSpPr txBox="1"/>
          <p:nvPr/>
        </p:nvSpPr>
        <p:spPr>
          <a:xfrm>
            <a:off x="827088" y="2205038"/>
            <a:ext cx="7489825" cy="646331"/>
          </a:xfrm>
          <a:prstGeom prst="rect">
            <a:avLst/>
          </a:prstGeom>
          <a:noFill/>
        </p:spPr>
        <p:txBody>
          <a:bodyPr>
            <a:spAutoFit/>
          </a:bodyPr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Interaktivní hledání států v Evropě </a:t>
            </a:r>
            <a:r>
              <a:rPr lang="cs-CZ" sz="3600" dirty="0" smtClean="0">
                <a:solidFill>
                  <a:schemeClr val="tx2">
                    <a:lumMod val="75000"/>
                  </a:schemeClr>
                </a:solidFill>
                <a:latin typeface="+mj-lt"/>
                <a:cs typeface="Arial" pitchFamily="34" charset="0"/>
              </a:rPr>
              <a:t>5</a:t>
            </a:r>
            <a:endParaRPr lang="cs-CZ" sz="3600" dirty="0">
              <a:solidFill>
                <a:schemeClr val="tx2">
                  <a:lumMod val="75000"/>
                </a:schemeClr>
              </a:solidFill>
              <a:latin typeface="+mj-lt"/>
              <a:cs typeface="Arial" pitchFamily="34" charset="0"/>
            </a:endParaRPr>
          </a:p>
        </p:txBody>
      </p:sp>
      <p:pic>
        <p:nvPicPr>
          <p:cNvPr id="2052" name="Obrázek 2" descr="GT-COL.GIF"/>
          <p:cNvPicPr>
            <a:picLocks noChangeAspect="1" noChangeArrowheads="1"/>
          </p:cNvPicPr>
          <p:nvPr/>
        </p:nvPicPr>
        <p:blipFill>
          <a:blip r:embed="rId4" cstate="print"/>
          <a:srcRect/>
          <a:stretch>
            <a:fillRect/>
          </a:stretch>
        </p:blipFill>
        <p:spPr bwMode="auto">
          <a:xfrm>
            <a:off x="3995738" y="4941888"/>
            <a:ext cx="1152525" cy="72390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</p:pic>
      <p:sp>
        <p:nvSpPr>
          <p:cNvPr id="8" name="Obdélník 7"/>
          <p:cNvSpPr/>
          <p:nvPr/>
        </p:nvSpPr>
        <p:spPr>
          <a:xfrm>
            <a:off x="0" y="0"/>
            <a:ext cx="9144000" cy="6858000"/>
          </a:xfrm>
          <a:prstGeom prst="rect">
            <a:avLst/>
          </a:prstGeom>
          <a:noFill/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lang="cs-CZ"/>
          </a:p>
        </p:txBody>
      </p:sp>
      <p:sp>
        <p:nvSpPr>
          <p:cNvPr id="2054" name="TextovéPole 6"/>
          <p:cNvSpPr txBox="1">
            <a:spLocks noChangeArrowheads="1"/>
          </p:cNvSpPr>
          <p:nvPr/>
        </p:nvSpPr>
        <p:spPr bwMode="auto">
          <a:xfrm>
            <a:off x="900112" y="4400550"/>
            <a:ext cx="3095824" cy="369332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square">
            <a:spAutoFit/>
          </a:bodyPr>
          <a:lstStyle/>
          <a:p>
            <a:r>
              <a:rPr lang="cs-CZ" dirty="0">
                <a:latin typeface="Calibri" pitchFamily="34" charset="0"/>
              </a:rPr>
              <a:t>Autor</a:t>
            </a:r>
            <a:r>
              <a:rPr lang="cs-CZ" dirty="0" smtClean="0">
                <a:latin typeface="Calibri" pitchFamily="34" charset="0"/>
              </a:rPr>
              <a:t>: Mgr. Martin Rosocha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5" name="TextovéPole 8"/>
          <p:cNvSpPr txBox="1">
            <a:spLocks noChangeArrowheads="1"/>
          </p:cNvSpPr>
          <p:nvPr/>
        </p:nvSpPr>
        <p:spPr bwMode="auto">
          <a:xfrm>
            <a:off x="6084888" y="4400550"/>
            <a:ext cx="2159000" cy="369888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r"/>
            <a:r>
              <a:rPr lang="cs-CZ" dirty="0">
                <a:latin typeface="Calibri" pitchFamily="34" charset="0"/>
              </a:rPr>
              <a:t>Datum</a:t>
            </a:r>
            <a:r>
              <a:rPr lang="cs-CZ" dirty="0" smtClean="0">
                <a:latin typeface="Calibri" pitchFamily="34" charset="0"/>
              </a:rPr>
              <a:t>: 18. 05. 2013</a:t>
            </a:r>
            <a:endParaRPr lang="cs-CZ" dirty="0">
              <a:latin typeface="Calibri" pitchFamily="34" charset="0"/>
            </a:endParaRPr>
          </a:p>
        </p:txBody>
      </p:sp>
      <p:sp>
        <p:nvSpPr>
          <p:cNvPr id="2056" name="TextovéPole 9"/>
          <p:cNvSpPr txBox="1">
            <a:spLocks noChangeArrowheads="1"/>
          </p:cNvSpPr>
          <p:nvPr/>
        </p:nvSpPr>
        <p:spPr bwMode="auto">
          <a:xfrm>
            <a:off x="1692275" y="5661025"/>
            <a:ext cx="6048375" cy="307975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>
            <a:spAutoFit/>
          </a:bodyPr>
          <a:lstStyle/>
          <a:p>
            <a:pPr algn="ctr"/>
            <a:r>
              <a:rPr lang="cs-CZ" sz="1400">
                <a:latin typeface="Calibri" pitchFamily="34" charset="0"/>
              </a:rPr>
              <a:t>Gymnázium, Třeboň, Na Sadech 308</a:t>
            </a:r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2" name="Tabulka 1"/>
          <p:cNvGraphicFramePr>
            <a:graphicFrameLocks noGrp="1"/>
          </p:cNvGraphicFramePr>
          <p:nvPr/>
        </p:nvGraphicFramePr>
        <p:xfrm>
          <a:off x="900113" y="620713"/>
          <a:ext cx="7200800" cy="5981994"/>
        </p:xfrm>
        <a:graphic>
          <a:graphicData uri="http://schemas.openxmlformats.org/drawingml/2006/table">
            <a:tbl>
              <a:tblPr/>
              <a:tblGrid>
                <a:gridCol w="2190257"/>
                <a:gridCol w="5010543"/>
              </a:tblGrid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projektu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CZ.1.07/1.5.00/34.0702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Číslo materiálu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VY_32_INOVACE_ZE.35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Škola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Gymnázium, Třeboň, Na Sadech 308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Autor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Mgr. Martin Rosocha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>
                          <a:latin typeface="Calibri"/>
                          <a:ea typeface="Calibri"/>
                          <a:cs typeface="Times New Roman"/>
                        </a:rPr>
                        <a:t>Název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Interaktivní hledání států v Evropě </a:t>
                      </a: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5</a:t>
                      </a:r>
                      <a:endParaRPr lang="cs-CZ" sz="1400" dirty="0" smtClean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Předmět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Zeměpis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Tematická oblast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+mn-lt"/>
                          <a:ea typeface="Calibri"/>
                          <a:cs typeface="Times New Roman"/>
                        </a:rPr>
                        <a:t>Regionální geografie, fyzická geografie Evropy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1088615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Šablona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endParaRPr lang="cs-CZ" sz="1400" smtClean="0">
                        <a:latin typeface="Arial"/>
                        <a:ea typeface="Calibri"/>
                        <a:cs typeface="Times New Roman"/>
                      </a:endParaRPr>
                    </a:p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smtClean="0">
                          <a:latin typeface="Arial"/>
                          <a:ea typeface="Calibri"/>
                          <a:cs typeface="Times New Roman"/>
                        </a:rPr>
                        <a:t>III/2 </a:t>
                      </a:r>
                      <a:r>
                        <a:rPr lang="cs-CZ" sz="1400" dirty="0">
                          <a:latin typeface="Arial"/>
                          <a:ea typeface="Calibri"/>
                          <a:cs typeface="Times New Roman"/>
                        </a:rPr>
                        <a:t>- Inovace a zkvalitnění výuky prostřednictvím </a:t>
                      </a:r>
                      <a:r>
                        <a:rPr lang="cs-CZ" sz="1400" dirty="0" err="1" smtClean="0">
                          <a:latin typeface="Arial"/>
                          <a:ea typeface="Calibri"/>
                          <a:cs typeface="Times New Roman"/>
                        </a:rPr>
                        <a:t>ICT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Ročník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II</a:t>
                      </a:r>
                      <a:endParaRPr lang="cs-CZ" sz="1400" dirty="0">
                        <a:latin typeface="Calibri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Metodický list/Anotace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 smtClean="0">
                          <a:latin typeface="Calibri"/>
                          <a:ea typeface="Calibri"/>
                          <a:cs typeface="Times New Roman"/>
                        </a:rPr>
                        <a:t>Interaktivní slepá mapa slouží</a:t>
                      </a:r>
                      <a:r>
                        <a:rPr lang="cs-CZ" sz="1400" baseline="0" dirty="0" smtClean="0">
                          <a:latin typeface="Calibri"/>
                          <a:ea typeface="Calibri"/>
                          <a:cs typeface="Times New Roman"/>
                        </a:rPr>
                        <a:t> jako testovací materiál pro regionální geografii států Evropy</a:t>
                      </a:r>
                    </a:p>
                    <a:p>
                      <a:pPr marL="0" marR="0" indent="0" algn="l" defTabSz="914400" rtl="0" eaLnBrk="1" fontAlgn="auto" latinLnBrk="0" hangingPunct="1">
                        <a:lnSpc>
                          <a:spcPct val="115000"/>
                        </a:lnSpc>
                        <a:spcBef>
                          <a:spcPts val="0"/>
                        </a:spcBef>
                        <a:spcAft>
                          <a:spcPts val="1000"/>
                        </a:spcAft>
                        <a:buClrTx/>
                        <a:buSzTx/>
                        <a:buFontTx/>
                        <a:buNone/>
                        <a:tabLst/>
                        <a:defRPr/>
                      </a:pPr>
                      <a:r>
                        <a:rPr lang="cs-CZ" sz="1400" b="1" baseline="0" dirty="0" smtClean="0">
                          <a:latin typeface="+mn-lt"/>
                          <a:ea typeface="Calibri"/>
                          <a:cs typeface="Times New Roman"/>
                        </a:rPr>
                        <a:t>Součástí prezentace je stránka s tajenkou, sloužící jako předloha pro tisk.</a:t>
                      </a:r>
                      <a:endParaRPr lang="cs-CZ" sz="1400" dirty="0">
                        <a:latin typeface="+mn-lt"/>
                        <a:ea typeface="Calibri"/>
                        <a:cs typeface="Times New Roman"/>
                      </a:endParaRP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</a:tr>
              <a:tr h="420547">
                <a:tc gridSpan="2">
                  <a:txBody>
                    <a:bodyPr/>
                    <a:lstStyle/>
                    <a:p>
                      <a:pPr>
                        <a:lnSpc>
                          <a:spcPct val="115000"/>
                        </a:lnSpc>
                        <a:spcAft>
                          <a:spcPts val="1000"/>
                        </a:spcAft>
                      </a:pPr>
                      <a:r>
                        <a:rPr lang="cs-CZ" sz="1400" dirty="0">
                          <a:latin typeface="Calibri"/>
                          <a:ea typeface="Calibri"/>
                          <a:cs typeface="Times New Roman"/>
                        </a:rPr>
                        <a:t>Pokud není uvedeno jinak, použitý materiál je z vlastních zdrojů autora</a:t>
                      </a:r>
                    </a:p>
                  </a:txBody>
                  <a:tcPr marL="68580" marR="68580" marT="0" marB="0">
                    <a:lnL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L>
                    <a:lnR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R>
                    <a:lnT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T>
                    <a:lnB w="12700" cap="flat" cmpd="sng" algn="ctr">
                      <a:solidFill>
                        <a:srgbClr val="000000"/>
                      </a:solidFill>
                      <a:prstDash val="solid"/>
                      <a:round/>
                      <a:headEnd type="none" w="med" len="med"/>
                      <a:tailEnd type="none" w="med" len="med"/>
                    </a:lnB>
                  </a:tcPr>
                </a:tc>
                <a:tc hMerge="1">
                  <a:txBody>
                    <a:bodyPr/>
                    <a:lstStyle/>
                    <a:p>
                      <a:endParaRPr lang="cs-CZ"/>
                    </a:p>
                  </a:txBody>
                  <a:tcPr/>
                </a:tc>
              </a:tr>
            </a:tbl>
          </a:graphicData>
        </a:graphic>
      </p:graphicFrame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" name="TextovéPole 5"/>
          <p:cNvSpPr txBox="1"/>
          <p:nvPr/>
        </p:nvSpPr>
        <p:spPr>
          <a:xfrm>
            <a:off x="3419872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Nápověda</a:t>
            </a:r>
            <a:endParaRPr lang="cs-CZ" sz="1600" dirty="0"/>
          </a:p>
        </p:txBody>
      </p:sp>
      <p:sp>
        <p:nvSpPr>
          <p:cNvPr id="10" name="TextovéPole 9"/>
          <p:cNvSpPr txBox="1"/>
          <p:nvPr/>
        </p:nvSpPr>
        <p:spPr>
          <a:xfrm>
            <a:off x="5328084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Řešení</a:t>
            </a:r>
            <a:endParaRPr lang="cs-CZ" sz="1600" dirty="0"/>
          </a:p>
        </p:txBody>
      </p:sp>
      <p:sp>
        <p:nvSpPr>
          <p:cNvPr id="11" name="TextovéPole 10"/>
          <p:cNvSpPr txBox="1"/>
          <p:nvPr/>
        </p:nvSpPr>
        <p:spPr>
          <a:xfrm>
            <a:off x="7236296" y="6570000"/>
            <a:ext cx="1224136" cy="288000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600" dirty="0" smtClean="0"/>
              <a:t>Tajenka</a:t>
            </a:r>
            <a:r>
              <a:rPr lang="en-US" sz="1600" dirty="0" smtClean="0"/>
              <a:t> info</a:t>
            </a:r>
            <a:endParaRPr lang="cs-CZ" sz="1600" dirty="0"/>
          </a:p>
        </p:txBody>
      </p:sp>
      <p:sp>
        <p:nvSpPr>
          <p:cNvPr id="9" name="TextovéPole 8"/>
          <p:cNvSpPr txBox="1"/>
          <p:nvPr/>
        </p:nvSpPr>
        <p:spPr>
          <a:xfrm>
            <a:off x="3203848" y="5733256"/>
            <a:ext cx="5436096" cy="646331"/>
          </a:xfrm>
          <a:prstGeom prst="rect">
            <a:avLst/>
          </a:prstGeom>
        </p:spPr>
        <p:style>
          <a:lnRef idx="1">
            <a:schemeClr val="dk1"/>
          </a:lnRef>
          <a:fillRef idx="3">
            <a:schemeClr val="dk1"/>
          </a:fillRef>
          <a:effectRef idx="2">
            <a:schemeClr val="dk1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dirty="0" smtClean="0"/>
              <a:t>Doplňte dle čísel státy v křížovce a najděte tajenku.</a:t>
            </a:r>
          </a:p>
          <a:p>
            <a:pPr algn="ctr"/>
            <a:r>
              <a:rPr lang="cs-CZ" dirty="0" smtClean="0"/>
              <a:t> v= vodorovně, s = svisle</a:t>
            </a:r>
            <a:endParaRPr lang="cs-CZ" dirty="0"/>
          </a:p>
        </p:txBody>
      </p:sp>
      <p:pic>
        <p:nvPicPr>
          <p:cNvPr id="14" name="Obrázek 13" descr="asie.jpg"/>
          <p:cNvPicPr>
            <a:picLocks noChangeAspect="1"/>
          </p:cNvPicPr>
          <p:nvPr/>
        </p:nvPicPr>
        <p:blipFill>
          <a:blip r:embed="rId3" cstate="print"/>
          <a:stretch>
            <a:fillRect/>
          </a:stretch>
        </p:blipFill>
        <p:spPr>
          <a:xfrm>
            <a:off x="2440933" y="5167"/>
            <a:ext cx="6697898" cy="5581582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5" name="Obrázek 14" descr="asie_staty.jpg"/>
          <p:cNvPicPr>
            <a:picLocks noChangeAspect="1"/>
          </p:cNvPicPr>
          <p:nvPr/>
        </p:nvPicPr>
        <p:blipFill>
          <a:blip r:embed="rId4" cstate="print"/>
          <a:stretch>
            <a:fillRect/>
          </a:stretch>
        </p:blipFill>
        <p:spPr>
          <a:xfrm>
            <a:off x="2419756" y="0"/>
            <a:ext cx="6724244" cy="560353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2" name="Picture 2"/>
          <p:cNvPicPr>
            <a:picLocks noChangeAspect="1" noChangeArrowheads="1"/>
          </p:cNvPicPr>
          <p:nvPr/>
        </p:nvPicPr>
        <p:blipFill>
          <a:blip r:embed="rId5" cstate="print"/>
          <a:stretch>
            <a:fillRect/>
          </a:stretch>
        </p:blipFill>
        <p:spPr bwMode="auto">
          <a:xfrm>
            <a:off x="0" y="0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3" name="Picture 3"/>
          <p:cNvPicPr>
            <a:picLocks noChangeAspect="1" noChangeArrowheads="1"/>
          </p:cNvPicPr>
          <p:nvPr/>
        </p:nvPicPr>
        <p:blipFill>
          <a:blip r:embed="rId6" cstate="print"/>
          <a:stretch>
            <a:fillRect/>
          </a:stretch>
        </p:blipFill>
        <p:spPr bwMode="auto">
          <a:xfrm>
            <a:off x="0" y="1"/>
            <a:ext cx="2411760" cy="6858000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pic>
        <p:nvPicPr>
          <p:cNvPr id="17" name="Obrázek 16" descr="oman.jpg"/>
          <p:cNvPicPr>
            <a:picLocks noChangeAspect="1"/>
          </p:cNvPicPr>
          <p:nvPr/>
        </p:nvPicPr>
        <p:blipFill>
          <a:blip r:embed="rId7" cstate="print"/>
          <a:stretch>
            <a:fillRect/>
          </a:stretch>
        </p:blipFill>
        <p:spPr>
          <a:xfrm>
            <a:off x="4572000" y="4077072"/>
            <a:ext cx="999187" cy="779366"/>
          </a:xfrm>
          <a:prstGeom prst="rect">
            <a:avLst/>
          </a:prstGeom>
          <a:ln w="38100" cap="sq">
            <a:solidFill>
              <a:srgbClr val="000000"/>
            </a:solidFill>
            <a:prstDash val="solid"/>
            <a:miter lim="800000"/>
          </a:ln>
          <a:effectLst>
            <a:outerShdw blurRad="50800" dist="38100" dir="2700000" algn="tl" rotWithShape="0">
              <a:srgbClr val="000000">
                <a:alpha val="43000"/>
              </a:srgbClr>
            </a:outerShdw>
          </a:effectLst>
        </p:spPr>
      </p:pic>
      <p:sp>
        <p:nvSpPr>
          <p:cNvPr id="19" name="TextovéPole 18"/>
          <p:cNvSpPr txBox="1"/>
          <p:nvPr/>
        </p:nvSpPr>
        <p:spPr>
          <a:xfrm>
            <a:off x="6695728" y="0"/>
            <a:ext cx="2448272" cy="3693319"/>
          </a:xfrm>
          <a:prstGeom prst="rect">
            <a:avLst/>
          </a:prstGeom>
        </p:spPr>
        <p:style>
          <a:lnRef idx="2">
            <a:schemeClr val="dk1"/>
          </a:lnRef>
          <a:fillRef idx="1">
            <a:schemeClr val="lt1"/>
          </a:fillRef>
          <a:effectRef idx="0">
            <a:schemeClr val="dk1"/>
          </a:effectRef>
          <a:fontRef idx="minor">
            <a:schemeClr val="dk1"/>
          </a:fontRef>
        </p:style>
        <p:txBody>
          <a:bodyPr wrap="square" rtlCol="0">
            <a:spAutoFit/>
          </a:bodyPr>
          <a:lstStyle/>
          <a:p>
            <a:r>
              <a:rPr lang="cs-CZ" sz="2000" b="1" dirty="0" smtClean="0"/>
              <a:t>Městský </a:t>
            </a:r>
            <a:r>
              <a:rPr lang="cs-CZ" sz="2000" b="1" dirty="0" smtClean="0"/>
              <a:t>stát </a:t>
            </a:r>
            <a:r>
              <a:rPr lang="cs-CZ" sz="2000" b="1" dirty="0" smtClean="0"/>
              <a:t>Vatikán</a:t>
            </a:r>
          </a:p>
          <a:p>
            <a:endParaRPr lang="cs-CZ" sz="2000" dirty="0" smtClean="0"/>
          </a:p>
          <a:p>
            <a:r>
              <a:rPr lang="cs-CZ" sz="1600" b="1" u="sng" dirty="0" smtClean="0"/>
              <a:t>Statistické údaje (2013) </a:t>
            </a:r>
            <a:r>
              <a:rPr lang="en-US" sz="1600" b="1" u="sng" baseline="30000" dirty="0" smtClean="0"/>
              <a:t>[</a:t>
            </a:r>
            <a:r>
              <a:rPr lang="cs-CZ" sz="1600" b="1" u="sng" baseline="30000" dirty="0" smtClean="0"/>
              <a:t>5</a:t>
            </a:r>
            <a:r>
              <a:rPr lang="en-US" sz="1600" b="1" u="sng" baseline="30000" dirty="0" smtClean="0"/>
              <a:t>]</a:t>
            </a:r>
            <a:r>
              <a:rPr lang="cs-CZ" sz="1600" b="1" u="sng" dirty="0" smtClean="0"/>
              <a:t>:</a:t>
            </a:r>
          </a:p>
          <a:p>
            <a:r>
              <a:rPr lang="cs-CZ" sz="1600" b="1" dirty="0" smtClean="0"/>
              <a:t>Rozloha: </a:t>
            </a:r>
            <a:r>
              <a:rPr lang="cs-CZ" sz="1600" dirty="0" smtClean="0"/>
              <a:t>0,44 </a:t>
            </a:r>
            <a:r>
              <a:rPr lang="cs-CZ" sz="1600" dirty="0" err="1" smtClean="0"/>
              <a:t>km²</a:t>
            </a:r>
            <a:r>
              <a:rPr lang="cs-CZ" sz="1600" dirty="0" smtClean="0"/>
              <a:t> </a:t>
            </a:r>
          </a:p>
          <a:p>
            <a:r>
              <a:rPr lang="cs-CZ" sz="1600" b="1" dirty="0" smtClean="0"/>
              <a:t>Počet obyvatel: </a:t>
            </a:r>
            <a:r>
              <a:rPr lang="cs-CZ" sz="1600" dirty="0" smtClean="0"/>
              <a:t>839</a:t>
            </a:r>
            <a:endParaRPr lang="cs-CZ" sz="1600" dirty="0" smtClean="0"/>
          </a:p>
          <a:p>
            <a:r>
              <a:rPr lang="cs-CZ" sz="1600" b="1" dirty="0" smtClean="0"/>
              <a:t>Hlavní město: </a:t>
            </a:r>
            <a:r>
              <a:rPr lang="cs-CZ" sz="1600" dirty="0" err="1" smtClean="0"/>
              <a:t>Citta</a:t>
            </a:r>
            <a:r>
              <a:rPr lang="cs-CZ" sz="1600" dirty="0" smtClean="0"/>
              <a:t> </a:t>
            </a:r>
            <a:r>
              <a:rPr lang="cs-CZ" sz="1600" dirty="0" err="1" smtClean="0"/>
              <a:t>Del</a:t>
            </a:r>
            <a:r>
              <a:rPr lang="cs-CZ" sz="1600" dirty="0" smtClean="0"/>
              <a:t> </a:t>
            </a:r>
            <a:r>
              <a:rPr lang="cs-CZ" sz="1600" dirty="0" err="1" smtClean="0"/>
              <a:t>Vaticano</a:t>
            </a:r>
            <a:endParaRPr lang="cs-CZ" sz="1600" dirty="0" smtClean="0"/>
          </a:p>
          <a:p>
            <a:r>
              <a:rPr lang="cs-CZ" sz="1600" b="1" dirty="0" smtClean="0"/>
              <a:t>Úřední jazyk: </a:t>
            </a:r>
            <a:r>
              <a:rPr lang="cs-CZ" sz="1600" dirty="0" smtClean="0"/>
              <a:t>italština</a:t>
            </a:r>
            <a:endParaRPr lang="cs-CZ" sz="1600" dirty="0" smtClean="0"/>
          </a:p>
          <a:p>
            <a:r>
              <a:rPr lang="cs-CZ" sz="1600" b="1" dirty="0" smtClean="0"/>
              <a:t>Náboženství: </a:t>
            </a:r>
            <a:r>
              <a:rPr lang="cs-CZ" sz="1600" dirty="0" smtClean="0"/>
              <a:t>římskokatolické</a:t>
            </a:r>
            <a:endParaRPr lang="cs-CZ" sz="1600" dirty="0" smtClean="0"/>
          </a:p>
          <a:p>
            <a:r>
              <a:rPr lang="cs-CZ" sz="1600" b="1" dirty="0" smtClean="0"/>
              <a:t>Státní zřízení:</a:t>
            </a:r>
            <a:r>
              <a:rPr lang="cs-CZ" sz="1600" dirty="0" smtClean="0"/>
              <a:t> </a:t>
            </a:r>
            <a:r>
              <a:rPr lang="cs-CZ" sz="1600" dirty="0" smtClean="0"/>
              <a:t>teokratická absolutní monarchie</a:t>
            </a:r>
            <a:endParaRPr lang="cs-CZ" sz="1600" dirty="0" smtClean="0"/>
          </a:p>
          <a:p>
            <a:r>
              <a:rPr lang="cs-CZ" sz="1600" b="1" dirty="0" smtClean="0"/>
              <a:t>HDP (parita):  </a:t>
            </a:r>
            <a:r>
              <a:rPr lang="cs-CZ" sz="1600" dirty="0" smtClean="0"/>
              <a:t>N/A</a:t>
            </a:r>
            <a:endParaRPr lang="cs-CZ" dirty="0" smtClean="0"/>
          </a:p>
          <a:p>
            <a:endParaRPr lang="cs-CZ" dirty="0"/>
          </a:p>
        </p:txBody>
      </p:sp>
      <p:sp>
        <p:nvSpPr>
          <p:cNvPr id="20" name="TextovéPole 19"/>
          <p:cNvSpPr txBox="1"/>
          <p:nvPr/>
        </p:nvSpPr>
        <p:spPr>
          <a:xfrm>
            <a:off x="8028384" y="3356992"/>
            <a:ext cx="936104" cy="292388"/>
          </a:xfrm>
          <a:prstGeom prst="rect">
            <a:avLst/>
          </a:prstGeom>
        </p:spPr>
        <p:style>
          <a:lnRef idx="1">
            <a:schemeClr val="accent2"/>
          </a:lnRef>
          <a:fillRef idx="3">
            <a:schemeClr val="accent2"/>
          </a:fillRef>
          <a:effectRef idx="2">
            <a:schemeClr val="accent2"/>
          </a:effectRef>
          <a:fontRef idx="minor">
            <a:schemeClr val="lt1"/>
          </a:fontRef>
        </p:style>
        <p:txBody>
          <a:bodyPr wrap="square" rtlCol="0">
            <a:spAutoFit/>
          </a:bodyPr>
          <a:lstStyle/>
          <a:p>
            <a:pPr algn="ctr"/>
            <a:r>
              <a:rPr lang="cs-CZ" sz="1300" dirty="0" smtClean="0"/>
              <a:t>Znovu</a:t>
            </a:r>
            <a:endParaRPr lang="cs-CZ" sz="1300" dirty="0"/>
          </a:p>
        </p:txBody>
      </p:sp>
    </p:spTree>
  </p:cSld>
  <p:clrMapOvr>
    <a:masterClrMapping/>
  </p:clrMapOvr>
  <p:transition advClick="0"/>
  <p:timing>
    <p:tnLst>
      <p:par>
        <p:cTn id="1" dur="indefinite" restart="never" nodeType="tmRoot">
          <p:childTnLst>
            <p:seq concurrent="1" nextAc="seek">
              <p:cTn id="2" restart="whenNotActive" fill="hold" evtFilter="cancelBubble" nodeType="interactiveSeq">
                <p:stCondLst>
                  <p:cond evt="onClick" delay="0">
                    <p:tgtEl>
                      <p:spTgt spid="6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" fill="hold">
                      <p:stCondLst>
                        <p:cond delay="0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7" dur="20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8" fill="hold">
                            <p:stCondLst>
                              <p:cond delay="2000"/>
                            </p:stCondLst>
                            <p:childTnLst>
                              <p:par>
                                <p:cTn id="9" presetID="9" presetClass="exit" presetSubtype="0" fill="hold" nodeType="afterEffect">
                                  <p:stCondLst>
                                    <p:cond delay="400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10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6"/>
                  </p:tgtEl>
                </p:cond>
              </p:nextCondLst>
            </p:seq>
            <p:seq concurrent="1" nextAc="seek">
              <p:cTn id="12" restart="whenNotActive" fill="hold" evtFilter="cancelBubble" nodeType="interactiveSeq">
                <p:stCondLst>
                  <p:cond evt="onClick" delay="0">
                    <p:tgtEl>
                      <p:spTgt spid="1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3" fill="hold">
                      <p:stCondLst>
                        <p:cond delay="0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0"/>
                  </p:tgtEl>
                </p:cond>
              </p:nextCondLst>
            </p:seq>
            <p:seq concurrent="1" nextAc="seek">
              <p:cTn id="18" restart="whenNotActive" fill="hold" evtFilter="cancelBubble" nodeType="interactiveSeq">
                <p:stCondLst>
                  <p:cond evt="onClick" delay="0">
                    <p:tgtEl>
                      <p:spTgt spid="11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19" fill="hold">
                      <p:stCondLst>
                        <p:cond delay="0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3" dur="770" decel="1000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animScale>
                                      <p:cBhvr>
                                        <p:cTn id="24" dur="770" decel="100000"/>
                                        <p:tgtEl>
                                          <p:spTgt spid="17"/>
                                        </p:tgtEl>
                                      </p:cBhvr>
                                      <p:from x="10000" y="10000"/>
                                      <p:to x="200000" y="450000"/>
                                    </p:animScale>
                                    <p:animScale>
                                      <p:cBhvr>
                                        <p:cTn id="25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</p:cBhvr>
                                      <p:from x="200000" y="450000"/>
                                      <p:to x="100000" y="100000"/>
                                    </p:animScale>
                                    <p:set>
                                      <p:cBhvr>
                                        <p:cTn id="26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o>
                                        <p:strVal val="(0.5)"/>
                                      </p:to>
                                    </p:set>
                                    <p:anim from="(0.5)" to="(#ppt_x)" calcmode="lin" valueType="num">
                                      <p:cBhvr>
                                        <p:cTn id="27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set>
                                      <p:cBhvr>
                                        <p:cTn id="28" dur="770" fill="hold"/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o>
                                        <p:strVal val="(#ppt_y+0.4)"/>
                                      </p:to>
                                    </p:set>
                                    <p:anim from="(#ppt_y+0.4)" to="(#ppt_y)" calcmode="lin" valueType="num">
                                      <p:cBhvr>
                                        <p:cTn id="29" dur="1230" accel="100000" fill="hold">
                                          <p:stCondLst>
                                            <p:cond delay="770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0" fill="hold">
                            <p:stCondLst>
                              <p:cond delay="2000"/>
                            </p:stCondLst>
                            <p:childTnLst>
                              <p:par>
                                <p:cTn id="31" presetID="20" presetClass="entr" presetSubtype="0" fill="hold" grpId="2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3" dur="20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  <p:par>
                          <p:cTn id="34" fill="hold">
                            <p:stCondLst>
                              <p:cond delay="4000"/>
                            </p:stCondLst>
                            <p:childTnLst>
                              <p:par>
                                <p:cTn id="35" presetID="20" presetClass="entr" presetSubtype="0" fill="hold" grpId="0" nodeType="after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37" dur="10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11"/>
                  </p:tgtEl>
                </p:cond>
              </p:nextCondLst>
            </p:seq>
            <p:seq concurrent="1" nextAc="seek">
              <p:cTn id="38" restart="whenNotActive" fill="hold" evtFilter="cancelBubble" nodeType="interactiveSeq">
                <p:stCondLst>
                  <p:cond evt="onClick" delay="0">
                    <p:tgtEl>
                      <p:spTgt spid="20"/>
                    </p:tgtEl>
                  </p:cond>
                </p:stCondLst>
                <p:endSync evt="end" delay="0">
                  <p:rtn val="all"/>
                </p:endSync>
                <p:childTnLst>
                  <p:par>
                    <p:cTn id="39" fill="hold">
                      <p:stCondLst>
                        <p:cond delay="0"/>
                      </p:stCondLst>
                      <p:childTnLst>
                        <p:par>
                          <p:cTn id="40" fill="hold">
                            <p:stCondLst>
                              <p:cond delay="0"/>
                            </p:stCondLst>
                            <p:childTnLst>
                              <p:par>
                                <p:cTn id="41" presetID="9" presetClass="exit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2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3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4" presetID="9" presetClass="exit" presetSubtype="0" fill="hold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5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6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47" presetID="9" presetClass="exit" presetSubtype="0" fill="hold" grpId="3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48" dur="500"/>
                                        <p:tgtEl>
                                          <p:spTgt spid="1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9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  <p:par>
                                <p:cTn id="50" presetID="9" presetClass="exit" presetSubtype="0" fill="hold" grpId="1" nodeType="with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dissolve">
                                      <p:cBhvr>
                                        <p:cTn id="51" dur="500"/>
                                        <p:tgtEl>
                                          <p:spTgt spid="2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nextCondLst>
                <p:cond evt="onClick" delay="0">
                  <p:tgtEl>
                    <p:spTgt spid="20"/>
                  </p:tgtEl>
                </p:cond>
              </p:nextCondLst>
            </p:seq>
          </p:childTnLst>
        </p:cTn>
      </p:par>
    </p:tnLst>
    <p:bldLst>
      <p:bldP spid="19" grpId="2" animBg="1"/>
      <p:bldP spid="19" grpId="3" animBg="1"/>
      <p:bldP spid="20" grpId="0" animBg="1"/>
      <p:bldP spid="20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Nadpis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cs-CZ" dirty="0" smtClean="0"/>
              <a:t>Zdroje</a:t>
            </a:r>
            <a:endParaRPr lang="cs-CZ" dirty="0"/>
          </a:p>
        </p:txBody>
      </p:sp>
      <p:sp>
        <p:nvSpPr>
          <p:cNvPr id="3" name="Zástupný symbol pro obsah 2"/>
          <p:cNvSpPr>
            <a:spLocks noGrp="1"/>
          </p:cNvSpPr>
          <p:nvPr>
            <p:ph idx="1"/>
          </p:nvPr>
        </p:nvSpPr>
        <p:spPr/>
        <p:txBody>
          <a:bodyPr>
            <a:normAutofit/>
          </a:bodyPr>
          <a:lstStyle/>
          <a:p>
            <a:pPr marL="514350" indent="-514350">
              <a:buFont typeface="+mj-lt"/>
              <a:buAutoNum type="arabicPeriod"/>
            </a:pPr>
            <a:r>
              <a:rPr lang="cs-CZ" sz="2000" i="1" dirty="0" err="1" smtClean="0"/>
              <a:t>EclipseCrossword</a:t>
            </a:r>
            <a:r>
              <a:rPr lang="cs-CZ" sz="2000" i="1" dirty="0" smtClean="0"/>
              <a:t>: Tvorba křížovek free</a:t>
            </a:r>
            <a:r>
              <a:rPr lang="cs-CZ" sz="2000" dirty="0" smtClean="0"/>
              <a:t> [online]. [cit. 2013-05-18]. Dostupné z: http://www.</a:t>
            </a:r>
            <a:r>
              <a:rPr lang="cs-CZ" sz="2000" dirty="0" err="1" smtClean="0"/>
              <a:t>eclipsecrossword.com</a:t>
            </a:r>
            <a:r>
              <a:rPr lang="cs-CZ" sz="2000" dirty="0" smtClean="0"/>
              <a:t>/ </a:t>
            </a:r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_car=4578&amp;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Slepá mapa, jména - Evropa. [online]. [cit. 2013-05-18]. Dostupné z: 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_car=13146&amp;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Vatikán - </a:t>
            </a:r>
            <a:r>
              <a:rPr lang="cs-CZ" sz="2000" dirty="0" smtClean="0"/>
              <a:t>slepá mapa. [online]. [cit. 2013-05-18]. Dostupné z: </a:t>
            </a:r>
            <a:r>
              <a:rPr lang="cs-CZ" sz="2000" dirty="0" smtClean="0"/>
              <a:t>http://d-</a:t>
            </a:r>
            <a:r>
              <a:rPr lang="cs-CZ" sz="2000" dirty="0" err="1" smtClean="0"/>
              <a:t>maps.com</a:t>
            </a:r>
            <a:r>
              <a:rPr lang="cs-CZ" sz="2000" dirty="0" smtClean="0"/>
              <a:t>/</a:t>
            </a:r>
            <a:r>
              <a:rPr lang="cs-CZ" sz="2000" dirty="0" err="1" smtClean="0"/>
              <a:t>carte.php</a:t>
            </a:r>
            <a:r>
              <a:rPr lang="cs-CZ" sz="2000" dirty="0" smtClean="0"/>
              <a:t>?</a:t>
            </a:r>
            <a:r>
              <a:rPr lang="cs-CZ" sz="2000" dirty="0" err="1" smtClean="0"/>
              <a:t>num</a:t>
            </a:r>
            <a:r>
              <a:rPr lang="cs-CZ" sz="2000" dirty="0" smtClean="0"/>
              <a:t>_car=5764&amp;</a:t>
            </a:r>
            <a:r>
              <a:rPr lang="cs-CZ" sz="2000" dirty="0" err="1" smtClean="0"/>
              <a:t>lang</a:t>
            </a:r>
            <a:r>
              <a:rPr lang="cs-CZ" sz="2000" dirty="0" smtClean="0"/>
              <a:t>=</a:t>
            </a:r>
            <a:r>
              <a:rPr lang="cs-CZ" sz="2000" dirty="0" err="1" smtClean="0"/>
              <a:t>en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r>
              <a:rPr lang="cs-CZ" sz="2000" dirty="0" smtClean="0"/>
              <a:t>Vatikán - statistiky</a:t>
            </a:r>
            <a:r>
              <a:rPr lang="it-IT" sz="2000" dirty="0" smtClean="0"/>
              <a:t>. [online]. [cit. 2013-0</a:t>
            </a:r>
            <a:r>
              <a:rPr lang="cs-CZ" sz="2000" dirty="0" smtClean="0"/>
              <a:t>5</a:t>
            </a:r>
            <a:r>
              <a:rPr lang="it-IT" sz="2000" dirty="0" smtClean="0"/>
              <a:t>-</a:t>
            </a:r>
            <a:r>
              <a:rPr lang="cs-CZ" sz="2000" dirty="0" smtClean="0"/>
              <a:t>18</a:t>
            </a:r>
            <a:r>
              <a:rPr lang="it-IT" sz="2000" dirty="0" smtClean="0"/>
              <a:t>]. Dostupné z: https://www.cia.gov/library/publications/the-world-factbook/geos/ </a:t>
            </a:r>
            <a:r>
              <a:rPr lang="cs-CZ" sz="2000" dirty="0" err="1" smtClean="0"/>
              <a:t>vt</a:t>
            </a:r>
            <a:r>
              <a:rPr lang="it-IT" sz="2000" dirty="0" smtClean="0"/>
              <a:t>.html</a:t>
            </a: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 smtClean="0"/>
          </a:p>
          <a:p>
            <a:pPr marL="514350" indent="-514350">
              <a:buFont typeface="+mj-lt"/>
              <a:buAutoNum type="arabicPeriod"/>
            </a:pPr>
            <a:endParaRPr lang="cs-CZ" sz="2000" dirty="0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Motiv sady Office">
  <a:themeElements>
    <a:clrScheme name="Kancelář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Kancelář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Kancelář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667</TotalTime>
  <Words>284</Words>
  <Application>Microsoft Office PowerPoint</Application>
  <PresentationFormat>Předvádění na obrazovce (4:3)</PresentationFormat>
  <Paragraphs>56</Paragraphs>
  <Slides>4</Slides>
  <Notes>4</Notes>
  <HiddenSlides>0</HiddenSlides>
  <MMClips>0</MMClips>
  <ScaleCrop>false</ScaleCrop>
  <HeadingPairs>
    <vt:vector size="4" baseType="variant">
      <vt:variant>
        <vt:lpstr>Motiv</vt:lpstr>
      </vt:variant>
      <vt:variant>
        <vt:i4>1</vt:i4>
      </vt:variant>
      <vt:variant>
        <vt:lpstr>Nadpisy snímků</vt:lpstr>
      </vt:variant>
      <vt:variant>
        <vt:i4>4</vt:i4>
      </vt:variant>
    </vt:vector>
  </HeadingPairs>
  <TitlesOfParts>
    <vt:vector size="5" baseType="lpstr">
      <vt:lpstr>Motiv sady Office</vt:lpstr>
      <vt:lpstr>Snímek 1</vt:lpstr>
      <vt:lpstr>Snímek 2</vt:lpstr>
      <vt:lpstr>Snímek 3</vt:lpstr>
      <vt:lpstr>Zdroje</vt:lpstr>
    </vt:vector>
  </TitlesOfParts>
  <Company>Lenovo</Company>
  <LinksUpToDate>false</LinksUpToDate>
  <SharedDoc>false</SharedDoc>
  <HyperlinksChanged>false</HyperlinksChanged>
  <AppVersion>12.0000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Snímek 1</dc:title>
  <dc:creator>Rosocha</dc:creator>
  <cp:lastModifiedBy>Rosocha</cp:lastModifiedBy>
  <cp:revision>106</cp:revision>
  <dcterms:created xsi:type="dcterms:W3CDTF">2013-04-06T11:19:09Z</dcterms:created>
  <dcterms:modified xsi:type="dcterms:W3CDTF">2013-05-20T11:46:43Z</dcterms:modified>
</cp:coreProperties>
</file>