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21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Seznámení s podstatnými jmény, určování rodu, čísla        a pádu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-833" custLinFactNeighborY="-5453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3B610A83-6434-4737-9D4F-64F2984B9F4E}" type="presOf" srcId="{445C7998-7549-48B0-BD68-D4F0167F02E5}" destId="{7B541546-39A7-4633-AED0-6028788110D7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8202B578-7545-4AAA-9A05-BC5241881A5F}" type="presOf" srcId="{FBBFC3EA-9D9D-4F3A-BEA6-9C2C0E46BF20}" destId="{ACAD381E-21DC-4C07-8FDD-119C2EC3BB2E}" srcOrd="0" destOrd="0" presId="urn:microsoft.com/office/officeart/2005/8/layout/vList2"/>
    <dgm:cxn modelId="{6B116A96-E20D-489D-8C53-D2E481F40E98}" type="presOf" srcId="{6B0205A6-422D-4956-AD89-0CEBCAE4530D}" destId="{B1DDF1AD-3BC2-43B8-A8D0-A33120EFAF7C}" srcOrd="0" destOrd="0" presId="urn:microsoft.com/office/officeart/2005/8/layout/vList2"/>
    <dgm:cxn modelId="{7A39934B-C260-40CF-9D38-0451A4754D6F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7324F0A7-001B-4171-9763-417A5F5AF723}" type="presOf" srcId="{C73C7642-F245-4585-8F88-243F9FAEF6CA}" destId="{1C4BCB69-D3A6-4CCF-9871-D9B9359B8159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80C0190-CD8B-4FDB-A311-E3CDF4323675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91EDE82-3762-4F6D-A1DA-4F99E8B9A5A4}" type="presParOf" srcId="{612116FE-9061-44B1-A457-8F1AFBD162E0}" destId="{7B541546-39A7-4633-AED0-6028788110D7}" srcOrd="0" destOrd="0" presId="urn:microsoft.com/office/officeart/2005/8/layout/vList2"/>
    <dgm:cxn modelId="{2164FD18-A93C-4034-9E1A-2F4FB67BC593}" type="presParOf" srcId="{612116FE-9061-44B1-A457-8F1AFBD162E0}" destId="{9B9314F6-85CC-4C49-B24D-6AF5DF05D800}" srcOrd="1" destOrd="0" presId="urn:microsoft.com/office/officeart/2005/8/layout/vList2"/>
    <dgm:cxn modelId="{87E07CB9-DE40-4FB3-A079-E0548D2756AD}" type="presParOf" srcId="{612116FE-9061-44B1-A457-8F1AFBD162E0}" destId="{ACAD381E-21DC-4C07-8FDD-119C2EC3BB2E}" srcOrd="2" destOrd="0" presId="urn:microsoft.com/office/officeart/2005/8/layout/vList2"/>
    <dgm:cxn modelId="{DE7C0E34-AAF5-4ED5-81FE-7315D768DEC4}" type="presParOf" srcId="{612116FE-9061-44B1-A457-8F1AFBD162E0}" destId="{208194AD-7544-4854-B7A4-4A67E5453B54}" srcOrd="3" destOrd="0" presId="urn:microsoft.com/office/officeart/2005/8/layout/vList2"/>
    <dgm:cxn modelId="{1CD5BB04-E0E3-473D-A7EF-F4111B50A957}" type="presParOf" srcId="{612116FE-9061-44B1-A457-8F1AFBD162E0}" destId="{1C4BCB69-D3A6-4CCF-9871-D9B9359B8159}" srcOrd="4" destOrd="0" presId="urn:microsoft.com/office/officeart/2005/8/layout/vList2"/>
    <dgm:cxn modelId="{055A2A5E-D7F3-4548-B917-F386D131AD40}" type="presParOf" srcId="{612116FE-9061-44B1-A457-8F1AFBD162E0}" destId="{34DE5943-AAB5-4DC3-B765-99B35FCB6ECD}" srcOrd="5" destOrd="0" presId="urn:microsoft.com/office/officeart/2005/8/layout/vList2"/>
    <dgm:cxn modelId="{6F19D505-8202-4DB0-A3BC-E00BC3958470}" type="presParOf" srcId="{612116FE-9061-44B1-A457-8F1AFBD162E0}" destId="{97CBBA99-26B9-4E2D-BA76-BF47FEBF0134}" srcOrd="6" destOrd="0" presId="urn:microsoft.com/office/officeart/2005/8/layout/vList2"/>
    <dgm:cxn modelId="{EBC36581-5988-4507-B738-D995FB37D8E1}" type="presParOf" srcId="{612116FE-9061-44B1-A457-8F1AFBD162E0}" destId="{9A22653A-B2DB-4D9E-A633-AD2EC219A723}" srcOrd="7" destOrd="0" presId="urn:microsoft.com/office/officeart/2005/8/layout/vList2"/>
    <dgm:cxn modelId="{127B6496-4EB0-4B90-BAC3-72152FB99514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5240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0723" y="95963"/>
        <a:ext cx="7153312" cy="752764"/>
      </dsp:txXfrm>
    </dsp:sp>
    <dsp:sp modelId="{ACAD381E-21DC-4C07-8FDD-119C2EC3BB2E}">
      <dsp:nvSpPr>
        <dsp:cNvPr id="0" name=""/>
        <dsp:cNvSpPr/>
      </dsp:nvSpPr>
      <dsp:spPr>
        <a:xfrm>
          <a:off x="0" y="991810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0891"/>
                <a:satOff val="-643"/>
                <a:lumOff val="15914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40891"/>
                <a:satOff val="-643"/>
                <a:lumOff val="15914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40891"/>
                <a:satOff val="-643"/>
                <a:lumOff val="15914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Autor: Mgr. Vlasta Šujanová</a:t>
          </a:r>
          <a:endParaRPr lang="cs-CZ" sz="2300" kern="1200" dirty="0"/>
        </a:p>
      </dsp:txBody>
      <dsp:txXfrm>
        <a:off x="40723" y="1032533"/>
        <a:ext cx="7153312" cy="752764"/>
      </dsp:txXfrm>
    </dsp:sp>
    <dsp:sp modelId="{1C4BCB69-D3A6-4CCF-9871-D9B9359B8159}">
      <dsp:nvSpPr>
        <dsp:cNvPr id="0" name=""/>
        <dsp:cNvSpPr/>
      </dsp:nvSpPr>
      <dsp:spPr>
        <a:xfrm>
          <a:off x="0" y="1892260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81783"/>
                <a:satOff val="-1286"/>
                <a:lumOff val="31828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81783"/>
                <a:satOff val="-1286"/>
                <a:lumOff val="31828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81783"/>
                <a:satOff val="-1286"/>
                <a:lumOff val="31828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Seznámení s podstatnými jmény, určování rodu, čísla        a pádu</a:t>
          </a:r>
          <a:endParaRPr lang="cs-CZ" sz="2300" kern="1200" dirty="0"/>
        </a:p>
      </dsp:txBody>
      <dsp:txXfrm>
        <a:off x="40723" y="1932983"/>
        <a:ext cx="7153312" cy="752764"/>
      </dsp:txXfrm>
    </dsp:sp>
    <dsp:sp modelId="{97CBBA99-26B9-4E2D-BA76-BF47FEBF0134}">
      <dsp:nvSpPr>
        <dsp:cNvPr id="0" name=""/>
        <dsp:cNvSpPr/>
      </dsp:nvSpPr>
      <dsp:spPr>
        <a:xfrm>
          <a:off x="0" y="2792711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81783"/>
                <a:satOff val="-1286"/>
                <a:lumOff val="31828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81783"/>
                <a:satOff val="-1286"/>
                <a:lumOff val="31828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81783"/>
                <a:satOff val="-1286"/>
                <a:lumOff val="31828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21</a:t>
          </a:r>
          <a:endParaRPr lang="cs-CZ" sz="2300" kern="1200" dirty="0"/>
        </a:p>
      </dsp:txBody>
      <dsp:txXfrm>
        <a:off x="40723" y="2833434"/>
        <a:ext cx="7153312" cy="752764"/>
      </dsp:txXfrm>
    </dsp:sp>
    <dsp:sp modelId="{B1DDF1AD-3BC2-43B8-A8D0-A33120EFAF7C}">
      <dsp:nvSpPr>
        <dsp:cNvPr id="0" name=""/>
        <dsp:cNvSpPr/>
      </dsp:nvSpPr>
      <dsp:spPr>
        <a:xfrm>
          <a:off x="0" y="3693161"/>
          <a:ext cx="7234758" cy="83421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0891"/>
                <a:satOff val="-643"/>
                <a:lumOff val="15914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40891"/>
                <a:satOff val="-643"/>
                <a:lumOff val="15914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40891"/>
                <a:satOff val="-643"/>
                <a:lumOff val="15914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Vytvořeno: 20.2.2012</a:t>
          </a:r>
          <a:endParaRPr lang="cs-CZ" sz="2300" kern="1200" dirty="0"/>
        </a:p>
      </dsp:txBody>
      <dsp:txXfrm>
        <a:off x="40723" y="3733884"/>
        <a:ext cx="7153312" cy="7527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6144873-C184-4814-8EB0-32F81A9FF17D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880F8CB-B358-474F-8265-14356461CA7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5085567"/>
              </p:ext>
            </p:extLst>
          </p:nvPr>
        </p:nvGraphicFramePr>
        <p:xfrm>
          <a:off x="1204392" y="565448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4120" y="5027995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4435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</a:t>
            </a:r>
            <a:r>
              <a:rPr lang="cs-CZ" dirty="0" smtClean="0"/>
              <a:t>sloužit jako </a:t>
            </a:r>
            <a:r>
              <a:rPr lang="cs-CZ" dirty="0"/>
              <a:t>seznamovací a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seznámení s podstatnými jmény, určování pádu, čísla a rodu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podstatné jméno, rod, číslo, pád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</a:t>
            </a:r>
            <a:r>
              <a:rPr lang="cs-CZ" dirty="0" smtClean="0"/>
              <a:t>3.,4. a 5.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9 -11 let</a:t>
            </a:r>
          </a:p>
          <a:p>
            <a:pPr>
              <a:defRPr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16485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PODSTATNÁ  JMÉNA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 JSOU   PODSTATNÁ   JMÉNA</a:t>
            </a:r>
          </a:p>
          <a:p>
            <a:r>
              <a:rPr lang="cs-CZ" dirty="0" smtClean="0"/>
              <a:t>CO  URČUJEME  U  PODSTATNÝCH  JMEN</a:t>
            </a:r>
          </a:p>
          <a:p>
            <a:endParaRPr lang="cs-CZ" dirty="0"/>
          </a:p>
          <a:p>
            <a:r>
              <a:rPr lang="cs-CZ" dirty="0" smtClean="0"/>
              <a:t>ROZDĚLENÍ  PODLE  RODŮ</a:t>
            </a:r>
          </a:p>
          <a:p>
            <a:r>
              <a:rPr lang="cs-CZ" dirty="0" smtClean="0"/>
              <a:t>URČENÍ  ČÍSLA</a:t>
            </a:r>
          </a:p>
          <a:p>
            <a:r>
              <a:rPr lang="cs-CZ" dirty="0" smtClean="0"/>
              <a:t>URČENÍ  PÁDU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9843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PODSTATNÁ  JMÉNA </a:t>
            </a:r>
            <a:r>
              <a:rPr lang="cs-CZ" dirty="0" smtClean="0"/>
              <a:t>/SUBSTATIVA/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Jsou názvy </a:t>
            </a:r>
            <a:r>
              <a:rPr lang="cs-CZ" sz="2800" b="1" dirty="0" smtClean="0">
                <a:solidFill>
                  <a:srgbClr val="FF0000"/>
                </a:solidFill>
              </a:rPr>
              <a:t>osob</a:t>
            </a:r>
            <a:r>
              <a:rPr lang="cs-CZ" sz="2800" dirty="0" smtClean="0"/>
              <a:t> /lékařka, maminka , Jana/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zvířat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/pes, lev, Alík /</a:t>
            </a:r>
          </a:p>
          <a:p>
            <a:pPr marL="0" indent="0">
              <a:buNone/>
            </a:pPr>
            <a:r>
              <a:rPr lang="cs-CZ" sz="2800" dirty="0" smtClean="0"/>
              <a:t>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věcí </a:t>
            </a:r>
            <a:r>
              <a:rPr lang="cs-CZ" sz="2800" dirty="0" smtClean="0"/>
              <a:t>/maso, stolek, mrak/</a:t>
            </a:r>
          </a:p>
          <a:p>
            <a:pPr marL="0" indent="0">
              <a:buNone/>
            </a:pPr>
            <a:r>
              <a:rPr lang="cs-CZ" sz="2800" dirty="0" smtClean="0"/>
              <a:t>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dějů</a:t>
            </a:r>
            <a:r>
              <a:rPr lang="cs-CZ" sz="2800" dirty="0" smtClean="0"/>
              <a:t> /svítání , plavání, potlesk /</a:t>
            </a:r>
          </a:p>
          <a:p>
            <a:pPr marL="0" indent="0">
              <a:buNone/>
            </a:pPr>
            <a:r>
              <a:rPr lang="cs-CZ" sz="2800" dirty="0" smtClean="0"/>
              <a:t>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vlastností</a:t>
            </a:r>
            <a:r>
              <a:rPr lang="cs-CZ" sz="2800" dirty="0" smtClean="0"/>
              <a:t> /odvaha, síla, štědrost, pýcha /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pocitů </a:t>
            </a:r>
            <a:r>
              <a:rPr lang="cs-CZ" sz="2800" dirty="0" smtClean="0"/>
              <a:t>/ radost, hlad, smutek 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0FWE7S5X\MC9004404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93096"/>
            <a:ext cx="2277328" cy="2277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89801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URČUJEME U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rod  </a:t>
            </a:r>
            <a:r>
              <a:rPr lang="cs-CZ" sz="3000" dirty="0" smtClean="0"/>
              <a:t>  mužský    /ten/               </a:t>
            </a:r>
            <a:r>
              <a:rPr lang="cs-CZ" sz="3000" b="1" dirty="0" smtClean="0">
                <a:solidFill>
                  <a:srgbClr val="FF0000"/>
                </a:solidFill>
              </a:rPr>
              <a:t> číslo   </a:t>
            </a:r>
            <a:r>
              <a:rPr lang="cs-CZ" sz="3000" dirty="0" smtClean="0"/>
              <a:t>jednotné</a:t>
            </a:r>
          </a:p>
          <a:p>
            <a:pPr marL="0" indent="0">
              <a:buNone/>
            </a:pPr>
            <a:r>
              <a:rPr lang="cs-CZ" sz="3000" dirty="0" smtClean="0"/>
              <a:t>             ženský    /ta/                           množné</a:t>
            </a:r>
          </a:p>
          <a:p>
            <a:pPr marL="0" indent="0">
              <a:buNone/>
            </a:pPr>
            <a:r>
              <a:rPr lang="cs-CZ" sz="3000" dirty="0" smtClean="0"/>
              <a:t>             střední    /to/</a:t>
            </a:r>
          </a:p>
          <a:p>
            <a:pPr marL="0" indent="0">
              <a:buNone/>
            </a:pPr>
            <a:r>
              <a:rPr lang="cs-CZ" sz="3000" dirty="0" smtClean="0"/>
              <a:t> </a:t>
            </a:r>
            <a:endParaRPr lang="cs-CZ" sz="3000" dirty="0"/>
          </a:p>
          <a:p>
            <a:r>
              <a:rPr lang="cs-CZ" sz="3000" b="1" dirty="0" smtClean="0">
                <a:solidFill>
                  <a:srgbClr val="FF0000"/>
                </a:solidFill>
              </a:rPr>
              <a:t>pád </a:t>
            </a:r>
            <a:r>
              <a:rPr lang="cs-CZ" sz="3000" dirty="0" smtClean="0"/>
              <a:t>     1.pád  -  kdo, co?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         2.pád  - /bez/ koho, čeho?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         3. pád  - komu, čemu?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         4. pád  - /vidím/ koho, co?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         5. pád  - oslovujeme, voláme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         6. pád  - /o/ kom, čem?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         7. pád  - /s/ kým, čím?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61713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 ROD  PODSTATNÝCH 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ž</a:t>
            </a:r>
            <a:r>
              <a:rPr lang="cs-CZ" sz="3200" dirty="0" smtClean="0"/>
              <a:t>abka</a:t>
            </a:r>
            <a:r>
              <a:rPr lang="cs-CZ" sz="3200" dirty="0" smtClean="0"/>
              <a:t>, vzdálenost, masky, tabule, maminka, sůl, </a:t>
            </a:r>
          </a:p>
          <a:p>
            <a:r>
              <a:rPr lang="cs-CZ" sz="3200" dirty="0"/>
              <a:t>h</a:t>
            </a:r>
            <a:r>
              <a:rPr lang="cs-CZ" sz="3200" dirty="0" smtClean="0"/>
              <a:t>adr</a:t>
            </a:r>
            <a:r>
              <a:rPr lang="cs-CZ" sz="3200" dirty="0" smtClean="0"/>
              <a:t>, barvy, strom, sněhuláci, holínka, laso,</a:t>
            </a:r>
          </a:p>
          <a:p>
            <a:r>
              <a:rPr lang="cs-CZ" sz="3200" dirty="0"/>
              <a:t>r</a:t>
            </a:r>
            <a:r>
              <a:rPr lang="cs-CZ" sz="3200" dirty="0" smtClean="0"/>
              <a:t>ybíz</a:t>
            </a:r>
            <a:r>
              <a:rPr lang="cs-CZ" sz="3200" dirty="0" smtClean="0"/>
              <a:t>, les, žáci, perníček, hnízdo, radost, auto,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inosaurus</a:t>
            </a:r>
            <a:r>
              <a:rPr lang="cs-CZ" sz="3200" dirty="0" smtClean="0"/>
              <a:t>, kosti, koleno, otisk, báseň, kočka,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edvěd</a:t>
            </a:r>
            <a:r>
              <a:rPr lang="cs-CZ" sz="3200" dirty="0" smtClean="0"/>
              <a:t>, pytel, ráno, plavání, vrata, pýcha,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oc</a:t>
            </a:r>
            <a:r>
              <a:rPr lang="cs-CZ" sz="3200" dirty="0" smtClean="0"/>
              <a:t>, odvaha, brada, kohoutek, vstávání, chuť,</a:t>
            </a:r>
          </a:p>
          <a:p>
            <a:r>
              <a:rPr lang="cs-CZ" sz="3200" dirty="0"/>
              <a:t>h</a:t>
            </a:r>
            <a:r>
              <a:rPr lang="cs-CZ" sz="3200" dirty="0" smtClean="0"/>
              <a:t>lad</a:t>
            </a:r>
            <a:r>
              <a:rPr lang="cs-CZ" sz="3200" dirty="0" smtClean="0"/>
              <a:t>, chytrost, mytí, soutěž,  hlavička, kuřátko,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03972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 ČÍSLO  PODSTATNÉHO 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básně, auta, dítě, tatínek, mobil, ryba, kočky,</a:t>
            </a:r>
          </a:p>
          <a:p>
            <a:r>
              <a:rPr lang="cs-CZ" sz="3200" dirty="0" smtClean="0"/>
              <a:t>buk, stromy, les, radost, dobroty, křídlo, kolo,</a:t>
            </a:r>
          </a:p>
          <a:p>
            <a:r>
              <a:rPr lang="cs-CZ" sz="3200" dirty="0" smtClean="0"/>
              <a:t>vzdálenost, květiny, jelen, lišky, babička, domy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brázky</a:t>
            </a:r>
            <a:r>
              <a:rPr lang="cs-CZ" sz="3200" dirty="0" smtClean="0"/>
              <a:t>, kořen, letadla, kresba, časopisy, sůl 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 </a:t>
            </a:r>
          </a:p>
        </p:txBody>
      </p:sp>
      <p:pic>
        <p:nvPicPr>
          <p:cNvPr id="2051" name="Picture 3" descr="C:\Users\0MGM\AppData\Local\Microsoft\Windows\Temporary Internet Files\Content.IE5\EUOHC7OJ\MC900055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21088"/>
            <a:ext cx="2736304" cy="216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9036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 PÁD  PODSTATNÝCH 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 </a:t>
            </a:r>
            <a:r>
              <a:rPr lang="cs-CZ" sz="3200" dirty="0"/>
              <a:t>lékaře </a:t>
            </a:r>
            <a:r>
              <a:rPr lang="cs-CZ" sz="3200" dirty="0" smtClean="0"/>
              <a:t>                 vedle lůžka</a:t>
            </a:r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dirty="0"/>
              <a:t>s květinou   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</a:t>
            </a:r>
            <a:r>
              <a:rPr lang="cs-CZ" sz="3200" dirty="0" smtClean="0"/>
              <a:t>k </a:t>
            </a:r>
            <a:r>
              <a:rPr lang="cs-CZ" sz="3200" dirty="0"/>
              <a:t>ohni           </a:t>
            </a:r>
            <a:r>
              <a:rPr lang="cs-CZ" sz="3200" dirty="0" smtClean="0"/>
              <a:t>       Růženka                    v létě                       Pepíku!                      </a:t>
            </a:r>
            <a:r>
              <a:rPr lang="cs-CZ" sz="3200" dirty="0"/>
              <a:t>s bylinami      </a:t>
            </a:r>
            <a:r>
              <a:rPr lang="cs-CZ" sz="3200" dirty="0" smtClean="0"/>
              <a:t>              za </a:t>
            </a:r>
            <a:r>
              <a:rPr lang="cs-CZ" sz="3200" dirty="0"/>
              <a:t>bukem    </a:t>
            </a:r>
            <a:r>
              <a:rPr lang="cs-CZ" sz="3200" dirty="0" smtClean="0"/>
              <a:t>              u babičky</a:t>
            </a:r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dirty="0"/>
              <a:t>mít kočku    </a:t>
            </a:r>
            <a:r>
              <a:rPr lang="cs-CZ" sz="3200" dirty="0" smtClean="0"/>
              <a:t>               strašidlo </a:t>
            </a:r>
            <a:r>
              <a:rPr lang="cs-CZ" sz="3200" dirty="0"/>
              <a:t>! </a:t>
            </a:r>
            <a:r>
              <a:rPr lang="cs-CZ" sz="3200" dirty="0" smtClean="0"/>
              <a:t>                proti </a:t>
            </a:r>
            <a:r>
              <a:rPr lang="cs-CZ" sz="3200" dirty="0"/>
              <a:t>stěně   </a:t>
            </a:r>
            <a:r>
              <a:rPr lang="cs-CZ" sz="3200" dirty="0" smtClean="0"/>
              <a:t>              v </a:t>
            </a:r>
            <a:r>
              <a:rPr lang="cs-CZ" sz="3200" dirty="0"/>
              <a:t>pytli           </a:t>
            </a:r>
            <a:r>
              <a:rPr lang="cs-CZ" sz="3200" dirty="0" smtClean="0"/>
              <a:t>      vlaštovka                   bez bagru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76771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od lékaře   </a:t>
            </a:r>
            <a:r>
              <a:rPr lang="cs-CZ" sz="3200" dirty="0" smtClean="0">
                <a:solidFill>
                  <a:schemeClr val="bg1"/>
                </a:solidFill>
              </a:rPr>
              <a:t>4.p         </a:t>
            </a:r>
            <a:r>
              <a:rPr lang="cs-CZ" sz="3200" dirty="0" smtClean="0"/>
              <a:t>vedle lůžka    </a:t>
            </a:r>
            <a:r>
              <a:rPr lang="cs-CZ" sz="3200" dirty="0" smtClean="0">
                <a:solidFill>
                  <a:schemeClr val="bg1"/>
                </a:solidFill>
              </a:rPr>
              <a:t>2.p. </a:t>
            </a:r>
          </a:p>
          <a:p>
            <a:r>
              <a:rPr lang="cs-CZ" sz="3200" dirty="0" smtClean="0"/>
              <a:t>s květinou   </a:t>
            </a:r>
            <a:r>
              <a:rPr lang="cs-CZ" sz="3200" dirty="0" smtClean="0">
                <a:solidFill>
                  <a:schemeClr val="bg1"/>
                </a:solidFill>
              </a:rPr>
              <a:t> 7.p.        </a:t>
            </a:r>
            <a:r>
              <a:rPr lang="cs-CZ" sz="3200" dirty="0" smtClean="0"/>
              <a:t>k ohni            </a:t>
            </a:r>
            <a:r>
              <a:rPr lang="cs-CZ" sz="3200" dirty="0" smtClean="0">
                <a:solidFill>
                  <a:schemeClr val="bg1"/>
                </a:solidFill>
              </a:rPr>
              <a:t>3.p.</a:t>
            </a:r>
          </a:p>
          <a:p>
            <a:r>
              <a:rPr lang="cs-CZ" sz="3200" dirty="0" smtClean="0"/>
              <a:t>Růženka      </a:t>
            </a:r>
            <a:r>
              <a:rPr lang="cs-CZ" sz="3200" dirty="0" smtClean="0">
                <a:solidFill>
                  <a:schemeClr val="bg1"/>
                </a:solidFill>
              </a:rPr>
              <a:t>1.p.         </a:t>
            </a:r>
            <a:r>
              <a:rPr lang="cs-CZ" sz="3200" dirty="0" smtClean="0"/>
              <a:t>v létě            </a:t>
            </a:r>
            <a:r>
              <a:rPr lang="cs-CZ" sz="3200" dirty="0" smtClean="0">
                <a:solidFill>
                  <a:schemeClr val="bg1"/>
                </a:solidFill>
              </a:rPr>
              <a:t>6.p.</a:t>
            </a:r>
          </a:p>
          <a:p>
            <a:r>
              <a:rPr lang="cs-CZ" sz="3200" dirty="0" smtClean="0"/>
              <a:t>Pepíku!        </a:t>
            </a:r>
            <a:r>
              <a:rPr lang="cs-CZ" sz="3200" dirty="0" smtClean="0">
                <a:solidFill>
                  <a:schemeClr val="bg1"/>
                </a:solidFill>
              </a:rPr>
              <a:t>5.p.</a:t>
            </a:r>
            <a:r>
              <a:rPr lang="cs-CZ" sz="3200" dirty="0" smtClean="0"/>
              <a:t>         s bylinami      </a:t>
            </a:r>
            <a:r>
              <a:rPr lang="cs-CZ" sz="3200" dirty="0" smtClean="0">
                <a:solidFill>
                  <a:schemeClr val="bg1"/>
                </a:solidFill>
              </a:rPr>
              <a:t>7.p.</a:t>
            </a:r>
          </a:p>
          <a:p>
            <a:r>
              <a:rPr lang="cs-CZ" sz="3200" dirty="0" smtClean="0"/>
              <a:t>za bukem    </a:t>
            </a:r>
            <a:r>
              <a:rPr lang="cs-CZ" sz="3200" dirty="0" smtClean="0">
                <a:solidFill>
                  <a:schemeClr val="bg1"/>
                </a:solidFill>
              </a:rPr>
              <a:t>7.p.         </a:t>
            </a:r>
            <a:r>
              <a:rPr lang="cs-CZ" sz="3200" dirty="0" smtClean="0"/>
              <a:t>u babičky      </a:t>
            </a:r>
            <a:r>
              <a:rPr lang="cs-CZ" sz="3200" dirty="0" smtClean="0">
                <a:solidFill>
                  <a:schemeClr val="bg1"/>
                </a:solidFill>
              </a:rPr>
              <a:t>4.p.</a:t>
            </a:r>
          </a:p>
          <a:p>
            <a:r>
              <a:rPr lang="cs-CZ" sz="3200" dirty="0" smtClean="0"/>
              <a:t>mít kočku    </a:t>
            </a:r>
            <a:r>
              <a:rPr lang="cs-CZ" sz="3200" dirty="0" smtClean="0">
                <a:solidFill>
                  <a:schemeClr val="bg1"/>
                </a:solidFill>
              </a:rPr>
              <a:t>4.p.          </a:t>
            </a:r>
            <a:r>
              <a:rPr lang="cs-CZ" sz="3200" dirty="0" smtClean="0"/>
              <a:t>strašidlo !      </a:t>
            </a:r>
            <a:r>
              <a:rPr lang="cs-CZ" sz="3200" dirty="0" smtClean="0">
                <a:solidFill>
                  <a:schemeClr val="bg1"/>
                </a:solidFill>
              </a:rPr>
              <a:t>5.p.</a:t>
            </a:r>
          </a:p>
          <a:p>
            <a:r>
              <a:rPr lang="cs-CZ" sz="3200" dirty="0" smtClean="0"/>
              <a:t>proti stěně   </a:t>
            </a:r>
            <a:r>
              <a:rPr lang="cs-CZ" sz="3200" dirty="0" smtClean="0">
                <a:solidFill>
                  <a:schemeClr val="bg1"/>
                </a:solidFill>
              </a:rPr>
              <a:t>3.p.          </a:t>
            </a:r>
            <a:r>
              <a:rPr lang="cs-CZ" sz="3200" dirty="0" smtClean="0"/>
              <a:t>v pytli           </a:t>
            </a:r>
            <a:r>
              <a:rPr lang="cs-CZ" sz="3200" dirty="0" smtClean="0">
                <a:solidFill>
                  <a:schemeClr val="bg1"/>
                </a:solidFill>
              </a:rPr>
              <a:t>6.p.</a:t>
            </a:r>
          </a:p>
          <a:p>
            <a:r>
              <a:rPr lang="cs-CZ" sz="3200" dirty="0" smtClean="0"/>
              <a:t>vlaštovka    </a:t>
            </a:r>
            <a:r>
              <a:rPr lang="cs-CZ" sz="3200" dirty="0" smtClean="0">
                <a:solidFill>
                  <a:schemeClr val="bg1"/>
                </a:solidFill>
              </a:rPr>
              <a:t>1.p.          </a:t>
            </a:r>
            <a:r>
              <a:rPr lang="cs-CZ" sz="3200" dirty="0" smtClean="0"/>
              <a:t>bez bagru     </a:t>
            </a:r>
            <a:r>
              <a:rPr lang="cs-CZ" sz="3200" dirty="0" smtClean="0">
                <a:solidFill>
                  <a:schemeClr val="bg1"/>
                </a:solidFill>
              </a:rPr>
              <a:t>2.p.</a:t>
            </a:r>
          </a:p>
          <a:p>
            <a:endParaRPr lang="cs-CZ" sz="3200" dirty="0"/>
          </a:p>
          <a:p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00260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 PÁD,  ČÍSLO  A 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před cestou </a:t>
            </a:r>
          </a:p>
          <a:p>
            <a:r>
              <a:rPr lang="cs-CZ" sz="2800" dirty="0" smtClean="0"/>
              <a:t>na louce</a:t>
            </a:r>
          </a:p>
          <a:p>
            <a:r>
              <a:rPr lang="cs-CZ" sz="2800" dirty="0" smtClean="0"/>
              <a:t>v krabičce</a:t>
            </a:r>
          </a:p>
          <a:p>
            <a:r>
              <a:rPr lang="cs-CZ" dirty="0" smtClean="0"/>
              <a:t>od kříd</a:t>
            </a:r>
            <a:endParaRPr lang="cs-CZ" sz="2800" dirty="0" smtClean="0"/>
          </a:p>
          <a:p>
            <a:r>
              <a:rPr lang="cs-CZ" dirty="0" smtClean="0"/>
              <a:t>s hadry</a:t>
            </a:r>
            <a:endParaRPr lang="cs-CZ" sz="2800" dirty="0" smtClean="0"/>
          </a:p>
          <a:p>
            <a:r>
              <a:rPr lang="cs-CZ" sz="2800" dirty="0" smtClean="0"/>
              <a:t>do auta</a:t>
            </a:r>
          </a:p>
          <a:p>
            <a:r>
              <a:rPr lang="cs-CZ" sz="2800" dirty="0" smtClean="0"/>
              <a:t>sněhuláci</a:t>
            </a:r>
          </a:p>
          <a:p>
            <a:r>
              <a:rPr lang="cs-CZ" sz="2800" dirty="0" smtClean="0"/>
              <a:t>mami</a:t>
            </a:r>
          </a:p>
          <a:p>
            <a:r>
              <a:rPr lang="cs-CZ" sz="2800" dirty="0" smtClean="0"/>
              <a:t>pejskovi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 kapsy</a:t>
            </a:r>
          </a:p>
          <a:p>
            <a:r>
              <a:rPr lang="cs-CZ" dirty="0" smtClean="0"/>
              <a:t>na střechy</a:t>
            </a:r>
          </a:p>
          <a:p>
            <a:r>
              <a:rPr lang="cs-CZ" dirty="0" smtClean="0"/>
              <a:t>ptáci</a:t>
            </a:r>
          </a:p>
          <a:p>
            <a:r>
              <a:rPr lang="cs-CZ" dirty="0" smtClean="0"/>
              <a:t>bez zajíčka</a:t>
            </a:r>
          </a:p>
          <a:p>
            <a:r>
              <a:rPr lang="cs-CZ" dirty="0" smtClean="0"/>
              <a:t>Jeníku!</a:t>
            </a:r>
          </a:p>
          <a:p>
            <a:r>
              <a:rPr lang="cs-CZ" dirty="0" smtClean="0"/>
              <a:t>s psem</a:t>
            </a:r>
          </a:p>
          <a:p>
            <a:r>
              <a:rPr lang="cs-CZ" dirty="0" smtClean="0"/>
              <a:t>k ohni</a:t>
            </a:r>
          </a:p>
          <a:p>
            <a:r>
              <a:rPr lang="cs-CZ" dirty="0" smtClean="0"/>
              <a:t>v jeteli</a:t>
            </a:r>
          </a:p>
          <a:p>
            <a:r>
              <a:rPr lang="cs-CZ" dirty="0" smtClean="0"/>
              <a:t>letadly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04884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řed </a:t>
            </a:r>
            <a:r>
              <a:rPr lang="cs-CZ" sz="2800" dirty="0"/>
              <a:t>cestou </a:t>
            </a:r>
            <a:r>
              <a:rPr lang="cs-CZ" sz="2800" dirty="0" smtClean="0"/>
              <a:t> 7.p., č.j., r. ž.  </a:t>
            </a:r>
            <a:endParaRPr lang="cs-CZ" sz="2800" dirty="0"/>
          </a:p>
          <a:p>
            <a:r>
              <a:rPr lang="cs-CZ" dirty="0" smtClean="0"/>
              <a:t>n</a:t>
            </a:r>
            <a:r>
              <a:rPr lang="cs-CZ" sz="2800" dirty="0" smtClean="0"/>
              <a:t>a louce      6.p., č.j., r. ž.</a:t>
            </a:r>
          </a:p>
          <a:p>
            <a:r>
              <a:rPr lang="cs-CZ" dirty="0"/>
              <a:t>v</a:t>
            </a:r>
            <a:r>
              <a:rPr lang="cs-CZ" sz="2800" dirty="0" smtClean="0"/>
              <a:t> krabičce   6.p.,č.j., </a:t>
            </a:r>
            <a:r>
              <a:rPr lang="cs-CZ" sz="2800" dirty="0" err="1" smtClean="0"/>
              <a:t>r.ž</a:t>
            </a:r>
            <a:r>
              <a:rPr lang="cs-CZ" sz="2800" dirty="0" smtClean="0"/>
              <a:t>. </a:t>
            </a:r>
          </a:p>
          <a:p>
            <a:r>
              <a:rPr lang="cs-CZ" dirty="0" smtClean="0"/>
              <a:t>od kříd   </a:t>
            </a:r>
            <a:r>
              <a:rPr lang="cs-CZ" dirty="0" smtClean="0"/>
              <a:t>    </a:t>
            </a:r>
            <a:r>
              <a:rPr lang="cs-CZ" dirty="0" smtClean="0"/>
              <a:t>2.p.,č. </a:t>
            </a:r>
            <a:r>
              <a:rPr lang="cs-CZ" dirty="0" err="1" smtClean="0"/>
              <a:t>mn</a:t>
            </a:r>
            <a:r>
              <a:rPr lang="cs-CZ" dirty="0" smtClean="0"/>
              <a:t>.,</a:t>
            </a:r>
            <a:r>
              <a:rPr lang="cs-CZ" dirty="0" err="1" smtClean="0"/>
              <a:t>r.ž</a:t>
            </a:r>
            <a:r>
              <a:rPr lang="cs-CZ" dirty="0" smtClean="0"/>
              <a:t>.</a:t>
            </a:r>
            <a:endParaRPr lang="cs-CZ" sz="2800" dirty="0"/>
          </a:p>
          <a:p>
            <a:r>
              <a:rPr lang="cs-CZ" dirty="0" smtClean="0"/>
              <a:t>s hadry  </a:t>
            </a:r>
            <a:r>
              <a:rPr lang="cs-CZ" dirty="0" smtClean="0"/>
              <a:t>     </a:t>
            </a:r>
            <a:r>
              <a:rPr lang="cs-CZ" dirty="0" smtClean="0"/>
              <a:t>7.p.,č.mn.,r.m.</a:t>
            </a:r>
            <a:endParaRPr lang="cs-CZ" sz="2800" dirty="0"/>
          </a:p>
          <a:p>
            <a:r>
              <a:rPr lang="cs-CZ" dirty="0" smtClean="0"/>
              <a:t>d</a:t>
            </a:r>
            <a:r>
              <a:rPr lang="cs-CZ" sz="2800" dirty="0" smtClean="0"/>
              <a:t>o auta </a:t>
            </a:r>
            <a:r>
              <a:rPr lang="cs-CZ" sz="2800" dirty="0" smtClean="0"/>
              <a:t>     </a:t>
            </a:r>
            <a:r>
              <a:rPr lang="cs-CZ" sz="2800" dirty="0" smtClean="0"/>
              <a:t>4.p.,č.j., r. </a:t>
            </a:r>
            <a:r>
              <a:rPr lang="cs-CZ" sz="2800" dirty="0" err="1" smtClean="0"/>
              <a:t>stř</a:t>
            </a:r>
            <a:r>
              <a:rPr lang="cs-CZ" sz="2800" dirty="0" smtClean="0"/>
              <a:t>.</a:t>
            </a:r>
            <a:endParaRPr lang="cs-CZ" sz="2800" dirty="0"/>
          </a:p>
          <a:p>
            <a:r>
              <a:rPr lang="cs-CZ" dirty="0" smtClean="0"/>
              <a:t>sněhuláci</a:t>
            </a:r>
            <a:r>
              <a:rPr lang="cs-CZ" sz="2800" dirty="0" smtClean="0"/>
              <a:t> </a:t>
            </a:r>
            <a:r>
              <a:rPr lang="cs-CZ" sz="2800" dirty="0" smtClean="0"/>
              <a:t>    </a:t>
            </a:r>
            <a:r>
              <a:rPr lang="cs-CZ" sz="2800" dirty="0" smtClean="0"/>
              <a:t>1.p., č.mn., </a:t>
            </a:r>
            <a:r>
              <a:rPr lang="cs-CZ" sz="2800" dirty="0" err="1" smtClean="0"/>
              <a:t>r.m</a:t>
            </a:r>
            <a:r>
              <a:rPr lang="cs-CZ" sz="2800" dirty="0" smtClean="0"/>
              <a:t>.</a:t>
            </a:r>
            <a:endParaRPr lang="cs-CZ" sz="2800" dirty="0"/>
          </a:p>
          <a:p>
            <a:r>
              <a:rPr lang="cs-CZ" dirty="0" smtClean="0"/>
              <a:t>mami</a:t>
            </a:r>
            <a:r>
              <a:rPr lang="cs-CZ" sz="2800" dirty="0" smtClean="0"/>
              <a:t>      </a:t>
            </a:r>
            <a:r>
              <a:rPr lang="cs-CZ" sz="2800" dirty="0" smtClean="0"/>
              <a:t>    </a:t>
            </a:r>
            <a:r>
              <a:rPr lang="cs-CZ" sz="2800" dirty="0" smtClean="0"/>
              <a:t>5.p., č.j., </a:t>
            </a:r>
            <a:r>
              <a:rPr lang="cs-CZ" sz="2800" dirty="0" err="1" smtClean="0"/>
              <a:t>r.ž</a:t>
            </a:r>
            <a:r>
              <a:rPr lang="cs-CZ" sz="2800" dirty="0" smtClean="0"/>
              <a:t>.</a:t>
            </a:r>
            <a:endParaRPr lang="cs-CZ" sz="2800" dirty="0"/>
          </a:p>
          <a:p>
            <a:r>
              <a:rPr lang="cs-CZ" sz="2800" dirty="0" smtClean="0"/>
              <a:t>pejskovi   </a:t>
            </a:r>
            <a:r>
              <a:rPr lang="cs-CZ" sz="2800" dirty="0" smtClean="0"/>
              <a:t>   </a:t>
            </a:r>
            <a:r>
              <a:rPr lang="cs-CZ" sz="2800" dirty="0" smtClean="0"/>
              <a:t>3.p., č.j., </a:t>
            </a:r>
            <a:r>
              <a:rPr lang="cs-CZ" sz="2800" dirty="0" err="1" smtClean="0"/>
              <a:t>r.m</a:t>
            </a:r>
            <a:r>
              <a:rPr lang="cs-CZ" sz="2800" dirty="0" smtClean="0"/>
              <a:t>.</a:t>
            </a:r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do </a:t>
            </a:r>
            <a:r>
              <a:rPr lang="cs-CZ" dirty="0" smtClean="0"/>
              <a:t>kapsy  </a:t>
            </a:r>
            <a:r>
              <a:rPr lang="cs-CZ" dirty="0" smtClean="0"/>
              <a:t>   </a:t>
            </a:r>
            <a:r>
              <a:rPr lang="cs-CZ" dirty="0" smtClean="0"/>
              <a:t>2.p.,č.j.r.ž</a:t>
            </a:r>
            <a:endParaRPr lang="cs-CZ" dirty="0"/>
          </a:p>
          <a:p>
            <a:r>
              <a:rPr lang="cs-CZ" dirty="0"/>
              <a:t>na </a:t>
            </a:r>
            <a:r>
              <a:rPr lang="cs-CZ" dirty="0" smtClean="0"/>
              <a:t>střechy    4.p., č.mn., </a:t>
            </a:r>
            <a:r>
              <a:rPr lang="cs-CZ" dirty="0" err="1" smtClean="0"/>
              <a:t>r.ž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ptáci           1.p.,č.mn., </a:t>
            </a:r>
            <a:r>
              <a:rPr lang="cs-CZ" dirty="0" err="1" smtClean="0"/>
              <a:t>r.m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bez </a:t>
            </a:r>
            <a:r>
              <a:rPr lang="cs-CZ" dirty="0" smtClean="0"/>
              <a:t>zajíčka  2.p., č.j., </a:t>
            </a:r>
            <a:r>
              <a:rPr lang="cs-CZ" dirty="0" err="1" smtClean="0"/>
              <a:t>r.m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Jeníku</a:t>
            </a:r>
            <a:r>
              <a:rPr lang="cs-CZ" dirty="0" smtClean="0"/>
              <a:t>!         5.p., č.j., </a:t>
            </a:r>
            <a:r>
              <a:rPr lang="cs-CZ" dirty="0" err="1" smtClean="0"/>
              <a:t>r.m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se psem   </a:t>
            </a:r>
            <a:r>
              <a:rPr lang="cs-CZ" dirty="0" smtClean="0"/>
              <a:t>    </a:t>
            </a:r>
            <a:r>
              <a:rPr lang="cs-CZ" dirty="0" smtClean="0"/>
              <a:t>7.p., č.j., </a:t>
            </a:r>
            <a:r>
              <a:rPr lang="cs-CZ" dirty="0" err="1" smtClean="0"/>
              <a:t>r.m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k </a:t>
            </a:r>
            <a:r>
              <a:rPr lang="cs-CZ" dirty="0" smtClean="0"/>
              <a:t>ohni     </a:t>
            </a:r>
            <a:r>
              <a:rPr lang="cs-CZ" dirty="0" smtClean="0"/>
              <a:t>     </a:t>
            </a:r>
            <a:r>
              <a:rPr lang="cs-CZ" dirty="0" smtClean="0"/>
              <a:t>3.p., č.j., </a:t>
            </a:r>
            <a:r>
              <a:rPr lang="cs-CZ" dirty="0" err="1" smtClean="0"/>
              <a:t>r.m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/>
              <a:t>v </a:t>
            </a:r>
            <a:r>
              <a:rPr lang="cs-CZ" dirty="0" smtClean="0"/>
              <a:t>jeteli    </a:t>
            </a:r>
            <a:r>
              <a:rPr lang="cs-CZ" dirty="0" smtClean="0"/>
              <a:t>     </a:t>
            </a:r>
            <a:r>
              <a:rPr lang="cs-CZ" dirty="0" smtClean="0"/>
              <a:t>6.p., č.j., </a:t>
            </a:r>
            <a:r>
              <a:rPr lang="cs-CZ" dirty="0" err="1" smtClean="0"/>
              <a:t>r.m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letadly   </a:t>
            </a:r>
            <a:r>
              <a:rPr lang="cs-CZ" dirty="0" smtClean="0"/>
              <a:t>    </a:t>
            </a:r>
            <a:r>
              <a:rPr lang="cs-CZ" dirty="0" smtClean="0"/>
              <a:t>7.p., č.mn., </a:t>
            </a:r>
            <a:r>
              <a:rPr lang="cs-CZ" dirty="0" err="1" smtClean="0"/>
              <a:t>r.stř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1130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600" dirty="0" smtClean="0"/>
          </a:p>
          <a:p>
            <a:r>
              <a:rPr lang="cs-CZ" sz="3600" dirty="0" smtClean="0"/>
              <a:t>Ilustrace </a:t>
            </a:r>
            <a:r>
              <a:rPr lang="cs-CZ" sz="3600" dirty="0"/>
              <a:t>: </a:t>
            </a:r>
            <a:r>
              <a:rPr lang="cs-CZ" sz="3600" dirty="0" smtClean="0"/>
              <a:t>office.microsoft.com</a:t>
            </a:r>
          </a:p>
          <a:p>
            <a:endParaRPr lang="cs-CZ" sz="3600" dirty="0"/>
          </a:p>
          <a:p>
            <a:endParaRPr lang="cs-CZ" dirty="0"/>
          </a:p>
        </p:txBody>
      </p:sp>
      <p:pic>
        <p:nvPicPr>
          <p:cNvPr id="3078" name="Picture 6" descr="C:\Users\0MGM\AppData\Local\Microsoft\Windows\Temporary Internet Files\Content.IE5\9I7DJK3U\MM90028355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76872"/>
            <a:ext cx="1612539" cy="2119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MGM\AppData\Local\Microsoft\Windows\Temporary Internet Files\Content.IE5\UOV30637\MM90030974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38941"/>
            <a:ext cx="1746117" cy="201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3562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297</TotalTime>
  <Words>730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 </vt:lpstr>
      <vt:lpstr>ANOTACE</vt:lpstr>
      <vt:lpstr>PODSTATNÁ  JMÉNA</vt:lpstr>
      <vt:lpstr>PODSTATNÁ  JMÉNA /SUBSTATIVA/</vt:lpstr>
      <vt:lpstr>CO URČUJEME U PODSTATNÝCH JMEN</vt:lpstr>
      <vt:lpstr>URČI  ROD  PODSTATNÝCH  JMEN</vt:lpstr>
      <vt:lpstr>URČI  ČÍSLO  PODSTATNÉHO  JMÉNA</vt:lpstr>
      <vt:lpstr>URČI  PÁD  PODSTATNÝCH  JMEN</vt:lpstr>
      <vt:lpstr>ZKONTROLUJ</vt:lpstr>
      <vt:lpstr>URČI  PÁD,  ČÍSLO  A  ROD</vt:lpstr>
      <vt:lpstr>ZKONTROLUJ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22</cp:revision>
  <dcterms:created xsi:type="dcterms:W3CDTF">2013-01-24T16:01:04Z</dcterms:created>
  <dcterms:modified xsi:type="dcterms:W3CDTF">2013-05-22T17:37:08Z</dcterms:modified>
</cp:coreProperties>
</file>