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0" r:id="rId2"/>
    <p:sldId id="257" r:id="rId3"/>
    <p:sldId id="261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0000"/>
    <a:srgbClr val="2A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F137C4-467F-4B0A-93F0-85D84DA969E9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D46D53-74BD-4E82-9612-C9F02F0CA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800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46D53-74BD-4E82-9612-C9F02F0CA5F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859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288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525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297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297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072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986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913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12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4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22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005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41701-056F-4C3E-912F-F9F30628858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293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5796909"/>
              </p:ext>
            </p:extLst>
          </p:nvPr>
        </p:nvGraphicFramePr>
        <p:xfrm>
          <a:off x="1368425" y="2924175"/>
          <a:ext cx="6405563" cy="3686026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 Nedbal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VY_32_INOVACE_9C_20_RISKUJ-starověk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778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 6.B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6725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DUM je určen k opakování celého učiva antického starověku. Interaktivně reaguje na žákovu pozornost, která je po celou dobu opakování na maximálním soustředění. Třída je rozdělena na tři 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ýmy, kteří hádají proti sobě. Učitel odhal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uje jednotlivá políčka a funguje v roli moderátora celé aktivity. Mimo to je nutné zapisovat množství bodů, které jednotlivé týmy získají či naopak ztratí špatnou odpovědí.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6180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81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82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6183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84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896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575556" y="1992683"/>
            <a:ext cx="1512168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2318799"/>
              </p:ext>
            </p:extLst>
          </p:nvPr>
        </p:nvGraphicFramePr>
        <p:xfrm>
          <a:off x="251518" y="76422"/>
          <a:ext cx="8352930" cy="568863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70586"/>
                <a:gridCol w="1670586"/>
                <a:gridCol w="1670586"/>
                <a:gridCol w="1670586"/>
                <a:gridCol w="1670586"/>
              </a:tblGrid>
              <a:tr h="12481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13441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</a:tr>
              <a:tr h="10321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</a:tr>
              <a:tr h="10321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2A0000"/>
                    </a:solidFill>
                  </a:tcPr>
                </a:tc>
              </a:tr>
              <a:tr h="10321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123728" y="222064"/>
            <a:ext cx="1296144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10160">
                  <a:solidFill>
                    <a:srgbClr val="FFC000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ANTICKÉ ŘECKO</a:t>
            </a:r>
            <a:endParaRPr lang="cs-CZ" sz="2400" dirty="0">
              <a:ln w="10160">
                <a:solidFill>
                  <a:srgbClr val="FFC000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222063"/>
            <a:ext cx="1589081" cy="80021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300" dirty="0" smtClean="0">
                <a:ln w="10160">
                  <a:solidFill>
                    <a:srgbClr val="FFC000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ŘÍMSKÁ REPUBLIKA</a:t>
            </a:r>
            <a:endParaRPr lang="cs-CZ" sz="2300" dirty="0">
              <a:ln w="10160">
                <a:solidFill>
                  <a:srgbClr val="FFC000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221857"/>
            <a:ext cx="1512168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300" dirty="0" smtClean="0">
                <a:ln w="10160">
                  <a:solidFill>
                    <a:srgbClr val="FFC000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ŘÍMSKÉ CÍSAŘSTVÍ</a:t>
            </a:r>
            <a:endParaRPr lang="cs-CZ" sz="2300" dirty="0">
              <a:ln w="10160">
                <a:solidFill>
                  <a:srgbClr val="FFC000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31525" y="222064"/>
            <a:ext cx="1428905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300" dirty="0" smtClean="0">
                <a:ln w="10160">
                  <a:solidFill>
                    <a:srgbClr val="FFC000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ANTICKÁ KULTURA</a:t>
            </a:r>
            <a:endParaRPr lang="cs-CZ" sz="2300" dirty="0">
              <a:ln w="10160">
                <a:solidFill>
                  <a:srgbClr val="FFC000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1624" y="452896"/>
            <a:ext cx="1061662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BODY</a:t>
            </a:r>
            <a:endParaRPr lang="cs-CZ" dirty="0">
              <a:ln>
                <a:solidFill>
                  <a:srgbClr val="C00000"/>
                </a:solidFill>
              </a:ln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97628" y="3403220"/>
            <a:ext cx="1512168" cy="2923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300" dirty="0" smtClean="0">
                <a:solidFill>
                  <a:srgbClr val="FFC000"/>
                </a:solidFill>
              </a:rPr>
              <a:t>Řecko-perské války</a:t>
            </a:r>
            <a:endParaRPr lang="cs-CZ" sz="1300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97628" y="2770451"/>
            <a:ext cx="1512168" cy="43088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>
                <a:solidFill>
                  <a:schemeClr val="bg1"/>
                </a:solidFill>
              </a:rPr>
              <a:t>Jak se nazývá konflikt králů Leonida a Xerxa?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06993" y="2321254"/>
            <a:ext cx="1512168" cy="2923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300" dirty="0" smtClean="0">
                <a:solidFill>
                  <a:srgbClr val="FFC000"/>
                </a:solidFill>
              </a:rPr>
              <a:t>komedie, tragédie</a:t>
            </a:r>
            <a:endParaRPr lang="cs-CZ" sz="1300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06993" y="1623473"/>
            <a:ext cx="1512168" cy="4924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300" dirty="0" smtClean="0">
                <a:solidFill>
                  <a:srgbClr val="FF0000"/>
                </a:solidFill>
              </a:rPr>
              <a:t>Jaké byly druhy her řeckého divadla?</a:t>
            </a:r>
            <a:endParaRPr lang="cs-CZ" sz="13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37939" y="2328949"/>
            <a:ext cx="1512168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FFC000"/>
                </a:solidFill>
              </a:rPr>
              <a:t>Augustus Octavianus</a:t>
            </a:r>
            <a:endParaRPr lang="cs-CZ" sz="1200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1638738"/>
            <a:ext cx="1459870" cy="4924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300" dirty="0" smtClean="0">
                <a:solidFill>
                  <a:srgbClr val="FF0000"/>
                </a:solidFill>
              </a:rPr>
              <a:t>Jak se jmenoval první římský císař?</a:t>
            </a:r>
            <a:endParaRPr lang="cs-CZ" sz="13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74352" y="2310440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srgbClr val="FFC000"/>
                </a:solidFill>
              </a:rPr>
              <a:t>d</a:t>
            </a:r>
            <a:r>
              <a:rPr lang="cs-CZ" sz="1400" dirty="0" smtClean="0">
                <a:solidFill>
                  <a:srgbClr val="FFC000"/>
                </a:solidFill>
              </a:rPr>
              <a:t>va konzulové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15716" y="2317918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FFC000"/>
                </a:solidFill>
              </a:rPr>
              <a:t>Sparta, Athény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74352" y="1469462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Kdo stál v čele římské republiky?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23728" y="1446774"/>
            <a:ext cx="1296144" cy="6924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300" dirty="0" smtClean="0">
                <a:solidFill>
                  <a:srgbClr val="FF0000"/>
                </a:solidFill>
              </a:rPr>
              <a:t>Jak se jmenují dva hlavní řecké městské státy</a:t>
            </a:r>
            <a:endParaRPr lang="cs-CZ" sz="13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651151" y="1457172"/>
            <a:ext cx="1548000" cy="864000"/>
          </a:xfrm>
          <a:prstGeom prst="rect">
            <a:avLst/>
          </a:prstGeom>
          <a:solidFill>
            <a:srgbClr val="9200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979712" y="1436459"/>
            <a:ext cx="1548000" cy="864000"/>
          </a:xfrm>
          <a:prstGeom prst="rect">
            <a:avLst/>
          </a:prstGeom>
          <a:solidFill>
            <a:srgbClr val="9200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20761" y="1441449"/>
            <a:ext cx="1548000" cy="864000"/>
          </a:xfrm>
          <a:prstGeom prst="rect">
            <a:avLst/>
          </a:prstGeom>
          <a:solidFill>
            <a:srgbClr val="9200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61712" y="2310440"/>
            <a:ext cx="1584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638436" y="2301695"/>
            <a:ext cx="1584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298328" y="2302328"/>
            <a:ext cx="1584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006993" y="1454839"/>
            <a:ext cx="1512168" cy="860241"/>
          </a:xfrm>
          <a:prstGeom prst="rect">
            <a:avLst/>
          </a:prstGeom>
          <a:solidFill>
            <a:srgbClr val="9200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979236" y="2283275"/>
            <a:ext cx="1567682" cy="37706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673631" y="2756889"/>
            <a:ext cx="151216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Proti komu bojoval Řím v Punských válkách?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674352" y="3349701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srgbClr val="FFC000"/>
                </a:solidFill>
              </a:rPr>
              <a:t>p</a:t>
            </a:r>
            <a:r>
              <a:rPr lang="cs-CZ" sz="1400" dirty="0" smtClean="0">
                <a:solidFill>
                  <a:srgbClr val="FFC000"/>
                </a:solidFill>
              </a:rPr>
              <a:t>roti Kartágu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38677" y="2763677"/>
            <a:ext cx="151216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Jak se jmenuje císař, který byl zavražděn vlastní gardou?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364088" y="3355815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err="1" smtClean="0">
                <a:solidFill>
                  <a:srgbClr val="FFC000"/>
                </a:solidFill>
              </a:rPr>
              <a:t>Caligula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20448" y="2809843"/>
            <a:ext cx="151216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Jak se nazývají řecké sloupové řády?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955118" y="3341305"/>
            <a:ext cx="1649330" cy="26930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150" dirty="0">
                <a:solidFill>
                  <a:srgbClr val="FFC000"/>
                </a:solidFill>
              </a:rPr>
              <a:t>d</a:t>
            </a:r>
            <a:r>
              <a:rPr lang="cs-CZ" sz="1150" dirty="0" smtClean="0">
                <a:solidFill>
                  <a:srgbClr val="FFC000"/>
                </a:solidFill>
              </a:rPr>
              <a:t>órský, jónský, korintský</a:t>
            </a:r>
            <a:endParaRPr lang="cs-CZ" sz="1150" dirty="0">
              <a:solidFill>
                <a:srgbClr val="FFC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997800" y="4403580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FFC000"/>
                </a:solidFill>
              </a:rPr>
              <a:t>Solón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997628" y="5387338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FFC000"/>
                </a:solidFill>
              </a:rPr>
              <a:t>449 př. n. l.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958996" y="4723604"/>
            <a:ext cx="1625607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Ve kterém roce byl uzavřen mír </a:t>
            </a:r>
          </a:p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řecko-perských válek?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006993" y="4365057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err="1" smtClean="0">
                <a:solidFill>
                  <a:srgbClr val="FFC000"/>
                </a:solidFill>
              </a:rPr>
              <a:t>kariatida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989893" y="3767487"/>
            <a:ext cx="156510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Jak se nazývá ženská postava nahrazující sloup?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338677" y="4358143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FFC000"/>
                </a:solidFill>
              </a:rPr>
              <a:t>jižní Británii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354106" y="3784920"/>
            <a:ext cx="151216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Jaké území připojil k Římské říši císař Claudius?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669384" y="4403580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FFC000"/>
                </a:solidFill>
              </a:rPr>
              <a:t>146 př. n. l.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674352" y="3739850"/>
            <a:ext cx="151216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Ve kterém roce bylo dobyto a vypáleno Kartágo ?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669384" y="4717364"/>
            <a:ext cx="1512168" cy="6001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>
                <a:solidFill>
                  <a:schemeClr val="bg1"/>
                </a:solidFill>
              </a:rPr>
              <a:t>Jak se nazývají seznamy nežádoucích osob za vlády </a:t>
            </a:r>
            <a:r>
              <a:rPr lang="cs-CZ" sz="1100" dirty="0" err="1" smtClean="0">
                <a:solidFill>
                  <a:schemeClr val="bg1"/>
                </a:solidFill>
              </a:rPr>
              <a:t>Sully</a:t>
            </a:r>
            <a:r>
              <a:rPr lang="cs-CZ" sz="1100" dirty="0" smtClean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673631" y="5483294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FFC000"/>
                </a:solidFill>
              </a:rPr>
              <a:t>proskripce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338677" y="4779788"/>
            <a:ext cx="151216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Jak se jmenoval poslední císař, vládnoucí celé říši? 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364088" y="5391854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err="1" smtClean="0">
                <a:solidFill>
                  <a:srgbClr val="FFC000"/>
                </a:solidFill>
              </a:rPr>
              <a:t>Theodosius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022878" y="4825398"/>
            <a:ext cx="151216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Jak se také nazývá </a:t>
            </a:r>
            <a:r>
              <a:rPr lang="cs-CZ" sz="1200" dirty="0" err="1" smtClean="0">
                <a:solidFill>
                  <a:schemeClr val="bg1"/>
                </a:solidFill>
              </a:rPr>
              <a:t>Fláviovský</a:t>
            </a:r>
            <a:r>
              <a:rPr lang="cs-CZ" sz="1200" dirty="0" smtClean="0">
                <a:solidFill>
                  <a:schemeClr val="bg1"/>
                </a:solidFill>
              </a:rPr>
              <a:t> amfiteátr?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024909" y="5391853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err="1" smtClean="0">
                <a:solidFill>
                  <a:srgbClr val="FFC000"/>
                </a:solidFill>
              </a:rPr>
              <a:t>Coloseum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967880" y="1778174"/>
            <a:ext cx="422381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60236" y="2985894"/>
            <a:ext cx="63766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71901" y="5046770"/>
            <a:ext cx="814337" cy="461665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3000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96951" y="1838794"/>
            <a:ext cx="991008" cy="461665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10160">
                  <a:solidFill>
                    <a:srgbClr val="FFC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100</a:t>
            </a:r>
            <a:endParaRPr lang="cs-CZ" sz="2400" dirty="0">
              <a:ln w="10160">
                <a:solidFill>
                  <a:srgbClr val="FFC000"/>
                </a:solidFill>
                <a:prstDash val="solid"/>
              </a:ln>
              <a:solidFill>
                <a:srgbClr val="C0000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860240" y="4940025"/>
            <a:ext cx="63766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771903" y="3016636"/>
            <a:ext cx="814337" cy="461665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10160">
                  <a:solidFill>
                    <a:srgbClr val="FFC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500</a:t>
            </a:r>
            <a:endParaRPr lang="cs-CZ" sz="2400" dirty="0">
              <a:ln w="10160">
                <a:solidFill>
                  <a:srgbClr val="FFC000"/>
                </a:solidFill>
                <a:prstDash val="solid"/>
              </a:ln>
              <a:solidFill>
                <a:srgbClr val="FF000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73623" y="3903256"/>
            <a:ext cx="63766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771900" y="3933481"/>
            <a:ext cx="814337" cy="461665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10160">
                  <a:solidFill>
                    <a:srgbClr val="FFC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1000</a:t>
            </a:r>
            <a:endParaRPr lang="cs-CZ" sz="2400" dirty="0">
              <a:ln w="10160">
                <a:solidFill>
                  <a:srgbClr val="FFC000"/>
                </a:solidFill>
                <a:prstDash val="solid"/>
              </a:ln>
              <a:solidFill>
                <a:srgbClr val="FF000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1979884" y="2738775"/>
            <a:ext cx="1548000" cy="864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979712" y="3310316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655715" y="2742688"/>
            <a:ext cx="1548000" cy="864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656436" y="3311006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336190" y="2756889"/>
            <a:ext cx="1548000" cy="864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5346172" y="3311006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7006993" y="2756889"/>
            <a:ext cx="1548000" cy="864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988993" y="3313957"/>
            <a:ext cx="1584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3651475" y="3767487"/>
            <a:ext cx="1548000" cy="864000"/>
          </a:xfrm>
          <a:prstGeom prst="rect">
            <a:avLst/>
          </a:prstGeom>
          <a:solidFill>
            <a:srgbClr val="92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3637799" y="4355411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321367" y="3763644"/>
            <a:ext cx="1548000" cy="864000"/>
          </a:xfrm>
          <a:prstGeom prst="rect">
            <a:avLst/>
          </a:prstGeom>
          <a:solidFill>
            <a:srgbClr val="92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316328" y="4349385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6998443" y="3767487"/>
            <a:ext cx="1548000" cy="864000"/>
          </a:xfrm>
          <a:prstGeom prst="rect">
            <a:avLst/>
          </a:prstGeom>
          <a:solidFill>
            <a:srgbClr val="92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989077" y="4350709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1992373" y="4810585"/>
            <a:ext cx="1548000" cy="864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1979712" y="5363904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3651151" y="4800413"/>
            <a:ext cx="1548000" cy="864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638527" y="5372970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5321367" y="4783463"/>
            <a:ext cx="1548000" cy="864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5320761" y="5375631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6989893" y="4790775"/>
            <a:ext cx="1548000" cy="864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6984616" y="5375387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043827" y="3718038"/>
            <a:ext cx="1445092" cy="89255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300" dirty="0">
                <a:solidFill>
                  <a:srgbClr val="FF0000"/>
                </a:solidFill>
              </a:rPr>
              <a:t>Jak se jmenoval státník Athén v </a:t>
            </a:r>
            <a:r>
              <a:rPr lang="cs-CZ" sz="1300" dirty="0" smtClean="0">
                <a:solidFill>
                  <a:srgbClr val="FF0000"/>
                </a:solidFill>
              </a:rPr>
              <a:t>6. stol. </a:t>
            </a:r>
            <a:r>
              <a:rPr lang="cs-CZ" sz="1300" dirty="0">
                <a:solidFill>
                  <a:srgbClr val="FF0000"/>
                </a:solidFill>
              </a:rPr>
              <a:t>př. n. l.?</a:t>
            </a:r>
          </a:p>
          <a:p>
            <a:pPr algn="ctr"/>
            <a:endParaRPr lang="cs-CZ" sz="1300" dirty="0"/>
          </a:p>
        </p:txBody>
      </p:sp>
      <p:sp>
        <p:nvSpPr>
          <p:cNvPr id="80" name="Obdélník 79"/>
          <p:cNvSpPr/>
          <p:nvPr/>
        </p:nvSpPr>
        <p:spPr>
          <a:xfrm>
            <a:off x="1992373" y="3767215"/>
            <a:ext cx="1548000" cy="864000"/>
          </a:xfrm>
          <a:prstGeom prst="rect">
            <a:avLst/>
          </a:prstGeom>
          <a:solidFill>
            <a:srgbClr val="920000"/>
          </a:solidFill>
          <a:ln>
            <a:noFill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992373" y="4350709"/>
            <a:ext cx="1548000" cy="324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29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8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7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1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8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31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2" fill="hold">
                      <p:stCondLst>
                        <p:cond delay="0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2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9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6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59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0" fill="hold">
                      <p:stCondLst>
                        <p:cond delay="0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3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0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7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4" fill="hold">
                      <p:stCondLst>
                        <p:cond delay="0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8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1" fill="hold">
                      <p:stCondLst>
                        <p:cond delay="0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23" grpId="0" animBg="1"/>
      <p:bldP spid="26" grpId="0" animBg="1"/>
      <p:bldP spid="29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47" grpId="0"/>
      <p:bldP spid="63" grpId="0"/>
      <p:bldP spid="64" grpId="0"/>
      <p:bldP spid="65" grpId="0" animBg="1"/>
      <p:bldP spid="62" grpId="0" animBg="1"/>
      <p:bldP spid="68" grpId="0"/>
      <p:bldP spid="69" grpId="0" animBg="1"/>
      <p:bldP spid="70" grpId="0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80" grpId="0" animBg="1"/>
      <p:bldP spid="8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374974"/>
              </p:ext>
            </p:extLst>
          </p:nvPr>
        </p:nvGraphicFramePr>
        <p:xfrm>
          <a:off x="1368425" y="3233738"/>
          <a:ext cx="6407150" cy="2944812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736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VÁLKOVÁ, Veronika.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Dějepis 6 - pravěk a starověk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8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Citace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7177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DUM je určen k opakování celého učiva antického starověku. Interaktivně reaguje na žákovu pozornost, která je po celou dobu opakování na maximálním soustředění. Třída je rozdělena na tři 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ýmy, kteří hádají proti sobě. Učitel odhal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uje jednotlivá políčka a funguje v roli moderátora celé aktivity. Mimo to je nutné zapisovat množství bodů, které jednotlivé týmy získají či naopak ztratí špatnou odpovědí.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7428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9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30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7431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7432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027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  <a:ln>
          <a:solidFill>
            <a:schemeClr val="bg1"/>
          </a:solidFill>
        </a:ln>
      </a:spPr>
      <a:bodyPr wrap="square" rtlCol="0">
        <a:spAutoFit/>
      </a:bodyPr>
      <a:lstStyle>
        <a:defPPr>
          <a:defRPr dirty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637</TotalTime>
  <Words>412</Words>
  <Application>Microsoft Office PowerPoint</Application>
  <PresentationFormat>Předvádění na obrazovce (4:3)</PresentationFormat>
  <Paragraphs>80</Paragraphs>
  <Slides>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ntb</cp:lastModifiedBy>
  <cp:revision>46</cp:revision>
  <dcterms:created xsi:type="dcterms:W3CDTF">2011-07-29T10:17:45Z</dcterms:created>
  <dcterms:modified xsi:type="dcterms:W3CDTF">2013-05-22T19:25:48Z</dcterms:modified>
</cp:coreProperties>
</file>