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VY_32_INOVACE_16_04 Druhy vět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10EA6D-F11D-434F-855A-98A70E777CB4}" type="presOf" srcId="{4C35D32F-0EAB-4CD7-82EE-45574DC2A586}" destId="{890E4F0B-2866-4A3F-A3C7-2A14B1797930}" srcOrd="1" destOrd="0" presId="urn:microsoft.com/office/officeart/2005/8/layout/target3"/>
    <dgm:cxn modelId="{8EFD0C6A-2E6E-4F14-BF40-B723F11E8A00}" type="presOf" srcId="{D8197B8C-B260-4A16-BDF4-0947B075E274}" destId="{25B08C86-7E15-44DC-BE7F-FFB55DD49D12}" srcOrd="0" destOrd="0" presId="urn:microsoft.com/office/officeart/2005/8/layout/target3"/>
    <dgm:cxn modelId="{0A3E440E-E752-4F50-BAA8-24806B552019}" type="presOf" srcId="{D8197B8C-B260-4A16-BDF4-0947B075E274}" destId="{5A5FFA88-C948-4069-8E93-59FA12366E83}" srcOrd="1" destOrd="0" presId="urn:microsoft.com/office/officeart/2005/8/layout/target3"/>
    <dgm:cxn modelId="{0B52ADC3-8281-45C7-8820-1EC742AA30C0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31BA43-28E7-442C-8BCC-8BB3F53DEF5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D18979C-4587-4754-BA9E-E65DCB59D4B8}" type="presOf" srcId="{757F3AB3-0718-4624-B441-E567A8F0AB56}" destId="{333A1088-737F-45CB-B68E-254E46348037}" srcOrd="0" destOrd="0" presId="urn:microsoft.com/office/officeart/2005/8/layout/target3"/>
    <dgm:cxn modelId="{D58293A9-8A03-44BB-8592-A8CD4DBA6C64}" type="presOf" srcId="{D1B46980-6531-4606-95E6-44980827E919}" destId="{2BE915AB-18AA-4053-B92C-3BFC9ED204BB}" srcOrd="1" destOrd="0" presId="urn:microsoft.com/office/officeart/2005/8/layout/target3"/>
    <dgm:cxn modelId="{6C9A1BF0-317D-4A2D-B848-F001AD929808}" type="presOf" srcId="{D1B46980-6531-4606-95E6-44980827E919}" destId="{6140AFEC-043D-4C43-A2F9-D0F5331DF3A3}" srcOrd="0" destOrd="0" presId="urn:microsoft.com/office/officeart/2005/8/layout/target3"/>
    <dgm:cxn modelId="{14E9775E-EB02-4FA4-8939-AE05FC02DB08}" type="presOf" srcId="{B651F6E3-6281-48DB-9319-2AEAFDAE7572}" destId="{6BB5E863-4638-4E1D-BFDE-399D028AC4ED}" srcOrd="1" destOrd="0" presId="urn:microsoft.com/office/officeart/2005/8/layout/target3"/>
    <dgm:cxn modelId="{17BB8C58-7D33-44A1-B94E-5C67AEC267D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51331E2-4902-4EEC-89D0-B1962689ECC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CA1858-5D5A-4463-B5C4-E1835CC6958B}" type="presParOf" srcId="{333A1088-737F-45CB-B68E-254E46348037}" destId="{F5ABB229-8D3B-4694-996A-96F23CF14429}" srcOrd="0" destOrd="0" presId="urn:microsoft.com/office/officeart/2005/8/layout/target3"/>
    <dgm:cxn modelId="{94830C19-0057-4A14-B5D7-B7AA7608D7A5}" type="presParOf" srcId="{333A1088-737F-45CB-B68E-254E46348037}" destId="{F41139FD-01EE-4571-8B17-4FB00FC51163}" srcOrd="1" destOrd="0" presId="urn:microsoft.com/office/officeart/2005/8/layout/target3"/>
    <dgm:cxn modelId="{EA087A0A-AA17-47D4-AF34-4257C6E6B464}" type="presParOf" srcId="{333A1088-737F-45CB-B68E-254E46348037}" destId="{D005CE8C-CC26-4C3E-AC11-E15060ECD759}" srcOrd="2" destOrd="0" presId="urn:microsoft.com/office/officeart/2005/8/layout/target3"/>
    <dgm:cxn modelId="{03951E91-E07E-43A4-B366-84650DB02257}" type="presParOf" srcId="{333A1088-737F-45CB-B68E-254E46348037}" destId="{2C702D82-9B77-49B7-9568-BB8EB47C3372}" srcOrd="3" destOrd="0" presId="urn:microsoft.com/office/officeart/2005/8/layout/target3"/>
    <dgm:cxn modelId="{3FC03E45-3EF3-4C27-B377-AA9887FDB821}" type="presParOf" srcId="{333A1088-737F-45CB-B68E-254E46348037}" destId="{A52A0455-90FF-4808-ABD0-F02540D31D5A}" srcOrd="4" destOrd="0" presId="urn:microsoft.com/office/officeart/2005/8/layout/target3"/>
    <dgm:cxn modelId="{F23FF211-EA98-4D15-8A10-AB00C42EADAE}" type="presParOf" srcId="{333A1088-737F-45CB-B68E-254E46348037}" destId="{6140AFEC-043D-4C43-A2F9-D0F5331DF3A3}" srcOrd="5" destOrd="0" presId="urn:microsoft.com/office/officeart/2005/8/layout/target3"/>
    <dgm:cxn modelId="{9954F3D2-8AB5-465B-92E8-BCE43F64860E}" type="presParOf" srcId="{333A1088-737F-45CB-B68E-254E46348037}" destId="{9358AC05-5D7D-4327-9F80-1AD486AEA664}" srcOrd="6" destOrd="0" presId="urn:microsoft.com/office/officeart/2005/8/layout/target3"/>
    <dgm:cxn modelId="{5FD2E842-395B-465F-8A99-229C34F379E7}" type="presParOf" srcId="{333A1088-737F-45CB-B68E-254E46348037}" destId="{313FC574-E1CD-4FB4-B054-0B805CE0447D}" srcOrd="7" destOrd="0" presId="urn:microsoft.com/office/officeart/2005/8/layout/target3"/>
    <dgm:cxn modelId="{1A797656-EE00-4AD8-B6C5-04D7B34856CB}" type="presParOf" srcId="{333A1088-737F-45CB-B68E-254E46348037}" destId="{619D679B-A015-4ECF-8348-D1034C574F40}" srcOrd="8" destOrd="0" presId="urn:microsoft.com/office/officeart/2005/8/layout/target3"/>
    <dgm:cxn modelId="{D605FC3A-8C7F-458A-8EEE-24DB6F863A27}" type="presParOf" srcId="{333A1088-737F-45CB-B68E-254E46348037}" destId="{322283A8-4A27-4CDA-BAE3-F381106A9174}" srcOrd="9" destOrd="0" presId="urn:microsoft.com/office/officeart/2005/8/layout/target3"/>
    <dgm:cxn modelId="{FCE178B0-2F6F-4A4B-9F00-F6697E27BBBF}" type="presParOf" srcId="{333A1088-737F-45CB-B68E-254E46348037}" destId="{FFC9F71D-1B4F-4AD9-A4A6-86ADEFC8AF5C}" srcOrd="10" destOrd="0" presId="urn:microsoft.com/office/officeart/2005/8/layout/target3"/>
    <dgm:cxn modelId="{E41E6315-FCA8-458C-8706-B2F0D5C7F0A7}" type="presParOf" srcId="{333A1088-737F-45CB-B68E-254E46348037}" destId="{25B08C86-7E15-44DC-BE7F-FFB55DD49D12}" srcOrd="11" destOrd="0" presId="urn:microsoft.com/office/officeart/2005/8/layout/target3"/>
    <dgm:cxn modelId="{BD6AFA7A-E1CF-4E78-B05A-968FA4730B56}" type="presParOf" srcId="{333A1088-737F-45CB-B68E-254E46348037}" destId="{76644BE8-9D7C-4C09-B250-3D10AF48CBB7}" srcOrd="12" destOrd="0" presId="urn:microsoft.com/office/officeart/2005/8/layout/target3"/>
    <dgm:cxn modelId="{EB77B23F-2F90-4EF8-8096-4DE08A67266C}" type="presParOf" srcId="{333A1088-737F-45CB-B68E-254E46348037}" destId="{EE85B701-7295-41C0-BA7A-34D3756A2AE6}" srcOrd="13" destOrd="0" presId="urn:microsoft.com/office/officeart/2005/8/layout/target3"/>
    <dgm:cxn modelId="{5861998E-68FF-4B1F-AB01-8456B3D87823}" type="presParOf" srcId="{333A1088-737F-45CB-B68E-254E46348037}" destId="{8BEBB6EC-1DAA-4CAC-8A25-BC0FCBD5DBD5}" srcOrd="14" destOrd="0" presId="urn:microsoft.com/office/officeart/2005/8/layout/target3"/>
    <dgm:cxn modelId="{1F950F38-2AF3-4934-9081-B92C8A95D902}" type="presParOf" srcId="{333A1088-737F-45CB-B68E-254E46348037}" destId="{AED2198E-93D5-4001-81B4-73124B309672}" srcOrd="15" destOrd="0" presId="urn:microsoft.com/office/officeart/2005/8/layout/target3"/>
    <dgm:cxn modelId="{20F306BB-880B-46C5-9743-93710CDA2A67}" type="presParOf" srcId="{333A1088-737F-45CB-B68E-254E46348037}" destId="{2BE915AB-18AA-4053-B92C-3BFC9ED204BB}" srcOrd="16" destOrd="0" presId="urn:microsoft.com/office/officeart/2005/8/layout/target3"/>
    <dgm:cxn modelId="{DE481AF8-060E-4D13-84BF-A46512A75174}" type="presParOf" srcId="{333A1088-737F-45CB-B68E-254E46348037}" destId="{6BB5E863-4638-4E1D-BFDE-399D028AC4ED}" srcOrd="17" destOrd="0" presId="urn:microsoft.com/office/officeart/2005/8/layout/target3"/>
    <dgm:cxn modelId="{D30AAA80-F578-414D-81C2-CDFE66358C61}" type="presParOf" srcId="{333A1088-737F-45CB-B68E-254E46348037}" destId="{5A5FFA88-C948-4069-8E93-59FA12366E83}" srcOrd="18" destOrd="0" presId="urn:microsoft.com/office/officeart/2005/8/layout/target3"/>
    <dgm:cxn modelId="{3A04943F-1FC6-48A9-A38F-B527D61568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VY_32_INOVACE_16_04 Druhy vět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E7F2DA-A29C-48BC-BEDC-4576C25BA04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CBEDD-86C8-4C99-AB72-0B9AD26C4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974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6955514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34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2. ročníku. Žákům je vyvozeno přehledně učivo o druzích vět. </a:t>
            </a:r>
            <a:r>
              <a:rPr lang="cs-CZ" dirty="0" smtClean="0"/>
              <a:t>Na pracovním listu si žáci procvičí rozlišování </a:t>
            </a:r>
            <a:r>
              <a:rPr lang="cs-CZ" smtClean="0"/>
              <a:t>jednotlivých druhů vět. </a:t>
            </a:r>
            <a:r>
              <a:rPr lang="cs-CZ" dirty="0" smtClean="0"/>
              <a:t>Učební materiál je určen pro práci na interaktivní tabuli 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druhy vět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věta oznamovací, tázací, rozkazovací, přací</a:t>
            </a:r>
          </a:p>
          <a:p>
            <a:r>
              <a:rPr lang="cs-CZ" dirty="0" smtClean="0"/>
              <a:t>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77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03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Známe 4 druhy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Oznamovací</a:t>
            </a:r>
          </a:p>
          <a:p>
            <a:r>
              <a:rPr lang="cs-CZ" dirty="0" smtClean="0"/>
              <a:t>2. Tázací </a:t>
            </a:r>
          </a:p>
          <a:p>
            <a:r>
              <a:rPr lang="cs-CZ" dirty="0" smtClean="0"/>
              <a:t>3. Rozkazovací</a:t>
            </a:r>
          </a:p>
          <a:p>
            <a:r>
              <a:rPr lang="cs-CZ" dirty="0" smtClean="0"/>
              <a:t>4. Přací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080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někomu něco </a:t>
            </a:r>
            <a:r>
              <a:rPr lang="cs-CZ" dirty="0" smtClean="0">
                <a:solidFill>
                  <a:srgbClr val="FF0000"/>
                </a:solidFill>
              </a:rPr>
              <a:t>oznamujeme</a:t>
            </a:r>
          </a:p>
          <a:p>
            <a:r>
              <a:rPr lang="cs-CZ" dirty="0" smtClean="0"/>
              <a:t>- na konci věty píšeme </a:t>
            </a:r>
            <a:r>
              <a:rPr lang="cs-CZ" dirty="0" smtClean="0">
                <a:solidFill>
                  <a:srgbClr val="FF0000"/>
                </a:solidFill>
              </a:rPr>
              <a:t>tečku (.)</a:t>
            </a:r>
          </a:p>
          <a:p>
            <a:r>
              <a:rPr lang="cs-CZ" dirty="0" smtClean="0"/>
              <a:t>- na konci věty hlas </a:t>
            </a:r>
            <a:r>
              <a:rPr lang="cs-CZ" dirty="0" smtClean="0">
                <a:solidFill>
                  <a:srgbClr val="FF0000"/>
                </a:solidFill>
              </a:rPr>
              <a:t>klesá</a:t>
            </a:r>
          </a:p>
          <a:p>
            <a:endParaRPr lang="cs-CZ" dirty="0"/>
          </a:p>
          <a:p>
            <a:r>
              <a:rPr lang="cs-CZ" dirty="0" smtClean="0"/>
              <a:t>Petr dnes není ve škole.</a:t>
            </a:r>
          </a:p>
          <a:p>
            <a:r>
              <a:rPr lang="cs-CZ" dirty="0" smtClean="0"/>
              <a:t>Včera jsme byli na výletě.</a:t>
            </a:r>
          </a:p>
          <a:p>
            <a:r>
              <a:rPr lang="cs-CZ" dirty="0" smtClean="0"/>
              <a:t>Pan Čepička si koupil nové auto.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99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tázací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na něco </a:t>
            </a:r>
            <a:r>
              <a:rPr lang="cs-CZ" dirty="0" smtClean="0">
                <a:solidFill>
                  <a:srgbClr val="FF0000"/>
                </a:solidFill>
              </a:rPr>
              <a:t>se ptáme</a:t>
            </a:r>
          </a:p>
          <a:p>
            <a:r>
              <a:rPr lang="cs-CZ" dirty="0" smtClean="0"/>
              <a:t>- na konci věty píšeme </a:t>
            </a:r>
            <a:r>
              <a:rPr lang="cs-CZ" dirty="0" smtClean="0">
                <a:solidFill>
                  <a:srgbClr val="FF0000"/>
                </a:solidFill>
              </a:rPr>
              <a:t>otazník (?)</a:t>
            </a:r>
          </a:p>
          <a:p>
            <a:r>
              <a:rPr lang="cs-CZ" dirty="0" smtClean="0"/>
              <a:t>- máme 2 druhy tázacích vět podle odpovědi:</a:t>
            </a:r>
          </a:p>
          <a:p>
            <a:r>
              <a:rPr lang="cs-CZ" dirty="0"/>
              <a:t> </a:t>
            </a:r>
            <a:r>
              <a:rPr lang="cs-CZ" dirty="0" smtClean="0"/>
              <a:t>  a) </a:t>
            </a:r>
            <a:r>
              <a:rPr lang="cs-CZ" dirty="0" smtClean="0">
                <a:solidFill>
                  <a:srgbClr val="FF0000"/>
                </a:solidFill>
              </a:rPr>
              <a:t>ANO – NE </a:t>
            </a:r>
            <a:r>
              <a:rPr lang="cs-CZ" dirty="0" smtClean="0"/>
              <a:t>– hlas </a:t>
            </a:r>
            <a:r>
              <a:rPr lang="cs-CZ" dirty="0" smtClean="0">
                <a:solidFill>
                  <a:srgbClr val="FF0000"/>
                </a:solidFill>
              </a:rPr>
              <a:t>stoupá</a:t>
            </a:r>
          </a:p>
          <a:p>
            <a:r>
              <a:rPr lang="cs-CZ" dirty="0"/>
              <a:t> </a:t>
            </a:r>
            <a:r>
              <a:rPr lang="cs-CZ" dirty="0" smtClean="0"/>
              <a:t>       Máš rád bramborový salát?</a:t>
            </a:r>
          </a:p>
          <a:p>
            <a:r>
              <a:rPr lang="cs-CZ" dirty="0"/>
              <a:t> </a:t>
            </a:r>
            <a:r>
              <a:rPr lang="cs-CZ" dirty="0" smtClean="0"/>
              <a:t>  b) </a:t>
            </a:r>
            <a:r>
              <a:rPr lang="cs-CZ" dirty="0" smtClean="0">
                <a:solidFill>
                  <a:srgbClr val="FF0000"/>
                </a:solidFill>
              </a:rPr>
              <a:t>OSTATNÍ</a:t>
            </a:r>
            <a:r>
              <a:rPr lang="cs-CZ" dirty="0" smtClean="0"/>
              <a:t> – hlas </a:t>
            </a:r>
            <a:r>
              <a:rPr lang="cs-CZ" dirty="0" smtClean="0">
                <a:solidFill>
                  <a:srgbClr val="FF0000"/>
                </a:solidFill>
              </a:rPr>
              <a:t>klesá</a:t>
            </a:r>
          </a:p>
          <a:p>
            <a:r>
              <a:rPr lang="cs-CZ" dirty="0"/>
              <a:t> </a:t>
            </a:r>
            <a:r>
              <a:rPr lang="cs-CZ" dirty="0" smtClean="0"/>
              <a:t>       Co bude dnes k obědu?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40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rozkazovací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něco </a:t>
            </a:r>
            <a:r>
              <a:rPr lang="cs-CZ" dirty="0" smtClean="0">
                <a:solidFill>
                  <a:srgbClr val="FF0000"/>
                </a:solidFill>
              </a:rPr>
              <a:t>rozkazujeme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přikazujeme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zakazujeme</a:t>
            </a:r>
          </a:p>
          <a:p>
            <a:r>
              <a:rPr lang="cs-CZ" dirty="0" smtClean="0"/>
              <a:t>- na konci věty píšeme </a:t>
            </a:r>
            <a:r>
              <a:rPr lang="cs-CZ" dirty="0" smtClean="0">
                <a:solidFill>
                  <a:srgbClr val="FF0000"/>
                </a:solidFill>
              </a:rPr>
              <a:t>tečku (.)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vykřičník (!)</a:t>
            </a:r>
          </a:p>
          <a:p>
            <a:r>
              <a:rPr lang="cs-CZ" dirty="0" smtClean="0"/>
              <a:t>- hlas na konci věty </a:t>
            </a:r>
            <a:r>
              <a:rPr lang="cs-CZ" dirty="0" smtClean="0">
                <a:solidFill>
                  <a:srgbClr val="FF0000"/>
                </a:solidFill>
              </a:rPr>
              <a:t>klesá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 Každého dospělého hlasitě pozdrav.</a:t>
            </a:r>
          </a:p>
          <a:p>
            <a:r>
              <a:rPr lang="cs-CZ" dirty="0"/>
              <a:t> </a:t>
            </a:r>
            <a:r>
              <a:rPr lang="cs-CZ" dirty="0" smtClean="0"/>
              <a:t>  Neubližuj zvířatům!</a:t>
            </a:r>
          </a:p>
          <a:p>
            <a:r>
              <a:rPr lang="cs-CZ" dirty="0"/>
              <a:t> </a:t>
            </a:r>
            <a:r>
              <a:rPr lang="cs-CZ" dirty="0" smtClean="0"/>
              <a:t>  Seřaďte se do dvojic.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30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přací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něco si </a:t>
            </a:r>
            <a:r>
              <a:rPr lang="cs-CZ" dirty="0" smtClean="0">
                <a:solidFill>
                  <a:srgbClr val="FF0000"/>
                </a:solidFill>
              </a:rPr>
              <a:t>přejeme</a:t>
            </a:r>
          </a:p>
          <a:p>
            <a:r>
              <a:rPr lang="cs-CZ" dirty="0" smtClean="0"/>
              <a:t>- na konci věty píšeme </a:t>
            </a:r>
            <a:r>
              <a:rPr lang="cs-CZ" dirty="0" smtClean="0">
                <a:solidFill>
                  <a:srgbClr val="FF0000"/>
                </a:solidFill>
              </a:rPr>
              <a:t>tečku (.)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vykřičník (!)</a:t>
            </a:r>
          </a:p>
          <a:p>
            <a:r>
              <a:rPr lang="cs-CZ" dirty="0" smtClean="0"/>
              <a:t>- na konci věty hlas </a:t>
            </a:r>
            <a:r>
              <a:rPr lang="cs-CZ" dirty="0" smtClean="0">
                <a:solidFill>
                  <a:srgbClr val="FF0000"/>
                </a:solidFill>
              </a:rPr>
              <a:t>klesá</a:t>
            </a:r>
          </a:p>
          <a:p>
            <a:endParaRPr lang="cs-CZ" dirty="0"/>
          </a:p>
          <a:p>
            <a:r>
              <a:rPr lang="cs-CZ" dirty="0" smtClean="0"/>
              <a:t>Ať jsou z vás slušně vychovaní lidé.</a:t>
            </a:r>
          </a:p>
          <a:p>
            <a:r>
              <a:rPr lang="cs-CZ" dirty="0" smtClean="0"/>
              <a:t>Kéž bychom nebyli nemocní.</a:t>
            </a:r>
          </a:p>
          <a:p>
            <a:r>
              <a:rPr lang="cs-CZ" dirty="0" smtClean="0"/>
              <a:t>Kdybych tak dostala nové kolo!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67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Rozlište druhy vět:</a:t>
            </a:r>
          </a:p>
          <a:p>
            <a:r>
              <a:rPr lang="cs-CZ" dirty="0" smtClean="0"/>
              <a:t>1. Zítra budeme mít hudební výchovu.</a:t>
            </a:r>
          </a:p>
          <a:p>
            <a:r>
              <a:rPr lang="cs-CZ" dirty="0" smtClean="0"/>
              <a:t>2. Budeme mít zítra hudební výchovu?</a:t>
            </a:r>
          </a:p>
          <a:p>
            <a:r>
              <a:rPr lang="cs-CZ" dirty="0" smtClean="0"/>
              <a:t>3. Ať máme zítra hudební výchovu.</a:t>
            </a:r>
          </a:p>
          <a:p>
            <a:r>
              <a:rPr lang="cs-CZ" dirty="0" smtClean="0"/>
              <a:t>4. V hudební výchově pěkně zpívej.</a:t>
            </a:r>
          </a:p>
          <a:p>
            <a:r>
              <a:rPr lang="cs-CZ" dirty="0" smtClean="0"/>
              <a:t>5. Proč nemáme zítra hudební výchovu?</a:t>
            </a:r>
          </a:p>
          <a:p>
            <a:r>
              <a:rPr lang="cs-CZ" dirty="0" smtClean="0"/>
              <a:t>6. V hudební výchově zpíváme pěkné písničky.</a:t>
            </a:r>
          </a:p>
          <a:p>
            <a:r>
              <a:rPr lang="cs-CZ" dirty="0" smtClean="0"/>
              <a:t>7. Dávej v hudební výchově pozor!</a:t>
            </a:r>
          </a:p>
          <a:p>
            <a:r>
              <a:rPr lang="cs-CZ" dirty="0" smtClean="0"/>
              <a:t>8. Kéž bychom měli zítra </a:t>
            </a:r>
            <a:r>
              <a:rPr lang="cs-CZ" smtClean="0"/>
              <a:t>hudební výchovu!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87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33</TotalTime>
  <Words>397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Anotace</vt:lpstr>
      <vt:lpstr>Druhy vět</vt:lpstr>
      <vt:lpstr>Známe 4 druhy vět</vt:lpstr>
      <vt:lpstr>Věty oznamovací</vt:lpstr>
      <vt:lpstr>Věty tázací</vt:lpstr>
      <vt:lpstr>Věta rozkazovací</vt:lpstr>
      <vt:lpstr>Věty přací</vt:lpstr>
      <vt:lpstr>Pracovní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vět</dc:title>
  <cp:lastModifiedBy>Jana</cp:lastModifiedBy>
  <cp:revision>10</cp:revision>
  <dcterms:modified xsi:type="dcterms:W3CDTF">2013-05-17T19:41:18Z</dcterms:modified>
</cp:coreProperties>
</file>