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9"/>
  </p:notesMasterIdLst>
  <p:sldIdLst>
    <p:sldId id="261" r:id="rId2"/>
    <p:sldId id="262" r:id="rId3"/>
    <p:sldId id="256" r:id="rId4"/>
    <p:sldId id="257" r:id="rId5"/>
    <p:sldId id="258" r:id="rId6"/>
    <p:sldId id="259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45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VY_32_INOVACE_16_09  Slabiky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400" dirty="0" smtClean="0"/>
            <a:t>Základní škola  a Mateřská škola Nedvědice, okr. Brno-venkov, příspěvková organizace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Tomanová Jana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2674/21/7.1.4/2011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Český jazyk 2. ročník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 custLinFactNeighborX="0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ScaleY="100000" custLinFactNeighborX="863" custLinFactNeighborY="-5211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 custLinFactNeighborX="863" custLinFactNeighborY="2833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677" custLinFactNeighborY="-575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CA07397-ADBD-4959-9AC7-E7950FA38A5D}" type="presOf" srcId="{4C35D32F-0EAB-4CD7-82EE-45574DC2A586}" destId="{890E4F0B-2866-4A3F-A3C7-2A14B1797930}" srcOrd="1" destOrd="0" presId="urn:microsoft.com/office/officeart/2005/8/layout/target3"/>
    <dgm:cxn modelId="{DAE0E540-93E6-4D99-A886-72B88DF3E1A8}" type="presOf" srcId="{D1D4F407-5343-4D3F-B5B9-D407B03CAEB4}" destId="{AED2198E-93D5-4001-81B4-73124B309672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7501F62-BDFA-4B5B-A16F-C71D7FB5A5EB}" type="presOf" srcId="{4C35D32F-0EAB-4CD7-82EE-45574DC2A586}" destId="{8BEBB6EC-1DAA-4CAC-8A25-BC0FCBD5DBD5}" srcOrd="0" destOrd="0" presId="urn:microsoft.com/office/officeart/2005/8/layout/target3"/>
    <dgm:cxn modelId="{10E21435-24C7-4132-BE75-B643E4CE178E}" type="presOf" srcId="{D1B46980-6531-4606-95E6-44980827E919}" destId="{6140AFEC-043D-4C43-A2F9-D0F5331DF3A3}" srcOrd="0" destOrd="0" presId="urn:microsoft.com/office/officeart/2005/8/layout/target3"/>
    <dgm:cxn modelId="{F5BB110E-0264-4079-B9F5-BD32FEDA61EE}" type="presOf" srcId="{D1B46980-6531-4606-95E6-44980827E919}" destId="{2BE915AB-18AA-4053-B92C-3BFC9ED204BB}" srcOrd="1" destOrd="0" presId="urn:microsoft.com/office/officeart/2005/8/layout/target3"/>
    <dgm:cxn modelId="{5908FD29-ECF5-44BA-8467-2913A03EEC9F}" type="presOf" srcId="{B651F6E3-6281-48DB-9319-2AEAFDAE7572}" destId="{6BB5E863-4638-4E1D-BFDE-399D028AC4ED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6703FC5A-CE36-48DB-817F-9651D33408AE}" type="presOf" srcId="{D8197B8C-B260-4A16-BDF4-0947B075E274}" destId="{5A5FFA88-C948-4069-8E93-59FA12366E83}" srcOrd="1" destOrd="0" presId="urn:microsoft.com/office/officeart/2005/8/layout/target3"/>
    <dgm:cxn modelId="{128A241F-49C4-4E19-BA72-3C45E858229D}" type="presOf" srcId="{B651F6E3-6281-48DB-9319-2AEAFDAE7572}" destId="{619D679B-A015-4ECF-8348-D1034C574F40}" srcOrd="0" destOrd="0" presId="urn:microsoft.com/office/officeart/2005/8/layout/target3"/>
    <dgm:cxn modelId="{B70FD2D7-0074-416C-B9C7-95D52B303A3F}" type="presOf" srcId="{757F3AB3-0718-4624-B441-E567A8F0AB56}" destId="{333A1088-737F-45CB-B68E-254E46348037}" srcOrd="0" destOrd="0" presId="urn:microsoft.com/office/officeart/2005/8/layout/target3"/>
    <dgm:cxn modelId="{A76933C3-3E0C-459F-96BB-8D862564AE30}" type="presOf" srcId="{D8197B8C-B260-4A16-BDF4-0947B075E274}" destId="{25B08C86-7E15-44DC-BE7F-FFB55DD49D12}" srcOrd="0" destOrd="0" presId="urn:microsoft.com/office/officeart/2005/8/layout/target3"/>
    <dgm:cxn modelId="{32B53320-AECA-48DC-80F3-94E43609E097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4CB9BEA-3C2C-49A6-9146-F5719B3FEF0D}" type="presParOf" srcId="{333A1088-737F-45CB-B68E-254E46348037}" destId="{F5ABB229-8D3B-4694-996A-96F23CF14429}" srcOrd="0" destOrd="0" presId="urn:microsoft.com/office/officeart/2005/8/layout/target3"/>
    <dgm:cxn modelId="{5C50BBED-A7AE-4C5D-BA52-0FE1725D039F}" type="presParOf" srcId="{333A1088-737F-45CB-B68E-254E46348037}" destId="{F41139FD-01EE-4571-8B17-4FB00FC51163}" srcOrd="1" destOrd="0" presId="urn:microsoft.com/office/officeart/2005/8/layout/target3"/>
    <dgm:cxn modelId="{4F97C2CE-9801-4A3C-A183-E117D1E767CB}" type="presParOf" srcId="{333A1088-737F-45CB-B68E-254E46348037}" destId="{D005CE8C-CC26-4C3E-AC11-E15060ECD759}" srcOrd="2" destOrd="0" presId="urn:microsoft.com/office/officeart/2005/8/layout/target3"/>
    <dgm:cxn modelId="{EA83F213-1E4D-4D0E-97BD-11E5AA29A434}" type="presParOf" srcId="{333A1088-737F-45CB-B68E-254E46348037}" destId="{2C702D82-9B77-49B7-9568-BB8EB47C3372}" srcOrd="3" destOrd="0" presId="urn:microsoft.com/office/officeart/2005/8/layout/target3"/>
    <dgm:cxn modelId="{2C911C40-8CE1-40F3-BA31-6E19AB95304F}" type="presParOf" srcId="{333A1088-737F-45CB-B68E-254E46348037}" destId="{A52A0455-90FF-4808-ABD0-F02540D31D5A}" srcOrd="4" destOrd="0" presId="urn:microsoft.com/office/officeart/2005/8/layout/target3"/>
    <dgm:cxn modelId="{82CD307F-8237-4D36-BE6E-3F066CFAEBBA}" type="presParOf" srcId="{333A1088-737F-45CB-B68E-254E46348037}" destId="{6140AFEC-043D-4C43-A2F9-D0F5331DF3A3}" srcOrd="5" destOrd="0" presId="urn:microsoft.com/office/officeart/2005/8/layout/target3"/>
    <dgm:cxn modelId="{768E2817-CF43-43C7-B6B0-665E427E722E}" type="presParOf" srcId="{333A1088-737F-45CB-B68E-254E46348037}" destId="{9358AC05-5D7D-4327-9F80-1AD486AEA664}" srcOrd="6" destOrd="0" presId="urn:microsoft.com/office/officeart/2005/8/layout/target3"/>
    <dgm:cxn modelId="{A95A787F-1187-4BE6-8AC6-081EFF8D8D9D}" type="presParOf" srcId="{333A1088-737F-45CB-B68E-254E46348037}" destId="{313FC574-E1CD-4FB4-B054-0B805CE0447D}" srcOrd="7" destOrd="0" presId="urn:microsoft.com/office/officeart/2005/8/layout/target3"/>
    <dgm:cxn modelId="{BAB5CB42-05BB-4F9F-8AD6-2C5210F107B4}" type="presParOf" srcId="{333A1088-737F-45CB-B68E-254E46348037}" destId="{619D679B-A015-4ECF-8348-D1034C574F40}" srcOrd="8" destOrd="0" presId="urn:microsoft.com/office/officeart/2005/8/layout/target3"/>
    <dgm:cxn modelId="{0D9DB12B-527A-43AB-B1AE-19308CF60ACC}" type="presParOf" srcId="{333A1088-737F-45CB-B68E-254E46348037}" destId="{322283A8-4A27-4CDA-BAE3-F381106A9174}" srcOrd="9" destOrd="0" presId="urn:microsoft.com/office/officeart/2005/8/layout/target3"/>
    <dgm:cxn modelId="{386EFF9D-E0CB-402D-AA46-B0597E93BEE6}" type="presParOf" srcId="{333A1088-737F-45CB-B68E-254E46348037}" destId="{FFC9F71D-1B4F-4AD9-A4A6-86ADEFC8AF5C}" srcOrd="10" destOrd="0" presId="urn:microsoft.com/office/officeart/2005/8/layout/target3"/>
    <dgm:cxn modelId="{8417B09B-1943-4990-BDD1-6209A8E73A1F}" type="presParOf" srcId="{333A1088-737F-45CB-B68E-254E46348037}" destId="{25B08C86-7E15-44DC-BE7F-FFB55DD49D12}" srcOrd="11" destOrd="0" presId="urn:microsoft.com/office/officeart/2005/8/layout/target3"/>
    <dgm:cxn modelId="{20355134-0E25-44F6-BFA3-81C689D4CDE1}" type="presParOf" srcId="{333A1088-737F-45CB-B68E-254E46348037}" destId="{76644BE8-9D7C-4C09-B250-3D10AF48CBB7}" srcOrd="12" destOrd="0" presId="urn:microsoft.com/office/officeart/2005/8/layout/target3"/>
    <dgm:cxn modelId="{84D3C4B5-9FED-40AE-A97A-93D0AF0140C9}" type="presParOf" srcId="{333A1088-737F-45CB-B68E-254E46348037}" destId="{EE85B701-7295-41C0-BA7A-34D3756A2AE6}" srcOrd="13" destOrd="0" presId="urn:microsoft.com/office/officeart/2005/8/layout/target3"/>
    <dgm:cxn modelId="{314E708C-6574-4BFA-A0AE-AAF6EE43F9C1}" type="presParOf" srcId="{333A1088-737F-45CB-B68E-254E46348037}" destId="{8BEBB6EC-1DAA-4CAC-8A25-BC0FCBD5DBD5}" srcOrd="14" destOrd="0" presId="urn:microsoft.com/office/officeart/2005/8/layout/target3"/>
    <dgm:cxn modelId="{0A73FDF1-B76D-4A61-981E-61D04EAAB3D2}" type="presParOf" srcId="{333A1088-737F-45CB-B68E-254E46348037}" destId="{AED2198E-93D5-4001-81B4-73124B309672}" srcOrd="15" destOrd="0" presId="urn:microsoft.com/office/officeart/2005/8/layout/target3"/>
    <dgm:cxn modelId="{66C1F1F9-F38C-40CE-8D07-6114F4000D2D}" type="presParOf" srcId="{333A1088-737F-45CB-B68E-254E46348037}" destId="{2BE915AB-18AA-4053-B92C-3BFC9ED204BB}" srcOrd="16" destOrd="0" presId="urn:microsoft.com/office/officeart/2005/8/layout/target3"/>
    <dgm:cxn modelId="{748EF883-671A-46F3-94C7-0FDEF9F9DC10}" type="presParOf" srcId="{333A1088-737F-45CB-B68E-254E46348037}" destId="{6BB5E863-4638-4E1D-BFDE-399D028AC4ED}" srcOrd="17" destOrd="0" presId="urn:microsoft.com/office/officeart/2005/8/layout/target3"/>
    <dgm:cxn modelId="{87EDEB3C-3736-445E-80BA-0843BC535734}" type="presParOf" srcId="{333A1088-737F-45CB-B68E-254E46348037}" destId="{5A5FFA88-C948-4069-8E93-59FA12366E83}" srcOrd="18" destOrd="0" presId="urn:microsoft.com/office/officeart/2005/8/layout/target3"/>
    <dgm:cxn modelId="{324BBE3E-1933-41D4-9B69-1ECF2855EAB4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763738" cy="276373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381869" y="0"/>
          <a:ext cx="6755034" cy="276373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400" kern="1200" dirty="0" smtClean="0"/>
            <a:t>Základní škola  a Mateřská škola Nedvědice, okr. Brno-venkov, příspěvková organizace</a:t>
          </a:r>
          <a:endParaRPr lang="cs-CZ" sz="1400" kern="1200" dirty="0"/>
        </a:p>
      </dsp:txBody>
      <dsp:txXfrm>
        <a:off x="1381869" y="0"/>
        <a:ext cx="6755034" cy="442198"/>
      </dsp:txXfrm>
    </dsp:sp>
    <dsp:sp modelId="{A52A0455-90FF-4808-ABD0-F02540D31D5A}">
      <dsp:nvSpPr>
        <dsp:cNvPr id="0" name=""/>
        <dsp:cNvSpPr/>
      </dsp:nvSpPr>
      <dsp:spPr>
        <a:xfrm>
          <a:off x="290192" y="442198"/>
          <a:ext cx="2183353" cy="218335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381869" y="504052"/>
          <a:ext cx="6755034" cy="21833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Tomanová Jana</a:t>
          </a:r>
          <a:endParaRPr lang="cs-CZ" sz="2000" kern="1200" dirty="0"/>
        </a:p>
      </dsp:txBody>
      <dsp:txXfrm>
        <a:off x="1381869" y="504052"/>
        <a:ext cx="6755034" cy="442198"/>
      </dsp:txXfrm>
    </dsp:sp>
    <dsp:sp modelId="{313FC574-E1CD-4FB4-B054-0B805CE0447D}">
      <dsp:nvSpPr>
        <dsp:cNvPr id="0" name=""/>
        <dsp:cNvSpPr/>
      </dsp:nvSpPr>
      <dsp:spPr>
        <a:xfrm>
          <a:off x="580384" y="884396"/>
          <a:ext cx="1602968" cy="160296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381869" y="792081"/>
          <a:ext cx="6755034" cy="16029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VY_32_INOVACE_16_09  Slabiky</a:t>
          </a:r>
          <a:endParaRPr lang="cs-CZ" sz="2000" kern="1200" dirty="0"/>
        </a:p>
      </dsp:txBody>
      <dsp:txXfrm>
        <a:off x="1381869" y="792081"/>
        <a:ext cx="6755034" cy="442198"/>
      </dsp:txXfrm>
    </dsp:sp>
    <dsp:sp modelId="{FFC9F71D-1B4F-4AD9-A4A6-86ADEFC8AF5C}">
      <dsp:nvSpPr>
        <dsp:cNvPr id="0" name=""/>
        <dsp:cNvSpPr/>
      </dsp:nvSpPr>
      <dsp:spPr>
        <a:xfrm>
          <a:off x="870577" y="1326594"/>
          <a:ext cx="1022583" cy="102258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381869" y="1326594"/>
          <a:ext cx="6755034" cy="102258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Český jazyk 2. ročník</a:t>
          </a:r>
          <a:endParaRPr lang="cs-CZ" sz="2000" kern="1200" dirty="0"/>
        </a:p>
      </dsp:txBody>
      <dsp:txXfrm>
        <a:off x="1381869" y="1326594"/>
        <a:ext cx="6755034" cy="442198"/>
      </dsp:txXfrm>
    </dsp:sp>
    <dsp:sp modelId="{EE85B701-7295-41C0-BA7A-34D3756A2AE6}">
      <dsp:nvSpPr>
        <dsp:cNvPr id="0" name=""/>
        <dsp:cNvSpPr/>
      </dsp:nvSpPr>
      <dsp:spPr>
        <a:xfrm>
          <a:off x="1160769" y="1768792"/>
          <a:ext cx="442198" cy="44219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381869" y="1768792"/>
          <a:ext cx="6755034" cy="44219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2674/21/7.1.4/2011 </a:t>
          </a:r>
          <a:endParaRPr lang="cs-CZ" sz="2000" kern="1200" dirty="0"/>
        </a:p>
      </dsp:txBody>
      <dsp:txXfrm>
        <a:off x="1381869" y="1768792"/>
        <a:ext cx="6755034" cy="4421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6B32B8-231B-469A-A1CE-AC9447117923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145AB6-990A-4CF3-AD33-94727A34AD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33977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194567236"/>
              </p:ext>
            </p:extLst>
          </p:nvPr>
        </p:nvGraphicFramePr>
        <p:xfrm>
          <a:off x="539552" y="692696"/>
          <a:ext cx="8136904" cy="27637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256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Prezentace je určena pro žáky  2. ročníku. Žákům je vyvozeno učivo o postupném skládání vět ze slov, slov ze slabik a slabik z hlásek. Procvičují si dělení slov na slabiky a rozlišování počtu slabik ve slovech.  Učební materiál je určen pro práci na interaktivní tabuli , lze ho vytisknout a použít v tištěné podobě.</a:t>
            </a:r>
          </a:p>
          <a:p>
            <a:r>
              <a:rPr lang="cs-CZ" dirty="0" smtClean="0"/>
              <a:t>Autor:  Jana Tomanová</a:t>
            </a:r>
          </a:p>
          <a:p>
            <a:r>
              <a:rPr lang="cs-CZ" dirty="0" smtClean="0"/>
              <a:t>Jazyk: Čeština</a:t>
            </a:r>
          </a:p>
          <a:p>
            <a:r>
              <a:rPr lang="cs-CZ" dirty="0" smtClean="0"/>
              <a:t>Očekávaný výstup: slabiky</a:t>
            </a:r>
          </a:p>
          <a:p>
            <a:r>
              <a:rPr lang="cs-CZ" dirty="0" smtClean="0"/>
              <a:t>Speciální potřeby: žádné</a:t>
            </a:r>
          </a:p>
          <a:p>
            <a:r>
              <a:rPr lang="cs-CZ" dirty="0" smtClean="0"/>
              <a:t>Klíčová slova: slabiky, hlásky</a:t>
            </a:r>
          </a:p>
          <a:p>
            <a:r>
              <a:rPr lang="cs-CZ" dirty="0" smtClean="0"/>
              <a:t>Druh učebního materiálu:  pracovní listy</a:t>
            </a:r>
          </a:p>
          <a:p>
            <a:r>
              <a:rPr lang="cs-CZ" dirty="0" smtClean="0"/>
              <a:t>Cílová skupina: žák</a:t>
            </a:r>
          </a:p>
          <a:p>
            <a:r>
              <a:rPr lang="cs-CZ" dirty="0" smtClean="0"/>
              <a:t>Stupeň a typ vzdělání: základní vzdělávání, 1. stupeň, 1. období</a:t>
            </a:r>
          </a:p>
          <a:p>
            <a:r>
              <a:rPr lang="cs-CZ" dirty="0" smtClean="0"/>
              <a:t>Věková skupina: 7- 8 let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10491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Slabiky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2786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1</a:t>
            </a:r>
            <a:r>
              <a:rPr lang="cs-CZ" dirty="0" smtClean="0"/>
              <a:t> věta: Ve škole se učíme počítat.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5 </a:t>
            </a:r>
            <a:r>
              <a:rPr lang="cs-CZ" dirty="0" smtClean="0"/>
              <a:t>slov: ve, škole, se, učíme, počítat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10</a:t>
            </a:r>
            <a:r>
              <a:rPr lang="cs-CZ" dirty="0" smtClean="0"/>
              <a:t> slabik: ve, </a:t>
            </a:r>
            <a:r>
              <a:rPr lang="cs-CZ" dirty="0" err="1" smtClean="0"/>
              <a:t>ško</a:t>
            </a:r>
            <a:r>
              <a:rPr lang="cs-CZ" dirty="0" smtClean="0"/>
              <a:t>, </a:t>
            </a:r>
            <a:r>
              <a:rPr lang="cs-CZ" dirty="0" err="1" smtClean="0"/>
              <a:t>le</a:t>
            </a:r>
            <a:r>
              <a:rPr lang="cs-CZ" dirty="0" smtClean="0"/>
              <a:t>, se, u, čí, </a:t>
            </a:r>
            <a:r>
              <a:rPr lang="cs-CZ" dirty="0" err="1" smtClean="0"/>
              <a:t>me</a:t>
            </a:r>
            <a:r>
              <a:rPr lang="cs-CZ" dirty="0" smtClean="0"/>
              <a:t>, po, čí, </a:t>
            </a:r>
            <a:r>
              <a:rPr lang="cs-CZ" dirty="0" err="1" smtClean="0"/>
              <a:t>tat</a:t>
            </a:r>
            <a:endParaRPr lang="cs-CZ" dirty="0" smtClean="0"/>
          </a:p>
          <a:p>
            <a:r>
              <a:rPr lang="cs-CZ" dirty="0" smtClean="0">
                <a:solidFill>
                  <a:srgbClr val="FF0000"/>
                </a:solidFill>
              </a:rPr>
              <a:t>21</a:t>
            </a:r>
            <a:r>
              <a:rPr lang="cs-CZ" dirty="0" smtClean="0"/>
              <a:t> hlásek: v, e, š, k, o, l, e, s, e, u, č, í, m, e, p, o, č, í, t, a, t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Věta – slovo – slabika - hláska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8280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Jednoslabičná – ve, bác, trn, už, věř, hej</a:t>
            </a:r>
          </a:p>
          <a:p>
            <a:r>
              <a:rPr lang="cs-CZ" dirty="0" smtClean="0"/>
              <a:t>Dvojslabičná – škola, máme, zima, volám</a:t>
            </a:r>
          </a:p>
          <a:p>
            <a:r>
              <a:rPr lang="cs-CZ" dirty="0" smtClean="0"/>
              <a:t>Tříslabičná – učíme, vánoce, napíšeš</a:t>
            </a:r>
          </a:p>
          <a:p>
            <a:r>
              <a:rPr lang="cs-CZ" dirty="0" smtClean="0"/>
              <a:t>Čtyřslabičná – uděláte, poruchami, nejkrásnější </a:t>
            </a:r>
          </a:p>
          <a:p>
            <a:r>
              <a:rPr lang="cs-CZ" dirty="0" smtClean="0"/>
              <a:t>Víceslabičná 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Slova dělíme podle počtu slabik na:</a:t>
            </a:r>
            <a:br>
              <a:rPr lang="cs-CZ" dirty="0" smtClean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89668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i="1" u="sng" dirty="0" smtClean="0"/>
              <a:t>Rozděl slova na slabiky:</a:t>
            </a:r>
          </a:p>
          <a:p>
            <a:r>
              <a:rPr lang="cs-CZ" dirty="0"/>
              <a:t>s</a:t>
            </a:r>
            <a:r>
              <a:rPr lang="cs-CZ" dirty="0" smtClean="0"/>
              <a:t>tolek            malujeme          prosinec</a:t>
            </a:r>
          </a:p>
          <a:p>
            <a:endParaRPr lang="cs-CZ" dirty="0" smtClean="0"/>
          </a:p>
          <a:p>
            <a:r>
              <a:rPr lang="cs-CZ" dirty="0"/>
              <a:t>k</a:t>
            </a:r>
            <a:r>
              <a:rPr lang="cs-CZ" dirty="0" smtClean="0"/>
              <a:t>olo    automobil        rozdělíme         slovo</a:t>
            </a:r>
          </a:p>
          <a:p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     koš            autobusem       louka         sníh</a:t>
            </a:r>
          </a:p>
          <a:p>
            <a:endParaRPr lang="cs-CZ" dirty="0" smtClean="0"/>
          </a:p>
          <a:p>
            <a:r>
              <a:rPr lang="cs-CZ" dirty="0"/>
              <a:t>o</a:t>
            </a:r>
            <a:r>
              <a:rPr lang="cs-CZ" dirty="0" smtClean="0"/>
              <a:t>dborník       paseka       olympiáda       kotě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Slova na konci řádku dělíme podle </a:t>
            </a:r>
            <a:r>
              <a:rPr lang="cs-CZ" dirty="0" smtClean="0">
                <a:solidFill>
                  <a:srgbClr val="FF0000"/>
                </a:solidFill>
              </a:rPr>
              <a:t>slabik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6275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u="sng" dirty="0" smtClean="0"/>
              <a:t>Následující slova rozděl do skupin podle počtu slabik: (Vyznač barevně)</a:t>
            </a:r>
          </a:p>
          <a:p>
            <a:r>
              <a:rPr lang="cs-CZ" dirty="0" smtClean="0"/>
              <a:t>Jablíčko, výroba, sirky, myš, kopírka, </a:t>
            </a:r>
          </a:p>
          <a:p>
            <a:r>
              <a:rPr lang="cs-CZ" dirty="0" smtClean="0"/>
              <a:t>matematika, Jitka, červenec, otevíráme, důl, </a:t>
            </a:r>
          </a:p>
          <a:p>
            <a:r>
              <a:rPr lang="cs-CZ" dirty="0" smtClean="0"/>
              <a:t>kytara, kanec, posíláš, nabíječka, </a:t>
            </a:r>
            <a:r>
              <a:rPr lang="cs-CZ" dirty="0" err="1" smtClean="0"/>
              <a:t>fotorámeček</a:t>
            </a:r>
            <a:r>
              <a:rPr lang="cs-CZ" dirty="0" smtClean="0"/>
              <a:t>,</a:t>
            </a:r>
          </a:p>
          <a:p>
            <a:r>
              <a:rPr lang="cs-CZ" dirty="0" smtClean="0"/>
              <a:t> nákup, les, zabudovaný, zapomenuté, vysavač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Pracovní list 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534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21</TotalTime>
  <Words>372</Words>
  <Application>Microsoft Office PowerPoint</Application>
  <PresentationFormat>Předvádění na obrazovce (4:3)</PresentationFormat>
  <Paragraphs>44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Vlnění</vt:lpstr>
      <vt:lpstr>Prezentace aplikace PowerPoint</vt:lpstr>
      <vt:lpstr>Anotace</vt:lpstr>
      <vt:lpstr>Slabiky</vt:lpstr>
      <vt:lpstr>Věta – slovo – slabika - hláska</vt:lpstr>
      <vt:lpstr>Slova dělíme podle počtu slabik na: </vt:lpstr>
      <vt:lpstr>Slova na konci řádku dělíme podle slabik</vt:lpstr>
      <vt:lpstr>Pracovní list 1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Slabiky</dc:title>
  <cp:lastModifiedBy>Jana</cp:lastModifiedBy>
  <cp:revision>9</cp:revision>
  <dcterms:modified xsi:type="dcterms:W3CDTF">2013-05-17T19:58:25Z</dcterms:modified>
</cp:coreProperties>
</file>