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2" r:id="rId2"/>
    <p:sldId id="263" r:id="rId3"/>
    <p:sldId id="256" r:id="rId4"/>
    <p:sldId id="257" r:id="rId5"/>
    <p:sldId id="261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VY_32_INOVACE_16_10 Písmeno u, ú, ů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Základní škola  a Mateřská škola Nedvědice, okr. Brno-venkov,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Tomanová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2. roč</a:t>
          </a:r>
          <a:r>
            <a:rPr lang="cs-CZ" sz="2000" smtClean="0"/>
            <a:t>.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0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863" custLinFactNeighborY="-521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863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CF0F504-7DE1-4AD4-9DBF-D1DCD4AFBE7E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D889B03-65D0-4923-ACC3-B9583976C212}" type="presOf" srcId="{D1D4F407-5343-4D3F-B5B9-D407B03CAEB4}" destId="{AED2198E-93D5-4001-81B4-73124B309672}" srcOrd="1" destOrd="0" presId="urn:microsoft.com/office/officeart/2005/8/layout/target3"/>
    <dgm:cxn modelId="{3E12461B-9980-4B78-B210-C696FC937C28}" type="presOf" srcId="{4C35D32F-0EAB-4CD7-82EE-45574DC2A586}" destId="{8BEBB6EC-1DAA-4CAC-8A25-BC0FCBD5DBD5}" srcOrd="0" destOrd="0" presId="urn:microsoft.com/office/officeart/2005/8/layout/target3"/>
    <dgm:cxn modelId="{E27D6C11-C47B-407F-B48B-F20BFC8994E9}" type="presOf" srcId="{B651F6E3-6281-48DB-9319-2AEAFDAE7572}" destId="{619D679B-A015-4ECF-8348-D1034C574F40}" srcOrd="0" destOrd="0" presId="urn:microsoft.com/office/officeart/2005/8/layout/target3"/>
    <dgm:cxn modelId="{2D736CD9-1E70-4838-8E3D-EE3488D6E09B}" type="presOf" srcId="{757F3AB3-0718-4624-B441-E567A8F0AB56}" destId="{333A1088-737F-45CB-B68E-254E46348037}" srcOrd="0" destOrd="0" presId="urn:microsoft.com/office/officeart/2005/8/layout/target3"/>
    <dgm:cxn modelId="{1B395E5E-F93D-4FF4-B8F8-6B89D0C805ED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BD23CBA-85D9-4F98-A456-5FD48F80B48A}" type="presOf" srcId="{B651F6E3-6281-48DB-9319-2AEAFDAE7572}" destId="{6BB5E863-4638-4E1D-BFDE-399D028AC4ED}" srcOrd="1" destOrd="0" presId="urn:microsoft.com/office/officeart/2005/8/layout/target3"/>
    <dgm:cxn modelId="{836B53AD-4C75-4397-B869-00C9781F4C8F}" type="presOf" srcId="{D1B46980-6531-4606-95E6-44980827E919}" destId="{6140AFEC-043D-4C43-A2F9-D0F5331DF3A3}" srcOrd="0" destOrd="0" presId="urn:microsoft.com/office/officeart/2005/8/layout/target3"/>
    <dgm:cxn modelId="{3A438600-7AAF-4C31-B4C7-094BF9E1C2B1}" type="presOf" srcId="{D1D4F407-5343-4D3F-B5B9-D407B03CAEB4}" destId="{D005CE8C-CC26-4C3E-AC11-E15060ECD759}" srcOrd="0" destOrd="0" presId="urn:microsoft.com/office/officeart/2005/8/layout/target3"/>
    <dgm:cxn modelId="{11773C05-47D4-44E4-B1AC-D36B9D82D2C3}" type="presOf" srcId="{D8197B8C-B260-4A16-BDF4-0947B075E274}" destId="{5A5FFA88-C948-4069-8E93-59FA12366E83}" srcOrd="1" destOrd="0" presId="urn:microsoft.com/office/officeart/2005/8/layout/target3"/>
    <dgm:cxn modelId="{FB893ACD-F041-42C5-BF98-C409BF2FA8F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114F85F-6C9F-4771-B10F-5E374422997F}" type="presParOf" srcId="{333A1088-737F-45CB-B68E-254E46348037}" destId="{F5ABB229-8D3B-4694-996A-96F23CF14429}" srcOrd="0" destOrd="0" presId="urn:microsoft.com/office/officeart/2005/8/layout/target3"/>
    <dgm:cxn modelId="{B61629BB-FBCA-4EAE-8B3B-442F34A577D8}" type="presParOf" srcId="{333A1088-737F-45CB-B68E-254E46348037}" destId="{F41139FD-01EE-4571-8B17-4FB00FC51163}" srcOrd="1" destOrd="0" presId="urn:microsoft.com/office/officeart/2005/8/layout/target3"/>
    <dgm:cxn modelId="{D1F8141C-89D4-4549-8947-0954C97E8579}" type="presParOf" srcId="{333A1088-737F-45CB-B68E-254E46348037}" destId="{D005CE8C-CC26-4C3E-AC11-E15060ECD759}" srcOrd="2" destOrd="0" presId="urn:microsoft.com/office/officeart/2005/8/layout/target3"/>
    <dgm:cxn modelId="{957AA79D-1147-4DE0-BF39-3C00548146BC}" type="presParOf" srcId="{333A1088-737F-45CB-B68E-254E46348037}" destId="{2C702D82-9B77-49B7-9568-BB8EB47C3372}" srcOrd="3" destOrd="0" presId="urn:microsoft.com/office/officeart/2005/8/layout/target3"/>
    <dgm:cxn modelId="{E7AF7EF7-2ECA-4826-B9D9-F0A7A5544ECE}" type="presParOf" srcId="{333A1088-737F-45CB-B68E-254E46348037}" destId="{A52A0455-90FF-4808-ABD0-F02540D31D5A}" srcOrd="4" destOrd="0" presId="urn:microsoft.com/office/officeart/2005/8/layout/target3"/>
    <dgm:cxn modelId="{6B7BCBF5-280C-4C8D-9CEA-ECB7E8C68ADE}" type="presParOf" srcId="{333A1088-737F-45CB-B68E-254E46348037}" destId="{6140AFEC-043D-4C43-A2F9-D0F5331DF3A3}" srcOrd="5" destOrd="0" presId="urn:microsoft.com/office/officeart/2005/8/layout/target3"/>
    <dgm:cxn modelId="{F96DF92C-7108-4332-B751-6826D6AF291E}" type="presParOf" srcId="{333A1088-737F-45CB-B68E-254E46348037}" destId="{9358AC05-5D7D-4327-9F80-1AD486AEA664}" srcOrd="6" destOrd="0" presId="urn:microsoft.com/office/officeart/2005/8/layout/target3"/>
    <dgm:cxn modelId="{D289FF01-19AE-4144-9CF8-1FAC89A57876}" type="presParOf" srcId="{333A1088-737F-45CB-B68E-254E46348037}" destId="{313FC574-E1CD-4FB4-B054-0B805CE0447D}" srcOrd="7" destOrd="0" presId="urn:microsoft.com/office/officeart/2005/8/layout/target3"/>
    <dgm:cxn modelId="{A581E1A1-6B8E-4A56-9396-ECEA876FB541}" type="presParOf" srcId="{333A1088-737F-45CB-B68E-254E46348037}" destId="{619D679B-A015-4ECF-8348-D1034C574F40}" srcOrd="8" destOrd="0" presId="urn:microsoft.com/office/officeart/2005/8/layout/target3"/>
    <dgm:cxn modelId="{B2A4F5ED-B670-40AD-86A3-86F789AB6DF2}" type="presParOf" srcId="{333A1088-737F-45CB-B68E-254E46348037}" destId="{322283A8-4A27-4CDA-BAE3-F381106A9174}" srcOrd="9" destOrd="0" presId="urn:microsoft.com/office/officeart/2005/8/layout/target3"/>
    <dgm:cxn modelId="{1AC1EC86-F432-47A2-B633-D5E3542028A7}" type="presParOf" srcId="{333A1088-737F-45CB-B68E-254E46348037}" destId="{FFC9F71D-1B4F-4AD9-A4A6-86ADEFC8AF5C}" srcOrd="10" destOrd="0" presId="urn:microsoft.com/office/officeart/2005/8/layout/target3"/>
    <dgm:cxn modelId="{8EA53C20-CC69-45FA-8EDD-AFB250AA42F0}" type="presParOf" srcId="{333A1088-737F-45CB-B68E-254E46348037}" destId="{25B08C86-7E15-44DC-BE7F-FFB55DD49D12}" srcOrd="11" destOrd="0" presId="urn:microsoft.com/office/officeart/2005/8/layout/target3"/>
    <dgm:cxn modelId="{BD66C35B-C8E1-4E73-B968-B5D30073C8EC}" type="presParOf" srcId="{333A1088-737F-45CB-B68E-254E46348037}" destId="{76644BE8-9D7C-4C09-B250-3D10AF48CBB7}" srcOrd="12" destOrd="0" presId="urn:microsoft.com/office/officeart/2005/8/layout/target3"/>
    <dgm:cxn modelId="{696BBBCE-334B-40FA-BCBA-C913D474459C}" type="presParOf" srcId="{333A1088-737F-45CB-B68E-254E46348037}" destId="{EE85B701-7295-41C0-BA7A-34D3756A2AE6}" srcOrd="13" destOrd="0" presId="urn:microsoft.com/office/officeart/2005/8/layout/target3"/>
    <dgm:cxn modelId="{EF24AE85-643A-4729-800B-B8B33AB55220}" type="presParOf" srcId="{333A1088-737F-45CB-B68E-254E46348037}" destId="{8BEBB6EC-1DAA-4CAC-8A25-BC0FCBD5DBD5}" srcOrd="14" destOrd="0" presId="urn:microsoft.com/office/officeart/2005/8/layout/target3"/>
    <dgm:cxn modelId="{B90A3CCA-3A99-4C77-8496-1F7D43BB0C1E}" type="presParOf" srcId="{333A1088-737F-45CB-B68E-254E46348037}" destId="{AED2198E-93D5-4001-81B4-73124B309672}" srcOrd="15" destOrd="0" presId="urn:microsoft.com/office/officeart/2005/8/layout/target3"/>
    <dgm:cxn modelId="{3A817AE8-C29F-4CCE-84F1-6227F68DE83D}" type="presParOf" srcId="{333A1088-737F-45CB-B68E-254E46348037}" destId="{2BE915AB-18AA-4053-B92C-3BFC9ED204BB}" srcOrd="16" destOrd="0" presId="urn:microsoft.com/office/officeart/2005/8/layout/target3"/>
    <dgm:cxn modelId="{B865DC3E-247A-40E7-8126-D5E0D605936C}" type="presParOf" srcId="{333A1088-737F-45CB-B68E-254E46348037}" destId="{6BB5E863-4638-4E1D-BFDE-399D028AC4ED}" srcOrd="17" destOrd="0" presId="urn:microsoft.com/office/officeart/2005/8/layout/target3"/>
    <dgm:cxn modelId="{DA31D3B5-E732-4EF8-A829-0A9B0C3558CB}" type="presParOf" srcId="{333A1088-737F-45CB-B68E-254E46348037}" destId="{5A5FFA88-C948-4069-8E93-59FA12366E83}" srcOrd="18" destOrd="0" presId="urn:microsoft.com/office/officeart/2005/8/layout/target3"/>
    <dgm:cxn modelId="{88644886-6BA0-496D-85B5-0AD4E53BB50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81869" y="0"/>
          <a:ext cx="6755034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Základní škola  a Mateřská škola Nedvědice, okr. Brno-venkov, příspěvková organizace</a:t>
          </a:r>
          <a:endParaRPr lang="cs-CZ" sz="1400" kern="1200" dirty="0"/>
        </a:p>
      </dsp:txBody>
      <dsp:txXfrm>
        <a:off x="1381869" y="0"/>
        <a:ext cx="6755034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504052"/>
          <a:ext cx="6755034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Tomanová Jana</a:t>
          </a:r>
          <a:endParaRPr lang="cs-CZ" sz="2000" kern="1200" dirty="0"/>
        </a:p>
      </dsp:txBody>
      <dsp:txXfrm>
        <a:off x="1381869" y="504052"/>
        <a:ext cx="6755034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884396"/>
          <a:ext cx="6755034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VY_32_INOVACE_16_10 Písmeno u, ú, ů</a:t>
          </a:r>
          <a:endParaRPr lang="cs-CZ" sz="2000" kern="1200" dirty="0"/>
        </a:p>
      </dsp:txBody>
      <dsp:txXfrm>
        <a:off x="1381869" y="884396"/>
        <a:ext cx="6755034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6594"/>
          <a:ext cx="6755034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2. roč</a:t>
          </a:r>
          <a:r>
            <a:rPr lang="cs-CZ" sz="2000" kern="1200" smtClean="0"/>
            <a:t>. </a:t>
          </a:r>
          <a:endParaRPr lang="cs-CZ" sz="2000" kern="1200" dirty="0"/>
        </a:p>
      </dsp:txBody>
      <dsp:txXfrm>
        <a:off x="1381869" y="1326594"/>
        <a:ext cx="6755034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6755034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</a:t>
          </a:r>
          <a:endParaRPr lang="cs-CZ" sz="2000" kern="1200" dirty="0"/>
        </a:p>
      </dsp:txBody>
      <dsp:txXfrm>
        <a:off x="1381869" y="1768792"/>
        <a:ext cx="6755034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9728F-123A-44E0-9080-E19ABF76D7A3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A0C43-2F34-46A1-A3B6-D7436145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038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90973092"/>
              </p:ext>
            </p:extLst>
          </p:nvPr>
        </p:nvGraphicFramePr>
        <p:xfrm>
          <a:off x="539552" y="692696"/>
          <a:ext cx="8136904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64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Prezentace je určena pro žáky  2. ročníku. Žákům je vyvozeno přehledně učivo o psaní  písmen u, ú, ů. </a:t>
            </a:r>
            <a:r>
              <a:rPr lang="cs-CZ" dirty="0" smtClean="0"/>
              <a:t>Na pracovních listech si učivo procvičí . </a:t>
            </a:r>
            <a:r>
              <a:rPr lang="cs-CZ" dirty="0" smtClean="0"/>
              <a:t>Učební materiál je určen pro práci na interaktivní tabuli . Pracovní listy lze vytisknout a použít k samostatnému procvičování .</a:t>
            </a:r>
          </a:p>
          <a:p>
            <a:r>
              <a:rPr lang="cs-CZ" dirty="0" smtClean="0"/>
              <a:t>Autor:  Jana Tomanová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</a:t>
            </a:r>
            <a:r>
              <a:rPr lang="cs-CZ" dirty="0"/>
              <a:t> </a:t>
            </a:r>
            <a:r>
              <a:rPr lang="cs-CZ" dirty="0" smtClean="0"/>
              <a:t>kde se píše ú, ů</a:t>
            </a:r>
          </a:p>
          <a:p>
            <a:r>
              <a:rPr lang="cs-CZ" dirty="0" smtClean="0"/>
              <a:t>Speciální potřeby: žádné</a:t>
            </a:r>
          </a:p>
          <a:p>
            <a:r>
              <a:rPr lang="cs-CZ" dirty="0" smtClean="0"/>
              <a:t>Klíčová slova: písmeno ú - s čárkou, ů -  s kroužkem</a:t>
            </a:r>
          </a:p>
          <a:p>
            <a:r>
              <a:rPr lang="cs-CZ" dirty="0" smtClean="0"/>
              <a:t>Druh učebního materiálu:  prezentace</a:t>
            </a:r>
          </a:p>
          <a:p>
            <a:r>
              <a:rPr lang="cs-CZ" dirty="0" smtClean="0"/>
              <a:t>Cílová skupina: žák</a:t>
            </a:r>
          </a:p>
          <a:p>
            <a:r>
              <a:rPr lang="cs-CZ" dirty="0" smtClean="0"/>
              <a:t>Stupeň a typ vzdělání: základní vzdělávání, 1. stupeň, 1. období</a:t>
            </a:r>
          </a:p>
          <a:p>
            <a:r>
              <a:rPr lang="cs-CZ" dirty="0" smtClean="0"/>
              <a:t>Věková skupina: 7- 8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994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Písmeno </a:t>
            </a:r>
            <a:r>
              <a:rPr lang="cs-CZ" dirty="0" err="1" smtClean="0"/>
              <a:t>u,ú,ů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16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Kde se píše písmeno u, ú, ů?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U  - krátké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: s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r>
              <a:rPr lang="cs-CZ" b="1" dirty="0" smtClean="0"/>
              <a:t>k, 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r>
              <a:rPr lang="cs-CZ" b="1" dirty="0" smtClean="0"/>
              <a:t>navený, peč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Ú – s čárkou </a:t>
            </a:r>
            <a:r>
              <a:rPr lang="cs-CZ" b="1" dirty="0" smtClean="0"/>
              <a:t>: </a:t>
            </a:r>
            <a:r>
              <a:rPr lang="cs-CZ" b="1" dirty="0" smtClean="0">
                <a:solidFill>
                  <a:srgbClr val="FF0000"/>
                </a:solidFill>
              </a:rPr>
              <a:t>ú</a:t>
            </a:r>
            <a:r>
              <a:rPr lang="cs-CZ" b="1" dirty="0" smtClean="0"/>
              <a:t>kol, </a:t>
            </a:r>
            <a:r>
              <a:rPr lang="cs-CZ" b="1" dirty="0" smtClean="0">
                <a:solidFill>
                  <a:srgbClr val="FF0000"/>
                </a:solidFill>
              </a:rPr>
              <a:t>ú</a:t>
            </a:r>
            <a:r>
              <a:rPr lang="cs-CZ" b="1" dirty="0" smtClean="0"/>
              <a:t>nor, </a:t>
            </a:r>
            <a:r>
              <a:rPr lang="cs-CZ" b="1" dirty="0" smtClean="0">
                <a:solidFill>
                  <a:srgbClr val="FF0000"/>
                </a:solidFill>
              </a:rPr>
              <a:t>ú</a:t>
            </a:r>
            <a:r>
              <a:rPr lang="cs-CZ" b="1" dirty="0" smtClean="0"/>
              <a:t>l, </a:t>
            </a:r>
            <a:r>
              <a:rPr lang="cs-CZ" b="1" dirty="0" smtClean="0">
                <a:solidFill>
                  <a:srgbClr val="FF0000"/>
                </a:solidFill>
              </a:rPr>
              <a:t>ú</a:t>
            </a:r>
            <a:r>
              <a:rPr lang="cs-CZ" b="1" dirty="0" smtClean="0"/>
              <a:t>spěch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Ů – s kroužkem</a:t>
            </a:r>
            <a:r>
              <a:rPr lang="cs-CZ" b="1" dirty="0" smtClean="0"/>
              <a:t>: dom</a:t>
            </a:r>
            <a:r>
              <a:rPr lang="cs-CZ" b="1" dirty="0" smtClean="0">
                <a:solidFill>
                  <a:srgbClr val="FF0000"/>
                </a:solidFill>
              </a:rPr>
              <a:t>ů</a:t>
            </a:r>
            <a:r>
              <a:rPr lang="cs-CZ" b="1" dirty="0" smtClean="0"/>
              <a:t>, p</a:t>
            </a:r>
            <a:r>
              <a:rPr lang="cs-CZ" b="1" dirty="0" smtClean="0">
                <a:solidFill>
                  <a:srgbClr val="FF0000"/>
                </a:solidFill>
              </a:rPr>
              <a:t>ů</a:t>
            </a:r>
            <a:r>
              <a:rPr lang="cs-CZ" b="1" dirty="0" smtClean="0"/>
              <a:t>l, r</a:t>
            </a:r>
            <a:r>
              <a:rPr lang="cs-CZ" b="1" dirty="0" smtClean="0">
                <a:solidFill>
                  <a:srgbClr val="FF0000"/>
                </a:solidFill>
              </a:rPr>
              <a:t>ů</a:t>
            </a:r>
            <a:r>
              <a:rPr lang="cs-CZ" b="1" dirty="0" smtClean="0"/>
              <a:t>že, dol</a:t>
            </a:r>
            <a:r>
              <a:rPr lang="cs-CZ" b="1" dirty="0" smtClean="0">
                <a:solidFill>
                  <a:srgbClr val="FF0000"/>
                </a:solidFill>
              </a:rPr>
              <a:t>ů</a:t>
            </a:r>
          </a:p>
          <a:p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94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Ú ( s čárkou) </a:t>
            </a:r>
            <a:r>
              <a:rPr lang="cs-CZ" dirty="0" smtClean="0">
                <a:solidFill>
                  <a:schemeClr val="tx1"/>
                </a:solidFill>
              </a:rPr>
              <a:t>se píše většinou </a:t>
            </a:r>
            <a:r>
              <a:rPr lang="cs-CZ" dirty="0" smtClean="0">
                <a:solidFill>
                  <a:srgbClr val="FF0000"/>
                </a:solidFill>
              </a:rPr>
              <a:t>na začátku slova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Ů ( s kroužkem) </a:t>
            </a:r>
            <a:r>
              <a:rPr lang="cs-CZ" dirty="0" smtClean="0">
                <a:solidFill>
                  <a:schemeClr val="tx1"/>
                </a:solidFill>
              </a:rPr>
              <a:t>se píše jen </a:t>
            </a:r>
            <a:r>
              <a:rPr lang="cs-CZ" dirty="0" smtClean="0">
                <a:solidFill>
                  <a:srgbClr val="FF0000"/>
                </a:solidFill>
              </a:rPr>
              <a:t>uvnitř nebo na konci slova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64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Doplň u, ú, ů:</a:t>
            </a:r>
          </a:p>
          <a:p>
            <a:r>
              <a:rPr lang="cs-CZ" dirty="0" err="1" smtClean="0"/>
              <a:t>tl</a:t>
            </a:r>
            <a:r>
              <a:rPr lang="cs-CZ" dirty="0"/>
              <a:t> </a:t>
            </a:r>
            <a:r>
              <a:rPr lang="cs-CZ" dirty="0" smtClean="0"/>
              <a:t>– stá  h-l, - hoř, k-</a:t>
            </a:r>
            <a:r>
              <a:rPr lang="cs-CZ" dirty="0" err="1" smtClean="0"/>
              <a:t>pa</a:t>
            </a:r>
            <a:r>
              <a:rPr lang="cs-CZ" dirty="0" smtClean="0"/>
              <a:t>  </a:t>
            </a:r>
            <a:r>
              <a:rPr lang="cs-CZ" dirty="0" err="1" smtClean="0"/>
              <a:t>lístk</a:t>
            </a:r>
            <a:r>
              <a:rPr lang="cs-CZ" dirty="0" smtClean="0"/>
              <a:t>-, z-</a:t>
            </a:r>
            <a:r>
              <a:rPr lang="cs-CZ" dirty="0" err="1" smtClean="0"/>
              <a:t>stat</a:t>
            </a:r>
            <a:r>
              <a:rPr lang="cs-CZ" dirty="0" smtClean="0"/>
              <a:t> vzad-, </a:t>
            </a:r>
          </a:p>
          <a:p>
            <a:pPr marL="0" indent="0">
              <a:buNone/>
            </a:pPr>
            <a:r>
              <a:rPr lang="cs-CZ" dirty="0" smtClean="0"/>
              <a:t>  -</a:t>
            </a:r>
            <a:r>
              <a:rPr lang="cs-CZ" dirty="0" err="1" smtClean="0"/>
              <a:t>žasný</a:t>
            </a:r>
            <a:r>
              <a:rPr lang="cs-CZ" dirty="0" smtClean="0"/>
              <a:t>  -kol, p-jdeme dom-, k-s  salám-, s-l 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</a:t>
            </a:r>
            <a:r>
              <a:rPr lang="cs-CZ" dirty="0" err="1" smtClean="0"/>
              <a:t>čitel</a:t>
            </a:r>
            <a:r>
              <a:rPr lang="cs-CZ" dirty="0" smtClean="0"/>
              <a:t>   -čí,  -</a:t>
            </a:r>
            <a:r>
              <a:rPr lang="cs-CZ" dirty="0" err="1" smtClean="0"/>
              <a:t>čast</a:t>
            </a:r>
            <a:r>
              <a:rPr lang="cs-CZ" dirty="0" smtClean="0"/>
              <a:t> na </a:t>
            </a:r>
            <a:r>
              <a:rPr lang="cs-CZ" dirty="0" err="1" smtClean="0"/>
              <a:t>sch-zi</a:t>
            </a:r>
            <a:r>
              <a:rPr lang="cs-CZ" dirty="0" smtClean="0"/>
              <a:t>, mít d-věru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755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list 2</a:t>
            </a:r>
            <a:br>
              <a:rPr lang="cs-CZ" dirty="0" smtClean="0"/>
            </a:br>
            <a:r>
              <a:rPr lang="cs-CZ" i="1" dirty="0" smtClean="0"/>
              <a:t>Spoj slovo se správným písmenem ú/ů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ú </a:t>
            </a:r>
            <a:r>
              <a:rPr lang="cs-CZ" dirty="0" smtClean="0"/>
              <a:t>                              </a:t>
            </a:r>
            <a:r>
              <a:rPr lang="cs-CZ" i="1" dirty="0" smtClean="0"/>
              <a:t>nebo </a:t>
            </a:r>
            <a:r>
              <a:rPr lang="cs-CZ" dirty="0" smtClean="0"/>
              <a:t>                                  </a:t>
            </a:r>
            <a:r>
              <a:rPr lang="cs-CZ" dirty="0" smtClean="0">
                <a:solidFill>
                  <a:srgbClr val="00B050"/>
                </a:solidFill>
              </a:rPr>
              <a:t>ů</a:t>
            </a:r>
            <a:r>
              <a:rPr lang="cs-CZ" dirty="0" smtClean="0"/>
              <a:t>  </a:t>
            </a:r>
          </a:p>
          <a:p>
            <a:r>
              <a:rPr lang="cs-CZ" dirty="0" smtClean="0"/>
              <a:t>*nos          d*</a:t>
            </a:r>
            <a:r>
              <a:rPr lang="cs-CZ" dirty="0" err="1" smtClean="0"/>
              <a:t>lek</a:t>
            </a:r>
            <a:r>
              <a:rPr lang="cs-CZ" dirty="0" smtClean="0"/>
              <a:t>               R*</a:t>
            </a:r>
            <a:r>
              <a:rPr lang="cs-CZ" dirty="0" err="1" smtClean="0"/>
              <a:t>ženka</a:t>
            </a:r>
            <a:r>
              <a:rPr lang="cs-CZ" dirty="0" smtClean="0"/>
              <a:t>          *vod</a:t>
            </a:r>
          </a:p>
          <a:p>
            <a:r>
              <a:rPr lang="cs-CZ" dirty="0"/>
              <a:t> </a:t>
            </a:r>
            <a:r>
              <a:rPr lang="cs-CZ" dirty="0" smtClean="0"/>
              <a:t>     </a:t>
            </a:r>
          </a:p>
          <a:p>
            <a:r>
              <a:rPr lang="cs-CZ" dirty="0"/>
              <a:t> </a:t>
            </a:r>
            <a:r>
              <a:rPr lang="cs-CZ" dirty="0" smtClean="0"/>
              <a:t>        z*</a:t>
            </a:r>
            <a:r>
              <a:rPr lang="cs-CZ" dirty="0" err="1" smtClean="0"/>
              <a:t>stat</a:t>
            </a:r>
            <a:r>
              <a:rPr lang="cs-CZ" dirty="0" smtClean="0"/>
              <a:t>            pět pán*            *sta</a:t>
            </a:r>
          </a:p>
          <a:p>
            <a:endParaRPr lang="cs-CZ" dirty="0"/>
          </a:p>
          <a:p>
            <a:r>
              <a:rPr lang="cs-CZ" dirty="0" smtClean="0"/>
              <a:t>k*</a:t>
            </a:r>
            <a:r>
              <a:rPr lang="cs-CZ" dirty="0" err="1" smtClean="0"/>
              <a:t>rka</a:t>
            </a:r>
            <a:r>
              <a:rPr lang="cs-CZ" dirty="0" smtClean="0"/>
              <a:t>         *</a:t>
            </a:r>
            <a:r>
              <a:rPr lang="cs-CZ" dirty="0" err="1" smtClean="0"/>
              <a:t>dolí</a:t>
            </a:r>
            <a:r>
              <a:rPr lang="cs-CZ" dirty="0" smtClean="0"/>
              <a:t>                 *</a:t>
            </a:r>
            <a:r>
              <a:rPr lang="cs-CZ" dirty="0" err="1" smtClean="0"/>
              <a:t>zký</a:t>
            </a:r>
            <a:r>
              <a:rPr lang="cs-CZ" dirty="0" smtClean="0"/>
              <a:t>               p*lit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816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Doplň do vět správná znaménka:</a:t>
            </a:r>
          </a:p>
          <a:p>
            <a:r>
              <a:rPr lang="cs-CZ" dirty="0" err="1" smtClean="0"/>
              <a:t>Muj</a:t>
            </a:r>
            <a:r>
              <a:rPr lang="cs-CZ" dirty="0" smtClean="0"/>
              <a:t> bratr </a:t>
            </a:r>
            <a:r>
              <a:rPr lang="cs-CZ" dirty="0" err="1" smtClean="0"/>
              <a:t>zustal</a:t>
            </a:r>
            <a:r>
              <a:rPr lang="cs-CZ" dirty="0" smtClean="0"/>
              <a:t> u Nováku.</a:t>
            </a:r>
          </a:p>
          <a:p>
            <a:r>
              <a:rPr lang="cs-CZ" dirty="0" err="1" smtClean="0"/>
              <a:t>Uterý</a:t>
            </a:r>
            <a:r>
              <a:rPr lang="cs-CZ" dirty="0" smtClean="0"/>
              <a:t> byl velmi </a:t>
            </a:r>
            <a:r>
              <a:rPr lang="cs-CZ" dirty="0" err="1" smtClean="0"/>
              <a:t>unavný</a:t>
            </a:r>
            <a:r>
              <a:rPr lang="cs-CZ" dirty="0" smtClean="0"/>
              <a:t> den, domu jsme se vrátili až v pul osmé.</a:t>
            </a:r>
          </a:p>
          <a:p>
            <a:r>
              <a:rPr lang="cs-CZ" dirty="0" smtClean="0"/>
              <a:t>Otevři  </a:t>
            </a:r>
            <a:r>
              <a:rPr lang="cs-CZ" dirty="0" err="1" smtClean="0"/>
              <a:t>usta</a:t>
            </a:r>
            <a:r>
              <a:rPr lang="cs-CZ" dirty="0" smtClean="0"/>
              <a:t>, ať se ti </a:t>
            </a:r>
            <a:r>
              <a:rPr lang="cs-CZ" dirty="0" err="1" smtClean="0"/>
              <a:t>mužu</a:t>
            </a:r>
            <a:r>
              <a:rPr lang="cs-CZ" dirty="0" smtClean="0"/>
              <a:t> kouknout na zuby.</a:t>
            </a:r>
          </a:p>
          <a:p>
            <a:r>
              <a:rPr lang="cs-CZ" dirty="0" err="1" smtClean="0"/>
              <a:t>Pujdu</a:t>
            </a:r>
            <a:r>
              <a:rPr lang="cs-CZ" dirty="0" smtClean="0"/>
              <a:t> na  </a:t>
            </a:r>
            <a:r>
              <a:rPr lang="cs-CZ" dirty="0" err="1" smtClean="0"/>
              <a:t>uřad</a:t>
            </a:r>
            <a:r>
              <a:rPr lang="cs-CZ" dirty="0" smtClean="0"/>
              <a:t> na </a:t>
            </a:r>
            <a:r>
              <a:rPr lang="cs-CZ" dirty="0" err="1" smtClean="0"/>
              <a:t>sch</a:t>
            </a:r>
            <a:r>
              <a:rPr lang="cs-CZ" dirty="0" err="1"/>
              <a:t>u</a:t>
            </a:r>
            <a:r>
              <a:rPr lang="cs-CZ" dirty="0" err="1" smtClean="0"/>
              <a:t>zi</a:t>
            </a:r>
            <a:r>
              <a:rPr lang="cs-CZ" dirty="0" smtClean="0"/>
              <a:t>  </a:t>
            </a:r>
            <a:r>
              <a:rPr lang="cs-CZ" dirty="0" err="1" smtClean="0"/>
              <a:t>chovatelu</a:t>
            </a:r>
            <a:r>
              <a:rPr lang="cs-CZ" dirty="0" smtClean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32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</TotalTime>
  <Words>352</Words>
  <Application>Microsoft Office PowerPoint</Application>
  <PresentationFormat>Předvádění na obrazovce (4:3)</PresentationFormat>
  <Paragraphs>46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Anotace</vt:lpstr>
      <vt:lpstr>Písmeno u,ú,ů</vt:lpstr>
      <vt:lpstr>Kde se píše písmeno u, ú, ů? </vt:lpstr>
      <vt:lpstr>Pamatuj!</vt:lpstr>
      <vt:lpstr>Pracovní list 1</vt:lpstr>
      <vt:lpstr>Pracovní list 2 Spoj slovo se správným písmenem ú/ů</vt:lpstr>
      <vt:lpstr>Pracovní list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Písmeno u,ú,ů</dc:title>
  <cp:lastModifiedBy>Jana</cp:lastModifiedBy>
  <cp:revision>11</cp:revision>
  <dcterms:modified xsi:type="dcterms:W3CDTF">2013-05-17T20:00:41Z</dcterms:modified>
</cp:coreProperties>
</file>