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60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05C200-4A75-49EF-9AB5-1891DDAB6F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9D994F-558F-4707-964C-CF5B0FBB0B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FF8D3-6AE8-4B8F-9EC7-6854F07ABE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0F1383-49D2-4F6B-B555-BC456B4060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E355DA-73E5-4F52-BB61-7B2D9AC3B7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6D96E8-DA94-45E6-824D-E050A16D25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0A9FB-8863-4B86-BB26-D920739DD7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EADBA6-6CDF-4AD6-A669-D1E78EA6A0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51A857-42C6-4CDC-9917-D499F65885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CCC948-3C6D-4FC6-B5DC-8211399AFD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A0500-848B-48EA-97DB-7DD0C81CC5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E1049E2-10BE-42E9-899D-6C89DE24C5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889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5"/>
          <p:cNvSpPr txBox="1">
            <a:spLocks noChangeArrowheads="1"/>
          </p:cNvSpPr>
          <p:nvPr/>
        </p:nvSpPr>
        <p:spPr bwMode="auto">
          <a:xfrm>
            <a:off x="0" y="2482850"/>
            <a:ext cx="9144000" cy="40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3200" b="1">
                <a:solidFill>
                  <a:srgbClr val="FF3300"/>
                </a:solidFill>
              </a:rPr>
              <a:t>FYZIKA  1</a:t>
            </a:r>
          </a:p>
          <a:p>
            <a:pPr algn="ctr">
              <a:spcBef>
                <a:spcPct val="50000"/>
              </a:spcBef>
            </a:pPr>
            <a:endParaRPr lang="cs-CZ" sz="3200" b="1">
              <a:solidFill>
                <a:srgbClr val="FF33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cs-CZ" sz="3200" b="1">
                <a:solidFill>
                  <a:srgbClr val="0000FF"/>
                </a:solidFill>
              </a:rPr>
              <a:t>MĚŘENÍ  OBJEMU TĚLES</a:t>
            </a:r>
          </a:p>
          <a:p>
            <a:pPr algn="ctr">
              <a:spcBef>
                <a:spcPct val="50000"/>
              </a:spcBef>
            </a:pPr>
            <a:endParaRPr lang="cs-CZ" sz="3200" b="1">
              <a:solidFill>
                <a:srgbClr val="0000FF"/>
              </a:solidFill>
            </a:endParaRPr>
          </a:p>
          <a:p>
            <a:pPr algn="ctr">
              <a:spcBef>
                <a:spcPct val="50000"/>
              </a:spcBef>
            </a:pPr>
            <a:endParaRPr lang="cs-CZ" sz="3200" b="1">
              <a:solidFill>
                <a:srgbClr val="0000FF"/>
              </a:solidFill>
            </a:endParaRPr>
          </a:p>
          <a:p>
            <a:pPr>
              <a:spcBef>
                <a:spcPct val="50000"/>
              </a:spcBef>
            </a:pPr>
            <a:r>
              <a:rPr lang="cs-CZ" sz="2400" b="1"/>
              <a:t>ZŠ Hejnice							Z.  Hyxa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052513"/>
            <a:ext cx="7772400" cy="2232025"/>
          </a:xfrm>
          <a:solidFill>
            <a:schemeClr val="accent1"/>
          </a:solidFill>
        </p:spPr>
        <p:txBody>
          <a:bodyPr/>
          <a:lstStyle/>
          <a:p>
            <a:pPr eaLnBrk="1" hangingPunct="1"/>
            <a:r>
              <a:rPr lang="cs-CZ" smtClean="0"/>
              <a:t>Měření objemu pevného tělesa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solidFill>
            <a:schemeClr val="accent1"/>
          </a:solidFill>
        </p:spPr>
        <p:txBody>
          <a:bodyPr/>
          <a:lstStyle/>
          <a:p>
            <a:pPr algn="l" eaLnBrk="1" hangingPunct="1"/>
            <a:r>
              <a:rPr lang="cs-CZ" dirty="0" smtClean="0"/>
              <a:t>Pomůcky: </a:t>
            </a:r>
            <a:r>
              <a:rPr lang="cs-CZ" dirty="0" smtClean="0"/>
              <a:t>odměrný válec, voda, 		  měřené těleso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  <p:bldP spid="2051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5688013"/>
          </a:xfrm>
          <a:solidFill>
            <a:schemeClr val="accent1"/>
          </a:solidFill>
        </p:spPr>
        <p:txBody>
          <a:bodyPr/>
          <a:lstStyle/>
          <a:p>
            <a:pPr eaLnBrk="1" hangingPunct="1"/>
            <a:r>
              <a:rPr lang="cs-CZ" sz="2800" b="1" dirty="0" smtClean="0"/>
              <a:t>Postup práce:</a:t>
            </a:r>
          </a:p>
          <a:p>
            <a:pPr eaLnBrk="1" hangingPunct="1"/>
            <a:r>
              <a:rPr lang="cs-CZ" sz="2800" b="1" dirty="0" smtClean="0"/>
              <a:t>1.	vybereme vhodný odměrný válec a určíme velikost 1 dílku </a:t>
            </a:r>
            <a:r>
              <a:rPr lang="cs-CZ" sz="2800" b="1" dirty="0" smtClean="0"/>
              <a:t>stupnice</a:t>
            </a:r>
            <a:endParaRPr lang="cs-CZ" sz="2800" b="1" dirty="0" smtClean="0"/>
          </a:p>
          <a:p>
            <a:pPr eaLnBrk="1" hangingPunct="1"/>
            <a:r>
              <a:rPr lang="cs-CZ" sz="2800" b="1" dirty="0" smtClean="0"/>
              <a:t>2.	do odměrného válce nalijeme vodu </a:t>
            </a:r>
            <a:r>
              <a:rPr lang="cs-CZ" sz="2800" b="1" dirty="0" smtClean="0"/>
              <a:t>tak, </a:t>
            </a:r>
            <a:r>
              <a:rPr lang="cs-CZ" sz="2800" b="1" dirty="0" smtClean="0"/>
              <a:t>aby těleso bylo </a:t>
            </a:r>
            <a:r>
              <a:rPr lang="cs-CZ" sz="2800" b="1" dirty="0" smtClean="0"/>
              <a:t>zcela ponořené</a:t>
            </a:r>
            <a:r>
              <a:rPr lang="cs-CZ" sz="2800" b="1" dirty="0" smtClean="0"/>
              <a:t>, odečteme a 	zapíšeme např. V</a:t>
            </a:r>
            <a:r>
              <a:rPr lang="cs-CZ" sz="2800" b="1" baseline="-25000" dirty="0" smtClean="0"/>
              <a:t>1</a:t>
            </a:r>
            <a:r>
              <a:rPr lang="cs-CZ" sz="2800" b="1" dirty="0" smtClean="0"/>
              <a:t>=150 </a:t>
            </a:r>
            <a:r>
              <a:rPr lang="cs-CZ" sz="2800" b="1" dirty="0" smtClean="0"/>
              <a:t>ml</a:t>
            </a:r>
            <a:endParaRPr lang="cs-CZ" sz="2800" b="1" dirty="0" smtClean="0"/>
          </a:p>
          <a:p>
            <a:pPr eaLnBrk="1" hangingPunct="1"/>
            <a:r>
              <a:rPr lang="cs-CZ" sz="2800" b="1" dirty="0" smtClean="0"/>
              <a:t>3. 	těleso opatrně vložíme do odměrného válce, odečteme </a:t>
            </a:r>
            <a:r>
              <a:rPr lang="cs-CZ" sz="2800" b="1" dirty="0" smtClean="0"/>
              <a:t>objem vody </a:t>
            </a:r>
            <a:r>
              <a:rPr lang="cs-CZ" sz="2800" b="1" dirty="0" smtClean="0"/>
              <a:t>s ponořeným kamenem a zapíšeme např. V</a:t>
            </a:r>
            <a:r>
              <a:rPr lang="cs-CZ" sz="2800" b="1" baseline="-25000" dirty="0" smtClean="0"/>
              <a:t>2</a:t>
            </a:r>
            <a:r>
              <a:rPr lang="cs-CZ" sz="2800" b="1" dirty="0" smtClean="0"/>
              <a:t>=230 ml</a:t>
            </a:r>
          </a:p>
          <a:p>
            <a:pPr eaLnBrk="1" hangingPunct="1"/>
            <a:r>
              <a:rPr lang="cs-CZ" sz="2800" b="1" dirty="0" smtClean="0"/>
              <a:t>4. 	objem </a:t>
            </a:r>
            <a:r>
              <a:rPr lang="cs-CZ" sz="2800" b="1" dirty="0" smtClean="0"/>
              <a:t>tělesa </a:t>
            </a:r>
            <a:r>
              <a:rPr lang="cs-CZ" sz="2800" b="1" dirty="0" smtClean="0"/>
              <a:t>je rozdíl objemů V</a:t>
            </a:r>
            <a:r>
              <a:rPr lang="cs-CZ" sz="2800" b="1" baseline="-25000" dirty="0" smtClean="0"/>
              <a:t>2</a:t>
            </a:r>
            <a:r>
              <a:rPr lang="cs-CZ" sz="2800" b="1" dirty="0" smtClean="0"/>
              <a:t>-V</a:t>
            </a:r>
            <a:r>
              <a:rPr lang="cs-CZ" sz="2800" b="1" baseline="-25000" dirty="0" smtClean="0"/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765175"/>
            <a:ext cx="9144000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cs-CZ" sz="2800" b="1" kern="0" dirty="0">
                <a:solidFill>
                  <a:srgbClr val="000000"/>
                </a:solidFill>
                <a:latin typeface="Arial"/>
              </a:rPr>
              <a:t>5. 	</a:t>
            </a:r>
            <a:r>
              <a:rPr lang="cs-CZ" sz="2800" b="1" kern="0" dirty="0">
                <a:solidFill>
                  <a:srgbClr val="000000"/>
                </a:solidFill>
                <a:latin typeface="Arial"/>
              </a:rPr>
              <a:t>určíme odchylku měření /0,5 jednoho dílku stupnice</a:t>
            </a:r>
            <a:r>
              <a:rPr lang="cs-CZ" sz="2800" b="1" kern="0" dirty="0" smtClean="0">
                <a:solidFill>
                  <a:srgbClr val="000000"/>
                </a:solidFill>
                <a:latin typeface="Arial"/>
              </a:rPr>
              <a:t>/</a:t>
            </a:r>
            <a:endParaRPr lang="cs-CZ" sz="2800" b="1" kern="0" dirty="0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25</Words>
  <Application>Microsoft Office PowerPoint</Application>
  <PresentationFormat>Předvádění na obrazovce (4:3)</PresentationFormat>
  <Paragraphs>14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7" baseType="lpstr">
      <vt:lpstr>Arial</vt:lpstr>
      <vt:lpstr>Calibri</vt:lpstr>
      <vt:lpstr>Výchozí návrh</vt:lpstr>
      <vt:lpstr>Snímek 1</vt:lpstr>
      <vt:lpstr>Měření objemu pevného tělesa</vt:lpstr>
      <vt:lpstr>Snímek 3</vt:lpstr>
      <vt:lpstr>Snímek 4</vt:lpstr>
    </vt:vector>
  </TitlesOfParts>
  <Company>ZŠ a MŠ Hejnice, okres Liberec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Měření objemu pevného tělěsa</dc:title>
  <dc:creator>Učitel(ka)</dc:creator>
  <cp:lastModifiedBy>expert</cp:lastModifiedBy>
  <cp:revision>6</cp:revision>
  <dcterms:created xsi:type="dcterms:W3CDTF">2010-11-09T09:20:53Z</dcterms:created>
  <dcterms:modified xsi:type="dcterms:W3CDTF">2012-03-14T12:50:59Z</dcterms:modified>
</cp:coreProperties>
</file>