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7" r:id="rId2"/>
    <p:sldId id="262" r:id="rId3"/>
    <p:sldId id="264" r:id="rId4"/>
    <p:sldId id="265" r:id="rId5"/>
    <p:sldId id="267" r:id="rId6"/>
    <p:sldId id="27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VY_32_INOVACE_19_Vyvození písmene Š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VY_32_INOVACE_19_Vyvození písmene 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F2A94-FB8D-4D07-A7BA-DFA6D486F78E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9236B4-D82B-4B28-830B-05D78CEE60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5521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4126188620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/>
              <a:t> Vytvořeno v </a:t>
            </a:r>
            <a:r>
              <a:rPr lang="cs-CZ" dirty="0" smtClean="0"/>
              <a:t>prosinci 2012</a:t>
            </a:r>
          </a:p>
          <a:p>
            <a:r>
              <a:rPr lang="cs-CZ" dirty="0" smtClean="0"/>
              <a:t>Určeno pro práci s interaktivní tabulí</a:t>
            </a:r>
          </a:p>
          <a:p>
            <a:r>
              <a:rPr lang="cs-CZ" dirty="0" smtClean="0"/>
              <a:t>Vyvození písmene  Š, š</a:t>
            </a:r>
            <a:endParaRPr lang="cs-CZ" dirty="0"/>
          </a:p>
          <a:p>
            <a:r>
              <a:rPr lang="cs-CZ" dirty="0" smtClean="0"/>
              <a:t>Slova začínající na  Š, š</a:t>
            </a:r>
          </a:p>
          <a:p>
            <a:r>
              <a:rPr lang="cs-CZ" dirty="0" smtClean="0"/>
              <a:t>Jména mužská začínající na  Š</a:t>
            </a:r>
          </a:p>
          <a:p>
            <a:r>
              <a:rPr lang="cs-CZ" dirty="0" smtClean="0"/>
              <a:t>Jména ženská začínající na  Š</a:t>
            </a:r>
          </a:p>
          <a:p>
            <a:r>
              <a:rPr lang="cs-CZ" dirty="0" smtClean="0"/>
              <a:t>Význam slov začínajících na Š, 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556792"/>
            <a:ext cx="1193725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Š , š 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773670"/>
            <a:ext cx="3746347" cy="230832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FF0000"/>
                </a:solidFill>
              </a:rPr>
              <a:t>Š</a:t>
            </a:r>
            <a:r>
              <a:rPr lang="cs-CZ" sz="2400" b="1" dirty="0" err="1" smtClean="0">
                <a:solidFill>
                  <a:schemeClr val="tx1"/>
                </a:solidFill>
              </a:rPr>
              <a:t>nečku</a:t>
            </a:r>
            <a:r>
              <a:rPr lang="cs-CZ" sz="2400" b="1" dirty="0" smtClean="0">
                <a:solidFill>
                  <a:schemeClr val="tx1"/>
                </a:solidFill>
              </a:rPr>
              <a:t>, </a:t>
            </a:r>
            <a:r>
              <a:rPr lang="cs-CZ" sz="2400" b="1" dirty="0" err="1" smtClean="0">
                <a:solidFill>
                  <a:srgbClr val="FF0000"/>
                </a:solidFill>
              </a:rPr>
              <a:t>š</a:t>
            </a:r>
            <a:r>
              <a:rPr lang="cs-CZ" sz="2400" b="1" dirty="0" err="1" smtClean="0">
                <a:solidFill>
                  <a:schemeClr val="tx1"/>
                </a:solidFill>
              </a:rPr>
              <a:t>nečku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š</a:t>
            </a:r>
            <a:r>
              <a:rPr lang="cs-CZ" sz="2400" b="1" dirty="0" smtClean="0">
                <a:solidFill>
                  <a:schemeClr val="tx1"/>
                </a:solidFill>
              </a:rPr>
              <a:t>i</a:t>
            </a:r>
            <a:r>
              <a:rPr lang="cs-CZ" sz="2400" b="1" dirty="0" smtClean="0">
                <a:solidFill>
                  <a:srgbClr val="FF0000"/>
                </a:solidFill>
              </a:rPr>
              <a:t>š</a:t>
            </a:r>
            <a:r>
              <a:rPr lang="cs-CZ" sz="2400" b="1" dirty="0" smtClean="0">
                <a:solidFill>
                  <a:schemeClr val="tx1"/>
                </a:solidFill>
              </a:rPr>
              <a:t>atý,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š</a:t>
            </a:r>
            <a:r>
              <a:rPr lang="cs-CZ" sz="2400" b="1" dirty="0" smtClean="0">
                <a:solidFill>
                  <a:schemeClr val="tx1"/>
                </a:solidFill>
              </a:rPr>
              <a:t>irák má</a:t>
            </a:r>
            <a:r>
              <a:rPr lang="cs-CZ" sz="2400" b="1" dirty="0" smtClean="0">
                <a:solidFill>
                  <a:srgbClr val="FF0000"/>
                </a:solidFill>
              </a:rPr>
              <a:t>š</a:t>
            </a:r>
            <a:r>
              <a:rPr lang="cs-CZ" sz="2400" b="1" dirty="0" smtClean="0">
                <a:solidFill>
                  <a:schemeClr val="tx1"/>
                </a:solidFill>
              </a:rPr>
              <a:t> až na paty.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Š</a:t>
            </a:r>
            <a:r>
              <a:rPr lang="cs-CZ" sz="2400" b="1" dirty="0" smtClean="0">
                <a:solidFill>
                  <a:schemeClr val="tx1"/>
                </a:solidFill>
              </a:rPr>
              <a:t>ourá</a:t>
            </a:r>
            <a:r>
              <a:rPr lang="cs-CZ" sz="2400" b="1" dirty="0" smtClean="0">
                <a:solidFill>
                  <a:srgbClr val="FF0000"/>
                </a:solidFill>
              </a:rPr>
              <a:t>š</a:t>
            </a:r>
            <a:r>
              <a:rPr lang="cs-CZ" sz="2400" b="1" dirty="0" smtClean="0">
                <a:solidFill>
                  <a:schemeClr val="tx1"/>
                </a:solidFill>
              </a:rPr>
              <a:t> se tu mezi ploty,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š</a:t>
            </a:r>
            <a:r>
              <a:rPr lang="cs-CZ" sz="2400" b="1" dirty="0" smtClean="0">
                <a:solidFill>
                  <a:schemeClr val="tx1"/>
                </a:solidFill>
              </a:rPr>
              <a:t>vec ti u</a:t>
            </a:r>
            <a:r>
              <a:rPr lang="cs-CZ" sz="2400" b="1" dirty="0" smtClean="0">
                <a:solidFill>
                  <a:srgbClr val="FF0000"/>
                </a:solidFill>
              </a:rPr>
              <a:t>š</a:t>
            </a:r>
            <a:r>
              <a:rPr lang="cs-CZ" sz="2400" b="1" dirty="0" smtClean="0">
                <a:solidFill>
                  <a:schemeClr val="tx1"/>
                </a:solidFill>
              </a:rPr>
              <a:t>il </a:t>
            </a:r>
            <a:r>
              <a:rPr lang="cs-CZ" sz="2400" b="1" dirty="0" smtClean="0">
                <a:solidFill>
                  <a:srgbClr val="FF0000"/>
                </a:solidFill>
              </a:rPr>
              <a:t>š</a:t>
            </a:r>
            <a:r>
              <a:rPr lang="cs-CZ" sz="2400" b="1" dirty="0" smtClean="0">
                <a:solidFill>
                  <a:schemeClr val="tx1"/>
                </a:solidFill>
              </a:rPr>
              <a:t>patné boty.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Š</a:t>
            </a:r>
            <a:r>
              <a:rPr lang="cs-CZ" sz="2400" b="1" dirty="0" smtClean="0">
                <a:solidFill>
                  <a:schemeClr val="tx1"/>
                </a:solidFill>
              </a:rPr>
              <a:t>elma </a:t>
            </a:r>
            <a:r>
              <a:rPr lang="cs-CZ" sz="2400" b="1" dirty="0" smtClean="0">
                <a:solidFill>
                  <a:srgbClr val="FF0000"/>
                </a:solidFill>
              </a:rPr>
              <a:t>š</a:t>
            </a:r>
            <a:r>
              <a:rPr lang="cs-CZ" sz="2400" b="1" dirty="0" smtClean="0">
                <a:solidFill>
                  <a:schemeClr val="tx1"/>
                </a:solidFill>
              </a:rPr>
              <a:t>vícko za to může,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š</a:t>
            </a:r>
            <a:r>
              <a:rPr lang="cs-CZ" sz="2400" b="1" dirty="0" smtClean="0">
                <a:solidFill>
                  <a:schemeClr val="tx1"/>
                </a:solidFill>
              </a:rPr>
              <a:t>il je asi z líné kůže.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23005" y="5440267"/>
            <a:ext cx="521264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nějaké slovo na písmeno </a:t>
            </a:r>
            <a:r>
              <a:rPr lang="cs-CZ" sz="2400" b="1" dirty="0" smtClean="0">
                <a:solidFill>
                  <a:srgbClr val="FF0000"/>
                </a:solidFill>
              </a:rPr>
              <a:t>Š, š 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pic>
        <p:nvPicPr>
          <p:cNvPr id="5" name="Picture 2" descr="C:\Users\ucitel\AppData\Local\Microsoft\Windows\Temporary Internet Files\Content.IE5\AJIVSM9K\MC900197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4427984" y="1821693"/>
            <a:ext cx="3821419" cy="2963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6310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2517" y="3647598"/>
            <a:ext cx="156222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Š K O L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43593" y="3647600"/>
            <a:ext cx="181068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Š I K U L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2682" y="3647597"/>
            <a:ext cx="150727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Š Í D L O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8465" y="6200161"/>
            <a:ext cx="228761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Š V A D L E N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74369" y="6222368"/>
            <a:ext cx="145623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Š L Á G 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55569" y="6200160"/>
            <a:ext cx="185166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Š I R O K Ý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ucitel\AppData\Local\Microsoft\Windows\Temporary Internet Files\Content.IE5\YZQDZ73Y\MC9003356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2273066" cy="1936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JZP82REC\MC9002329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1842" y="1525899"/>
            <a:ext cx="1742792" cy="185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68QB12N6\MC9002960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2389" y="1416123"/>
            <a:ext cx="1246360" cy="2156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AppData\Local\Microsoft\Windows\Temporary Internet Files\Content.IE5\JZP82REC\MC900438033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6667" y="1299945"/>
            <a:ext cx="1994663" cy="2306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citel\AppData\Local\Microsoft\Windows\Temporary Internet Files\Content.IE5\AJIVSM9K\MC90014960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551" y="4321521"/>
            <a:ext cx="2067208" cy="178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citel\AppData\Local\Microsoft\Windows\Temporary Internet Files\Content.IE5\YZQDZ73Y\MC9002375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53465" y="4191755"/>
            <a:ext cx="2231679" cy="1914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citel\AppData\Local\Microsoft\Windows\Temporary Internet Files\Content.IE5\AJIVSM9K\MC900434781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52291" y="4241823"/>
            <a:ext cx="2458215" cy="1958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31804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4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7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63688" y="5805264"/>
            <a:ext cx="177741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Š T Ě P Á N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56331" y="5805264"/>
            <a:ext cx="154792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Š Á R K A 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1146595"/>
            <a:ext cx="7669151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 NĚJAKÉ  JMÉNO  ZAČÍNAJÍCÍ  PÍSMENEM  </a:t>
            </a:r>
            <a:r>
              <a:rPr lang="cs-CZ" sz="2400" b="1" dirty="0">
                <a:solidFill>
                  <a:srgbClr val="FF0000"/>
                </a:solidFill>
              </a:rPr>
              <a:t>Š</a:t>
            </a:r>
            <a:r>
              <a:rPr lang="cs-CZ" sz="2400" b="1" dirty="0" smtClean="0"/>
              <a:t> ?</a:t>
            </a:r>
            <a:endParaRPr lang="cs-CZ" sz="2400" b="1" dirty="0"/>
          </a:p>
        </p:txBody>
      </p:sp>
      <p:pic>
        <p:nvPicPr>
          <p:cNvPr id="3075" name="Picture 3" descr="C:\Users\ucitel\AppData\Local\Microsoft\Windows\Temporary Internet Files\Content.IE5\5EHVKB3J\MP9002628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59957" y="2272219"/>
            <a:ext cx="2562578" cy="3326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citel\AppData\Local\Microsoft\Windows\Temporary Internet Files\Content.IE5\ZPQJUTUP\MP9004422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3001" y="2411580"/>
            <a:ext cx="3097190" cy="3187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57529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06145" y="1603565"/>
            <a:ext cx="829348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nějaká další vlastní jména začínající písmenem </a:t>
            </a:r>
            <a:r>
              <a:rPr lang="cs-CZ" sz="2400" b="1" dirty="0">
                <a:solidFill>
                  <a:srgbClr val="FF0000"/>
                </a:solidFill>
              </a:rPr>
              <a:t> Š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78660" y="2548153"/>
            <a:ext cx="1929311" cy="461665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 U Ž S K 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25455" y="2582093"/>
            <a:ext cx="1824987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 E N S K 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49970" y="3601812"/>
            <a:ext cx="2011513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Š A R L O T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466090" y="4755226"/>
            <a:ext cx="2343719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Š T Ě P Á N K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597824" y="3575738"/>
            <a:ext cx="153760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Š I M O N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501995" y="4755226"/>
            <a:ext cx="168264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Š T E F A N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317945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1" grpId="0" animBg="1"/>
      <p:bldP spid="24" grpId="0" animBg="1"/>
      <p:bldP spid="29" grpId="0" animBg="1"/>
      <p:bldP spid="3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2074</TotalTime>
  <Words>238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 Anotace:</vt:lpstr>
      <vt:lpstr>Snímek 3</vt:lpstr>
      <vt:lpstr>Snímek 4</vt:lpstr>
      <vt:lpstr>Snímek 5</vt:lpstr>
      <vt:lpstr>Snímek 6</vt:lpstr>
      <vt:lpstr>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198</cp:revision>
  <dcterms:created xsi:type="dcterms:W3CDTF">2011-06-29T08:37:16Z</dcterms:created>
  <dcterms:modified xsi:type="dcterms:W3CDTF">2013-05-23T10:18:34Z</dcterms:modified>
</cp:coreProperties>
</file>