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8" r:id="rId2"/>
    <p:sldId id="257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47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VY_32_INOVACE_06_Rozmanitost přírody-živočichové v lese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VY_32_INOVACE_06_Rozmanitost přírody-živočichové v lese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13.2.2013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rnec_obecn%C3%B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cs.wikipedia.org/wiki/Jelen_evropsk%C3%B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cs.wikipedia.org/wiki/Prase_divok%C3%A9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cs.wikipedia.org/wiki/Veverka_obecn%C3%A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hyperlink" Target="http://cs.wikipedia.org/wiki/Li%C5%A1ka_obecn%C3%A1_(%C5%A1elma)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hyperlink" Target="http://cs.wikipedia.org/wiki/Kuna_lesn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jpeg"/><Relationship Id="rId2" Type="http://schemas.openxmlformats.org/officeDocument/2006/relationships/hyperlink" Target="http://cs.wikipedia.org/wiki/Jezevec_lesn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10" Type="http://schemas.openxmlformats.org/officeDocument/2006/relationships/image" Target="../media/image16.png"/><Relationship Id="rId4" Type="http://schemas.openxmlformats.org/officeDocument/2006/relationships/image" Target="../media/image19.wmf"/><Relationship Id="rId9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59317119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Savci v lese – srnec, jelen, prase, veverka, liška, kuna, jezevec.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dne 5. 2.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/>
          <a:lstStyle/>
          <a:p>
            <a:r>
              <a:rPr lang="cs-CZ" dirty="0" smtClean="0"/>
              <a:t>Srnec 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Samice se nazývá   </a:t>
            </a:r>
          </a:p>
          <a:p>
            <a:r>
              <a:rPr lang="cs-CZ" dirty="0" smtClean="0"/>
              <a:t>Poznáme ji podle toho, že je celý rok bez</a:t>
            </a:r>
          </a:p>
          <a:p>
            <a:r>
              <a:rPr lang="cs-CZ" dirty="0" smtClean="0"/>
              <a:t>Mládě je</a:t>
            </a:r>
          </a:p>
          <a:p>
            <a:r>
              <a:rPr lang="cs-CZ" dirty="0" smtClean="0"/>
              <a:t>Srnci a srny se živí                 ožírají také               a </a:t>
            </a:r>
          </a:p>
          <a:p>
            <a:pPr marL="0" indent="0">
              <a:buNone/>
            </a:pPr>
            <a:r>
              <a:rPr lang="cs-CZ" dirty="0" smtClean="0"/>
              <a:t>    Jsou to tedy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2"/>
              </a:rPr>
              <a:t>http://cs.wikipedia.org/wiki/Srnec_obecn%C3%BD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347864" y="2026956"/>
            <a:ext cx="914400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rna.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707088" y="2513100"/>
            <a:ext cx="1105272" cy="301752"/>
          </a:xfrm>
          <a:prstGeom prst="flowChartTerminator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arohů.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123728" y="3030476"/>
            <a:ext cx="91440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rnče.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3554000" y="3417568"/>
            <a:ext cx="1162016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trávou,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6444208" y="3181352"/>
            <a:ext cx="1080120" cy="537968"/>
          </a:xfrm>
          <a:prstGeom prst="flowChartTerminator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upeny stromů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7794120" y="3220404"/>
            <a:ext cx="1296144" cy="480424"/>
          </a:xfrm>
          <a:prstGeom prst="flowChartTerminator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m</a:t>
            </a:r>
            <a:r>
              <a:rPr lang="cs-CZ" dirty="0" smtClean="0"/>
              <a:t>ladé větve.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2656552" y="3904444"/>
            <a:ext cx="1382624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ýložravci.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KJ7HU8A8\MP9004072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496" y="3904444"/>
            <a:ext cx="2081784" cy="182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TE20JZ4E\MC9001113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024" y="3904444"/>
            <a:ext cx="1712671" cy="247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3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Jelen evropský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zejména v                                     oblastech.</a:t>
            </a:r>
          </a:p>
          <a:p>
            <a:r>
              <a:rPr lang="cs-CZ" dirty="0" smtClean="0"/>
              <a:t>Samice se nazývá               a mládě </a:t>
            </a:r>
          </a:p>
          <a:p>
            <a:r>
              <a:rPr lang="cs-CZ" dirty="0" smtClean="0"/>
              <a:t>Jelen je                  než srnec a má také mohutnější</a:t>
            </a:r>
          </a:p>
          <a:p>
            <a:r>
              <a:rPr lang="cs-CZ" dirty="0" smtClean="0"/>
              <a:t>Živí se                a mladými                     keřů a stromů.</a:t>
            </a:r>
          </a:p>
          <a:p>
            <a:r>
              <a:rPr lang="cs-CZ" dirty="0" smtClean="0"/>
              <a:t>Je to 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http://cs.wikipedia.org/wiki/Jelen_evropsk%C3%BD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915816" y="1988840"/>
            <a:ext cx="2952328" cy="411876"/>
          </a:xfrm>
          <a:prstGeom prst="flowChartTerminator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odhorských lesnatých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3477580" y="2564904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laň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5721808" y="2488716"/>
            <a:ext cx="1296144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olouch.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001416" y="2953520"/>
            <a:ext cx="1202432" cy="301752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statnější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7884368" y="2866656"/>
            <a:ext cx="986408" cy="388616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parohy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1745808" y="3422140"/>
            <a:ext cx="1170008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bylinami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543728" y="3500624"/>
            <a:ext cx="1684456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větvičkami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1544216" y="3847328"/>
            <a:ext cx="165963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ýložravec.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IGXFYJEP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308" y="3943943"/>
            <a:ext cx="165963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45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Prase divoké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především v hlubokých a vlhkých listnatých</a:t>
            </a:r>
          </a:p>
          <a:p>
            <a:r>
              <a:rPr lang="cs-CZ" dirty="0" smtClean="0"/>
              <a:t>Statné tělo má pokryté černohnědou štětinatou</a:t>
            </a:r>
          </a:p>
          <a:p>
            <a:r>
              <a:rPr lang="cs-CZ" dirty="0" smtClean="0"/>
              <a:t>Má mohutné              které používá spolu s rypákem k rozrývání</a:t>
            </a:r>
          </a:p>
          <a:p>
            <a:r>
              <a:rPr lang="cs-CZ" dirty="0" smtClean="0"/>
              <a:t>V půdě hledá drobné                 a hmyz a sbírá plody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a               Je to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hlinkClick r:id="rId2"/>
              </a:rPr>
              <a:t>http://cs.wikipedia.org/wiki/Prase_divok%C3%A9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7740352" y="2053988"/>
            <a:ext cx="91440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esích.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7696112" y="2551184"/>
            <a:ext cx="914400" cy="301752"/>
          </a:xfrm>
          <a:prstGeom prst="flowChartTerminator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rstí.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768400" y="2953528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uby,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361456" y="3402716"/>
            <a:ext cx="914400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ůdy.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3826768" y="3786364"/>
            <a:ext cx="1249288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živočichy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1115616" y="4343372"/>
            <a:ext cx="91440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dubu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2443008" y="4343372"/>
            <a:ext cx="914400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uku.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4283968" y="4265592"/>
            <a:ext cx="1584176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šežravec.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IGXFYJEP\MC9001108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410" y="4265592"/>
            <a:ext cx="1733702" cy="129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83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Veverka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/>
          <a:lstStyle/>
          <a:p>
            <a:r>
              <a:rPr lang="cs-CZ" dirty="0" smtClean="0"/>
              <a:t>Je velmi obratná, rychle šplhá po</a:t>
            </a:r>
          </a:p>
          <a:p>
            <a:r>
              <a:rPr lang="cs-CZ" dirty="0" smtClean="0"/>
              <a:t>Pomáhají jí v tom ostré             a huňatý             kterým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udržuje                    při skocích ze stromu na strom.</a:t>
            </a:r>
          </a:p>
          <a:p>
            <a:r>
              <a:rPr lang="cs-CZ" dirty="0" smtClean="0"/>
              <a:t>Je to                    který si na zimu dělá</a:t>
            </a:r>
          </a:p>
          <a:p>
            <a:r>
              <a:rPr lang="cs-CZ" dirty="0" smtClean="0"/>
              <a:t>Živí se semeny a plody                                 a někdy</a:t>
            </a:r>
          </a:p>
          <a:p>
            <a:pPr marL="0" indent="0">
              <a:buNone/>
            </a:pPr>
            <a:r>
              <a:rPr lang="cs-CZ" dirty="0" smtClean="0"/>
              <a:t>                  také vybírá             i                 z ptačích hnízd.   </a:t>
            </a:r>
          </a:p>
          <a:p>
            <a:r>
              <a:rPr lang="cs-CZ" dirty="0" smtClean="0">
                <a:hlinkClick r:id="rId2"/>
              </a:rPr>
              <a:t>http://cs.wikipedia.org/wiki/Veverka_obecn%C3%A1</a:t>
            </a:r>
            <a:r>
              <a:rPr lang="cs-CZ" dirty="0" smtClean="0"/>
              <a:t>            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508104" y="1844824"/>
            <a:ext cx="2088232" cy="517776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menech stromů.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122416" y="2362600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drápy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6444208" y="2491760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cas,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1983036" y="2865892"/>
            <a:ext cx="146531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rovnováhu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1475656" y="3350132"/>
            <a:ext cx="1346448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h</a:t>
            </a:r>
            <a:r>
              <a:rPr lang="cs-CZ" dirty="0" smtClean="0"/>
              <a:t>lodavec,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6203032" y="3350132"/>
            <a:ext cx="1155576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ásoby.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038592" y="3864004"/>
            <a:ext cx="1097656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tromů,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IGXFYJEP\MC900441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65104"/>
            <a:ext cx="1816100" cy="16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Vývojový diagram: ukončení 10"/>
          <p:cNvSpPr/>
          <p:nvPr/>
        </p:nvSpPr>
        <p:spPr>
          <a:xfrm>
            <a:off x="5179280" y="3864004"/>
            <a:ext cx="1296144" cy="301752"/>
          </a:xfrm>
          <a:prstGeom prst="flowChartTermina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houbami</a:t>
            </a:r>
            <a:endParaRPr lang="cs-CZ" dirty="0"/>
          </a:p>
        </p:txBody>
      </p:sp>
      <p:pic>
        <p:nvPicPr>
          <p:cNvPr id="1027" name="Picture 3" descr="C:\Users\ucitel\AppData\Local\Microsoft\Windows\Temporary Internet Files\Content.IE5\TE20JZ4E\MC9001932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080" y="4692046"/>
            <a:ext cx="1226160" cy="192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ývojový diagram: ukončení 11"/>
          <p:cNvSpPr/>
          <p:nvPr/>
        </p:nvSpPr>
        <p:spPr>
          <a:xfrm>
            <a:off x="3644656" y="4365104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vejce</a:t>
            </a: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4998836" y="4345660"/>
            <a:ext cx="1170268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mláďata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338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Liška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v lesích na               i</a:t>
            </a:r>
          </a:p>
          <a:p>
            <a:r>
              <a:rPr lang="cs-CZ" dirty="0" smtClean="0"/>
              <a:t>Vyhrabává si              s několika východy.</a:t>
            </a:r>
          </a:p>
          <a:p>
            <a:r>
              <a:rPr lang="cs-CZ" dirty="0" smtClean="0"/>
              <a:t>Je to noční</a:t>
            </a:r>
          </a:p>
          <a:p>
            <a:r>
              <a:rPr lang="cs-CZ" dirty="0" smtClean="0"/>
              <a:t>Loví drobná                 ale nepohrdne ani lesními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a ptačími              Je to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POZOR!</a:t>
            </a:r>
            <a:r>
              <a:rPr lang="cs-CZ" dirty="0" smtClean="0"/>
              <a:t> Lišky se snadno nakazí                   která se může dál přenést i na jiné živočichy.</a:t>
            </a:r>
          </a:p>
          <a:p>
            <a:r>
              <a:rPr lang="cs-CZ" dirty="0" smtClean="0">
                <a:hlinkClick r:id="rId2"/>
              </a:rPr>
              <a:t>http://cs.wikipedia.org/wiki/Li%C5%A1ka_obecn%C3%A1_(%C5%A1elma)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990864" y="2060848"/>
            <a:ext cx="107708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horách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4355976" y="2050580"/>
            <a:ext cx="1440160" cy="301752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ížinách.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2771800" y="2528336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noru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2533664" y="2983232"/>
            <a:ext cx="1152536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elma.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2652732" y="3400800"/>
            <a:ext cx="1199188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vířata,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7740352" y="3400800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lody,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899592" y="3919336"/>
            <a:ext cx="1152128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semeny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3542740" y="3919336"/>
            <a:ext cx="914400" cy="301752"/>
          </a:xfrm>
          <a:prstGeom prst="flowChartTermina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ejci.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5338936" y="3919336"/>
            <a:ext cx="1609328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šežravec.</a:t>
            </a:r>
            <a:endParaRPr lang="cs-CZ" dirty="0"/>
          </a:p>
        </p:txBody>
      </p:sp>
      <p:sp>
        <p:nvSpPr>
          <p:cNvPr id="13" name="Vývojový diagram: ukončení 12"/>
          <p:cNvSpPr/>
          <p:nvPr/>
        </p:nvSpPr>
        <p:spPr>
          <a:xfrm>
            <a:off x="5372064" y="4437112"/>
            <a:ext cx="1432184" cy="301752"/>
          </a:xfrm>
          <a:prstGeom prst="flowChartTermina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zteklinou,</a:t>
            </a:r>
            <a:endParaRPr lang="cs-CZ" dirty="0"/>
          </a:p>
        </p:txBody>
      </p:sp>
      <p:pic>
        <p:nvPicPr>
          <p:cNvPr id="2053" name="Picture 5" descr="C:\Users\ucitel\AppData\Local\Microsoft\Windows\Temporary Internet Files\Content.IE5\IGXFYJEP\MC9001922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76524"/>
            <a:ext cx="1512168" cy="179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citel\AppData\Local\Microsoft\Windows\Temporary Internet Files\Content.IE5\IGXFYJEP\MC9004264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024" y="1556792"/>
            <a:ext cx="1985728" cy="179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81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Kuna lesní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velká asi jako              ale štíhlejší.</a:t>
            </a:r>
          </a:p>
          <a:p>
            <a:r>
              <a:rPr lang="cs-CZ" dirty="0" smtClean="0"/>
              <a:t>Má                 srst a na krku             skvrnu.</a:t>
            </a:r>
          </a:p>
          <a:p>
            <a:r>
              <a:rPr lang="cs-CZ" dirty="0" smtClean="0"/>
              <a:t>Je to              která loví většinou              stejné živočichy jako</a:t>
            </a:r>
          </a:p>
          <a:p>
            <a:r>
              <a:rPr lang="cs-CZ" dirty="0" smtClean="0"/>
              <a:t>Je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http://cs.wikipedia.org/wiki/Kuna_lesn%C3%AD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3131840" y="2020096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očka,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1450504" y="2488716"/>
            <a:ext cx="1177280" cy="301752"/>
          </a:xfrm>
          <a:prstGeom prst="flowChartTerminator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hnědou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644008" y="2488716"/>
            <a:ext cx="914400" cy="301752"/>
          </a:xfrm>
          <a:prstGeom prst="flowChartTermina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žlutou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1581944" y="2983232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š</a:t>
            </a:r>
            <a:r>
              <a:rPr lang="cs-CZ" dirty="0" smtClean="0"/>
              <a:t>elma,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5292080" y="2951992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večer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1477968" y="3343272"/>
            <a:ext cx="914400" cy="301752"/>
          </a:xfrm>
          <a:prstGeom prst="flowChartTerminator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l</a:t>
            </a:r>
            <a:r>
              <a:rPr lang="cs-CZ" dirty="0" smtClean="0"/>
              <a:t>iška.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1177952" y="3822944"/>
            <a:ext cx="151443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šežravec.</a:t>
            </a:r>
            <a:endParaRPr lang="cs-CZ" dirty="0"/>
          </a:p>
        </p:txBody>
      </p:sp>
      <p:pic>
        <p:nvPicPr>
          <p:cNvPr id="3075" name="Picture 3" descr="C:\Users\ucitel\AppData\Local\Microsoft\Windows\Temporary Internet Files\Content.IE5\5O05ULAW\MC9004447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872" y="3343272"/>
            <a:ext cx="1332360" cy="113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citel\AppData\Local\Microsoft\Windows\Temporary Internet Files\Content.IE5\KJ7HU8A8\MP90044863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850" y="4457877"/>
            <a:ext cx="2006780" cy="137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citel\AppData\Local\Microsoft\Windows\Temporary Internet Files\Content.IE5\IGXFYJEP\MP90018036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168" y="4371936"/>
            <a:ext cx="1584176" cy="136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citel\AppData\Local\Microsoft\Windows\Temporary Internet Files\Content.IE5\KJ7HU8A8\MC90033794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056" y="3335792"/>
            <a:ext cx="1826057" cy="110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citel\AppData\Local\Microsoft\Windows\Temporary Internet Files\Content.IE5\IGXFYJEP\MP90040287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673208"/>
            <a:ext cx="1516898" cy="147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ucitel\AppData\Local\Microsoft\Windows\Temporary Internet Files\Content.IE5\KJ7HU8A8\MC900436901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93883"/>
            <a:ext cx="1440160" cy="98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ucitel\AppData\Local\Microsoft\Windows\Temporary Internet Files\Content.IE5\5O05ULAW\MC900436900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408" y="4587910"/>
            <a:ext cx="1318953" cy="111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86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Jezevec lesní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šelma se                   tělem pokrytým              srstí.</a:t>
            </a:r>
          </a:p>
          <a:p>
            <a:r>
              <a:rPr lang="cs-CZ" dirty="0" smtClean="0"/>
              <a:t>Srst na hlavě je              s černým pruhem přes</a:t>
            </a:r>
          </a:p>
          <a:p>
            <a:r>
              <a:rPr lang="cs-CZ" dirty="0" smtClean="0"/>
              <a:t>Vyhrabává si hlubokou            s mnoha chodbami, kde přespává velkou část</a:t>
            </a:r>
          </a:p>
          <a:p>
            <a:r>
              <a:rPr lang="cs-CZ" dirty="0" smtClean="0"/>
              <a:t>Loví v              Požírá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>
                <a:hlinkClick r:id="rId2"/>
              </a:rPr>
              <a:t>http://cs.wikipedia.org/wiki/Jezevec_lesn%C3%AD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2483768" y="1981980"/>
            <a:ext cx="1368152" cy="301752"/>
          </a:xfrm>
          <a:prstGeom prst="flowChartTerminator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zavalitým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275040" y="1981980"/>
            <a:ext cx="914400" cy="301752"/>
          </a:xfrm>
          <a:prstGeom prst="flowChartTerminator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šedou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3059832" y="2447568"/>
            <a:ext cx="914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bílá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7316592" y="2447568"/>
            <a:ext cx="811192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či.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4124312" y="2846080"/>
            <a:ext cx="914400" cy="301752"/>
          </a:xfrm>
          <a:prstGeom prst="flowChartTerminator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noru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3858213" y="3298774"/>
            <a:ext cx="914400" cy="30175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z</a:t>
            </a:r>
            <a:r>
              <a:rPr lang="cs-CZ" dirty="0" smtClean="0"/>
              <a:t>imy.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1763688" y="3696666"/>
            <a:ext cx="914400" cy="301752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oci.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TE20JZ4E\MC90034698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076" y="3298774"/>
            <a:ext cx="2553364" cy="153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5O05ULAW\MC90005734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117" y="4929916"/>
            <a:ext cx="1439768" cy="86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5O05ULAW\MC9000525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248" y="4198010"/>
            <a:ext cx="1198984" cy="67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itel\AppData\Local\Microsoft\Windows\Temporary Internet Files\Content.IE5\KJ7HU8A8\MC9004058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60" y="5026403"/>
            <a:ext cx="1073150" cy="87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citel\AppData\Local\Microsoft\Windows\Temporary Internet Files\Content.IE5\TE20JZ4E\MC9004402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005" y="4508525"/>
            <a:ext cx="1565072" cy="1301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itel\AppData\Local\Microsoft\Windows\Temporary Internet Files\Content.IE5\IGXFYJEP\MC90034695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60" y="4119697"/>
            <a:ext cx="1562472" cy="82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ucitel\AppData\Local\Microsoft\Windows\Temporary Internet Files\Content.IE5\IGXFYJEP\MC90023223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693" y="3832077"/>
            <a:ext cx="936104" cy="99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ucitel\AppData\Local\Microsoft\Windows\Temporary Internet Files\Content.IE5\KJ7HU8A8\MC900436901[2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768" y="4926153"/>
            <a:ext cx="865902" cy="859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00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994</TotalTime>
  <Words>439</Words>
  <Application>Microsoft Office PowerPoint</Application>
  <PresentationFormat>Předvádění na obrazovce (4:3)</PresentationFormat>
  <Paragraphs>137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ANOTACE</vt:lpstr>
      <vt:lpstr>Srnec obecný</vt:lpstr>
      <vt:lpstr>Jelen evropský</vt:lpstr>
      <vt:lpstr>Prase divoké</vt:lpstr>
      <vt:lpstr>Veverka obecná</vt:lpstr>
      <vt:lpstr>Liška obecná</vt:lpstr>
      <vt:lpstr>Kuna lesní</vt:lpstr>
      <vt:lpstr>Jezevec lesní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127</cp:revision>
  <dcterms:created xsi:type="dcterms:W3CDTF">2011-06-20T10:40:08Z</dcterms:created>
  <dcterms:modified xsi:type="dcterms:W3CDTF">2013-02-13T13:01:25Z</dcterms:modified>
</cp:coreProperties>
</file>