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68" r:id="rId4"/>
    <p:sldId id="271" r:id="rId5"/>
    <p:sldId id="272" r:id="rId6"/>
    <p:sldId id="269" r:id="rId7"/>
    <p:sldId id="27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17" autoAdjust="0"/>
  </p:normalViewPr>
  <p:slideViewPr>
    <p:cSldViewPr>
      <p:cViewPr>
        <p:scale>
          <a:sx n="78" d="100"/>
          <a:sy n="78" d="100"/>
        </p:scale>
        <p:origin x="-924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VY_32_INOVACE_15_Člověk a zdraví – trávicí soustava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VY_32_INOVACE_15_Člověk a zdraví – trávicí soustava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Tr%C3%A1vic%C3%AD_soustava_%C4%8Dlov%C4%9Bk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932316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Jednotlivé části trávicí soustavy, proč přijímáme stravu, potravinová pyramida.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15.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ji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http://cs.wikipedia.org/wiki/Tr%C3%A1vic%C3%AD_soustava_%C4%8Dlov%C4%9Bka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1979712" y="2044480"/>
            <a:ext cx="1753344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utina </a:t>
            </a:r>
            <a:r>
              <a:rPr lang="cs-CZ" dirty="0" smtClean="0"/>
              <a:t>ústní,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779912" y="2044480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ltan,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932040" y="2017844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ícen,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6156176" y="2017844"/>
            <a:ext cx="1152128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aludek,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899592" y="2527580"/>
            <a:ext cx="1584176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enké </a:t>
            </a:r>
            <a:r>
              <a:rPr lang="cs-CZ" dirty="0" smtClean="0"/>
              <a:t>střevo,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2771800" y="2527580"/>
            <a:ext cx="1922512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lusté </a:t>
            </a:r>
            <a:r>
              <a:rPr lang="cs-CZ" dirty="0" smtClean="0"/>
              <a:t>střevo,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4932040" y="2527580"/>
            <a:ext cx="136815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onečník.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T1F51PG4\MP9004318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674" y="3140968"/>
            <a:ext cx="3264302" cy="324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B68J5KLY\MP9003858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210" y="3356992"/>
            <a:ext cx="2826060" cy="32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012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dutině ústní potravu pomocí              a             rozžvýkáme.</a:t>
            </a:r>
          </a:p>
          <a:p>
            <a:r>
              <a:rPr lang="cs-CZ" dirty="0" smtClean="0"/>
              <a:t>Rozmělněná potrava se zde smísí se                a po spolknutí prochází                a               do</a:t>
            </a:r>
          </a:p>
          <a:p>
            <a:r>
              <a:rPr lang="cs-CZ" dirty="0" smtClean="0"/>
              <a:t>V žaludku se promíchá se                                 a dále rozmělní na kašovitou hmotu.</a:t>
            </a:r>
          </a:p>
          <a:p>
            <a:r>
              <a:rPr lang="cs-CZ" dirty="0" smtClean="0"/>
              <a:t>Z žaludku jde částečně rozložená potrava do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kde se dále zpracovává.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338936" y="2007904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zubů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588224" y="2007904"/>
            <a:ext cx="91440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jazyka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940152" y="2924944"/>
            <a:ext cx="1105272" cy="301752"/>
          </a:xfrm>
          <a:prstGeom prst="flowChartTerminator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slinami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563888" y="3350132"/>
            <a:ext cx="1152128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hltanem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040984" y="3364228"/>
            <a:ext cx="1043184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jícnem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732240" y="3364228"/>
            <a:ext cx="1152128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aludku.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4558992" y="3797028"/>
            <a:ext cx="2486432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žaludečními šťávami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7045424" y="4404904"/>
            <a:ext cx="1559024" cy="517776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enkého střeva,</a:t>
            </a:r>
            <a:endParaRPr lang="cs-CZ" dirty="0"/>
          </a:p>
        </p:txBody>
      </p:sp>
      <p:pic>
        <p:nvPicPr>
          <p:cNvPr id="2054" name="Picture 6" descr="C:\Users\ucitel\AppData\Local\Microsoft\Windows\Temporary Internet Files\Content.IE5\AJIUKRQE\MP900409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085184"/>
            <a:ext cx="3384376" cy="137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0158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Zpracování potravy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pomoci látek, které vylučují              a                se z potravy uvolňují</a:t>
            </a:r>
          </a:p>
          <a:p>
            <a:r>
              <a:rPr lang="cs-CZ" dirty="0" smtClean="0"/>
              <a:t>Ty se stěnami                          dostávají do </a:t>
            </a:r>
          </a:p>
          <a:p>
            <a:r>
              <a:rPr lang="cs-CZ" dirty="0" smtClean="0"/>
              <a:t>Nestrávené zbytky potravy putují do</a:t>
            </a:r>
          </a:p>
          <a:p>
            <a:r>
              <a:rPr lang="cs-CZ" dirty="0" smtClean="0"/>
              <a:t>Zde se z nich vytváří              která odchází z těla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364088" y="2053988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537920" y="2053988"/>
            <a:ext cx="120243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linivka,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275856" y="2420896"/>
            <a:ext cx="1152128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iviny.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890664" y="2911224"/>
            <a:ext cx="189736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enkého střeva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6681936" y="2911224"/>
            <a:ext cx="91440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rve.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066976" y="3400800"/>
            <a:ext cx="203341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lustého střeva.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3779912" y="3887688"/>
            <a:ext cx="1008112" cy="301752"/>
          </a:xfrm>
          <a:prstGeom prst="flowChartTerminator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tolice,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827584" y="4293096"/>
            <a:ext cx="1800200" cy="360040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onečníkem.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B68J5KLY\MP9004252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93096"/>
            <a:ext cx="295232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70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přijímáme potravu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954520"/>
            <a:ext cx="8229600" cy="43891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Potravu přijímá náš organizmus jako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zdroj</a:t>
            </a:r>
          </a:p>
          <a:p>
            <a:r>
              <a:rPr lang="cs-CZ" dirty="0" smtClean="0"/>
              <a:t>V potravě, kterou přijímáme, je mnoho potřebných i nepotřebných</a:t>
            </a:r>
          </a:p>
          <a:p>
            <a:r>
              <a:rPr lang="cs-CZ" dirty="0" smtClean="0"/>
              <a:t>Orgány trávicí soustavy umožňují                 potravy a její</a:t>
            </a:r>
          </a:p>
          <a:p>
            <a:r>
              <a:rPr lang="cs-CZ" dirty="0" smtClean="0"/>
              <a:t>Živiny potřebné pro zdravý růst jsou z potravy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a dále rozvedeny             do celého   </a:t>
            </a:r>
          </a:p>
          <a:p>
            <a:r>
              <a:rPr lang="cs-CZ" dirty="0"/>
              <a:t> </a:t>
            </a:r>
            <a:r>
              <a:rPr lang="cs-CZ" dirty="0" smtClean="0"/>
              <a:t>Nestrávené zbytky               spolu s nepotřebnými   odcházejí z těla ven.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084168" y="2047128"/>
            <a:ext cx="2160240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tavební materiál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907704" y="2464348"/>
            <a:ext cx="117728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</a:t>
            </a:r>
            <a:r>
              <a:rPr lang="cs-CZ" dirty="0" smtClean="0"/>
              <a:t>nergie.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915816" y="3271264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átek.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682192" y="3696452"/>
            <a:ext cx="1194064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příjem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1390736" y="3998204"/>
            <a:ext cx="1634480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pracování.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7364984" y="4389080"/>
            <a:ext cx="1249288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volněny,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742664" y="4877060"/>
            <a:ext cx="1296144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vstřebány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4606288" y="4929324"/>
            <a:ext cx="91440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krví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7003080" y="4929324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ěla.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3491880" y="5373216"/>
            <a:ext cx="1114408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potravy</a:t>
            </a:r>
            <a:endParaRPr lang="cs-CZ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7812360" y="5277524"/>
            <a:ext cx="1062928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látkami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081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Potravinová pyramida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Člověk potřebuje ve své výživě potravu                     i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původu.</a:t>
            </a:r>
          </a:p>
          <a:p>
            <a:r>
              <a:rPr lang="cs-CZ" dirty="0" smtClean="0"/>
              <a:t>Nejzdravější pro lidské tělo je přijímat                    stravu obsahující</a:t>
            </a:r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 smtClean="0"/>
              <a:t>menším množství i                         a dostatečné množství</a:t>
            </a:r>
          </a:p>
          <a:p>
            <a:r>
              <a:rPr lang="cs-CZ" dirty="0" smtClean="0"/>
              <a:t>Naše strava by měla obsahovat hodně             a</a:t>
            </a:r>
          </a:p>
          <a:p>
            <a:r>
              <a:rPr lang="cs-CZ" dirty="0" smtClean="0"/>
              <a:t>Ovoce a zelenina spolu s celozrnným                obsahují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která usnadňuje průchod potravy.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372200" y="1988840"/>
            <a:ext cx="1512168" cy="366900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rostlinného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899592" y="2558044"/>
            <a:ext cx="1512168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živočišného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196448" y="2950484"/>
            <a:ext cx="139943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vyváženou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419872" y="3418324"/>
            <a:ext cx="1296144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ílkoviny,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4978896" y="3418324"/>
            <a:ext cx="1393304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itaminy,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558760" y="3347838"/>
            <a:ext cx="1901672" cy="442724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inerální látky,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3801616" y="3861048"/>
            <a:ext cx="914400" cy="301752"/>
          </a:xfrm>
          <a:prstGeom prst="flowChartTermina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uky,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4898112" y="386026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cukry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2260996" y="4237064"/>
            <a:ext cx="1158876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ody.</a:t>
            </a:r>
            <a:endParaRPr lang="cs-CZ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6166376" y="4718284"/>
            <a:ext cx="914400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15" name="Vývojový diagram: ukončení 14"/>
          <p:cNvSpPr/>
          <p:nvPr/>
        </p:nvSpPr>
        <p:spPr>
          <a:xfrm>
            <a:off x="7427168" y="4718284"/>
            <a:ext cx="1249288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eleniny.</a:t>
            </a:r>
            <a:endParaRPr lang="cs-CZ" dirty="0"/>
          </a:p>
        </p:txBody>
      </p:sp>
      <p:sp>
        <p:nvSpPr>
          <p:cNvPr id="16" name="Vývojový diagram: ukončení 15"/>
          <p:cNvSpPr/>
          <p:nvPr/>
        </p:nvSpPr>
        <p:spPr>
          <a:xfrm>
            <a:off x="6126236" y="5196728"/>
            <a:ext cx="111937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pečivem</a:t>
            </a:r>
            <a:endParaRPr lang="cs-CZ" dirty="0"/>
          </a:p>
        </p:txBody>
      </p:sp>
      <p:sp>
        <p:nvSpPr>
          <p:cNvPr id="17" name="Vývojový diagram: ukončení 16"/>
          <p:cNvSpPr/>
          <p:nvPr/>
        </p:nvSpPr>
        <p:spPr>
          <a:xfrm>
            <a:off x="899592" y="5685972"/>
            <a:ext cx="136140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lákninu,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AJIUKRQE\MP900438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424" y="6024358"/>
            <a:ext cx="3404740" cy="833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588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2119</TotalTime>
  <Words>349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Trávicí soustava</vt:lpstr>
      <vt:lpstr>Zpracování potravy</vt:lpstr>
      <vt:lpstr>Zpracování potravy - pokračování</vt:lpstr>
      <vt:lpstr>Proč přijímáme potravu</vt:lpstr>
      <vt:lpstr>Potravinová pyramida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232</cp:revision>
  <dcterms:created xsi:type="dcterms:W3CDTF">2011-06-20T10:40:08Z</dcterms:created>
  <dcterms:modified xsi:type="dcterms:W3CDTF">2013-05-23T14:00:10Z</dcterms:modified>
</cp:coreProperties>
</file>